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730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a3523e6786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a3523e6786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a3523e6786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a3523e6786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a3523e6786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a3523e6786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a3523e6786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a3523e6786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a3523e6786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a3523e6786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af46f56995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af46f56995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af46f56995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af46f56995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af46f56995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af46f56995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a81627ef2e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a81627ef2e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adbb11ddd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adbb11ddd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a3523e678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a3523e678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adbb11ddd6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adbb11ddd6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adbb11ddd6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adbb11ddd6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adbb11ddd6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adbb11ddd6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adbb11ddd6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adbb11ddd6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af46f56995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af46f56995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a81627ef2e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a81627ef2e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a81627ef2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a81627ef2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af46f56995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af46f56995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a3523e6786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a3523e6786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a3523e6786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a3523e6786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a3523e678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a3523e6786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adbb11ddd6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adbb11ddd6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a81627ef2e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a81627ef2e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b084b7885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b084b7885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a3523e6786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a3523e6786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b084b7885a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b084b7885a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a3523e6786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a3523e6786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a3523e6786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a3523e6786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a3523e6786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a3523e6786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club28261334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vk.com/id1820045" TargetMode="External"/><Relationship Id="rId4" Type="http://schemas.openxmlformats.org/officeDocument/2006/relationships/hyperlink" Target="https://vk.com/id83440223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Старославянский язык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Аргументы: Кириллица</a:t>
            </a:r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Кириллица основана на греческом алфавите, в то время как глаголица не похожа на другие алфавиты того времени. Зачем миссионерам Византийской империи создавать письменность максимально не похожую на греческую?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Ряд глаголических букв прослеживает явную зависимость от кириллицы и даже латиницы. Обратной зависимости не может быть, так как очевидно, что источником кириллицы является греческий алфавит. 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/>
              <a:t>  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Аргументы: Глаголица</a:t>
            </a:r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Большая часть текстов 10-11 веков, дошедшая до исследователей, написана глаголицей (13 текстов глаголицей, 7 текстов кириллицей).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Палимпсесты (пергаментные тексты, с которых был удалён изначальный текст) в качестве смытого текста содержат только глаголические тексты.</a:t>
            </a:r>
            <a:r>
              <a:rPr lang="ru" sz="16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/>
              <a:t>Важнейшие памятники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Глаголические: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Киевские листки (предположительно гора Синай) - конец 9-го века;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Зографское четвероевангелие (Афон) - 10-11 век;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Синайская псалтырь (Синай) - 11 век.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Важнейшие памятники</a:t>
            </a:r>
            <a:endParaRPr/>
          </a:p>
        </p:txBody>
      </p:sp>
      <p:sp>
        <p:nvSpPr>
          <p:cNvPr id="129" name="Google Shape;129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Кириллистические: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Добруджанская надпись (Румыния) - 943 г.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Надпись чергубыля Мостича (Болгария) - 960 г.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Македонский листок (предположительно Македония) - 11 век.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Фонетика старославянского</a:t>
            </a:r>
            <a:endParaRPr/>
          </a:p>
        </p:txBody>
      </p:sp>
      <p:sp>
        <p:nvSpPr>
          <p:cNvPr id="135" name="Google Shape;135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Важнейшей особенностью было то, что звуки в слоге располагались по принципу возрастающей звучности: 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6" name="Google Shape;13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950" y="2025688"/>
            <a:ext cx="7458075" cy="2543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Закон восходящей звучности, иначе называемый законом открытого слога, означал, что в пределах слога менее звучный звук всегда предшествовал более звучному, например:</a:t>
            </a:r>
            <a:endParaRPr sz="15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 sz="1500">
                <a:solidFill>
                  <a:srgbClr val="2021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бла-го звонкий смычный + сонорный + гласный (3+5+6)</a:t>
            </a:r>
            <a:r>
              <a:rPr lang="ru" sz="15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Гласные</a:t>
            </a:r>
            <a:endParaRPr/>
          </a:p>
        </p:txBody>
      </p:sp>
      <p:pic>
        <p:nvPicPr>
          <p:cNvPr id="147" name="Google Shape;14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0300" y="1200775"/>
            <a:ext cx="5083400" cy="2741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9"/>
          <p:cNvSpPr txBox="1">
            <a:spLocks noGrp="1"/>
          </p:cNvSpPr>
          <p:nvPr>
            <p:ph type="title"/>
          </p:nvPr>
        </p:nvSpPr>
        <p:spPr>
          <a:xfrm>
            <a:off x="311700" y="281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Согласные</a:t>
            </a:r>
            <a:endParaRPr/>
          </a:p>
        </p:txBody>
      </p:sp>
      <p:pic>
        <p:nvPicPr>
          <p:cNvPr id="153" name="Google Shape;15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69413" y="854625"/>
            <a:ext cx="5605174" cy="4136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6813" y="885825"/>
            <a:ext cx="6810375" cy="337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1"/>
          <p:cNvSpPr txBox="1">
            <a:spLocks noGrp="1"/>
          </p:cNvSpPr>
          <p:nvPr>
            <p:ph type="title" idx="4294967295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Хронология старославянского языка</a:t>
            </a:r>
            <a:endParaRPr/>
          </a:p>
        </p:txBody>
      </p:sp>
      <p:sp>
        <p:nvSpPr>
          <p:cNvPr id="164" name="Google Shape;164;p31"/>
          <p:cNvSpPr txBox="1">
            <a:spLocks noGrp="1"/>
          </p:cNvSpPr>
          <p:nvPr>
            <p:ph type="body" idx="4294967295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863 год - возникновение старославянского языка</a:t>
            </a:r>
            <a:endParaRPr sz="16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конец 9 века - центром старославянской письменности становится Болгария</a:t>
            </a:r>
            <a:endParaRPr sz="16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988 год - крещение Руси, старославянский язык становится языком письменности на территориях восточных славян.</a:t>
            </a:r>
            <a:endParaRPr sz="16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 sz="16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конец 10 века - “классический” старославянский выходит из употребления, начинается период использования изводов церковнославянского языка. </a:t>
            </a: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Язык древнейших славянских переводов греческих богослужебных книг, которые были выполнены в середине 9-го века. (5 стр. Хабургаев Г.А., Старославянский язык)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Это не живой, разговорный, а письменный, литературный язык, созданный для нужд христианской церкви.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этой функции он распространился по землям, населенным славянами и вскоре под влиянием местных языков приобрел особые черты. Таким образом, появились разновидности старославянского языка, называемые редакциями (сегодня их принято называть церковнославянским языком болгарской, сербской, русской и т.д. редакции) 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2"/>
          <p:cNvSpPr txBox="1">
            <a:spLocks noGrp="1"/>
          </p:cNvSpPr>
          <p:nvPr>
            <p:ph type="title" idx="4294967295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Хронология церковнославянского языка</a:t>
            </a:r>
            <a:endParaRPr/>
          </a:p>
        </p:txBody>
      </p:sp>
      <p:sp>
        <p:nvSpPr>
          <p:cNvPr id="170" name="Google Shape;170;p32"/>
          <p:cNvSpPr txBox="1">
            <a:spLocks noGrp="1"/>
          </p:cNvSpPr>
          <p:nvPr>
            <p:ph type="body" idx="4294967295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Изводы древнего периода (до XIV века):</a:t>
            </a:r>
            <a:endParaRPr sz="16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моравско-чешский извод</a:t>
            </a:r>
            <a:endParaRPr sz="16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хорватский извод (сохраняется в Далмации)</a:t>
            </a:r>
            <a:endParaRPr sz="16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чешский глаголический извод (выделен из хорватского в XX веке);</a:t>
            </a:r>
            <a:endParaRPr sz="16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болгарский извод</a:t>
            </a:r>
            <a:endParaRPr sz="16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сербский извод</a:t>
            </a:r>
            <a:endParaRPr sz="16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русский (древнерусский, восточнославянский, киевский) извод (основной на Руси до XV века, впоследствии вытеснен московским, ныне используется в УПЦ КП и ПЦУ);</a:t>
            </a:r>
            <a:endParaRPr sz="20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3"/>
          <p:cNvSpPr txBox="1">
            <a:spLocks noGrp="1"/>
          </p:cNvSpPr>
          <p:nvPr>
            <p:ph type="title" idx="4294967295"/>
          </p:nvPr>
        </p:nvSpPr>
        <p:spPr>
          <a:xfrm>
            <a:off x="311700" y="2066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Хронология церковнославянского языка</a:t>
            </a:r>
            <a:endParaRPr/>
          </a:p>
        </p:txBody>
      </p:sp>
      <p:sp>
        <p:nvSpPr>
          <p:cNvPr id="176" name="Google Shape;176;p33"/>
          <p:cNvSpPr txBox="1">
            <a:spLocks noGrp="1"/>
          </p:cNvSpPr>
          <p:nvPr>
            <p:ph type="body" idx="4294967295"/>
          </p:nvPr>
        </p:nvSpPr>
        <p:spPr>
          <a:xfrm>
            <a:off x="311700" y="77935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Изводы среднего периода (XIV—XVII века):</a:t>
            </a:r>
            <a:endParaRPr sz="16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болгарский извод, сербский извод, влахо-молдавский,</a:t>
            </a:r>
            <a:endParaRPr sz="16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московский извод (Со второй половины XVI века сфера употребления церковнославянского языка постепенно сужается, и к рубежу XVII—XVIII веков он сохраняется лишь как язык литургии)</a:t>
            </a:r>
            <a:endParaRPr sz="16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украинско-белорусский извод (использовался в Великом княжестве Литовском, а также (в украинском варианте) в Австро-Венгрии, ныне в Словакии (Пряшевская Русь); отличается украинским акцентом (ять читается как [и]) и нередко употребляемой письменностью на основе латиницы);</a:t>
            </a:r>
            <a:endParaRPr sz="16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хорватский извод (у католиков глаголического обряда)</a:t>
            </a:r>
            <a:endParaRPr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4"/>
          <p:cNvSpPr txBox="1">
            <a:spLocks noGrp="1"/>
          </p:cNvSpPr>
          <p:nvPr>
            <p:ph type="title" idx="4294967295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700">
                <a:latin typeface="Times New Roman"/>
                <a:ea typeface="Times New Roman"/>
                <a:cs typeface="Times New Roman"/>
                <a:sym typeface="Times New Roman"/>
              </a:rPr>
              <a:t>Хронология церковнославянского языка</a:t>
            </a:r>
            <a:endParaRPr sz="27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2" name="Google Shape;182;p34"/>
          <p:cNvSpPr txBox="1">
            <a:spLocks noGrp="1"/>
          </p:cNvSpPr>
          <p:nvPr>
            <p:ph type="body" idx="4294967295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Изводы позднего периода (XVIII—XXI века):</a:t>
            </a:r>
            <a:endParaRPr sz="16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синодальный (новоцерковнославянский) извод (общеправославный);</a:t>
            </a:r>
            <a:endParaRPr sz="16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хорватский извод (у католиков глаголического обряда);</a:t>
            </a:r>
            <a:endParaRPr sz="16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старообрядческий извод;</a:t>
            </a:r>
            <a:endParaRPr sz="16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украинский униатский извод.</a:t>
            </a:r>
            <a:endParaRPr sz="16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5"/>
          <p:cNvSpPr txBox="1">
            <a:spLocks noGrp="1"/>
          </p:cNvSpPr>
          <p:nvPr>
            <p:ph type="body" idx="4294967295"/>
          </p:nvPr>
        </p:nvSpPr>
        <p:spPr>
          <a:xfrm>
            <a:off x="311700" y="102870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Церковнославянский язык использовался в качестве служебного в Румынии (</a:t>
            </a:r>
            <a:r>
              <a:rPr lang="ru" sz="1600">
                <a:solidFill>
                  <a:srgbClr val="2021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до 1714 года</a:t>
            </a:r>
            <a:r>
              <a:rPr lang="ru" sz="16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) и славянских странах.</a:t>
            </a:r>
            <a:endParaRPr sz="16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Употребляется также Православной церковью в Болгарии, Сербии, Черногории, Македонии, Польше, Белоруссии и на Украине, а также кое-где в Молдавии, Словакии и Чехии наравне с национальными языками.</a:t>
            </a:r>
            <a:endParaRPr sz="16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Современный синодальный извод церковнославянского языка (середина 17-го века) используется как литургический язык Русской православной церковью, Российской грекокатолической церковью (славяно-византийского обряда). До реформ 1960—1970‑х годов, наряду с латинским, употреблялся в некоторых местах в Хорватии, в Католической церкви.</a:t>
            </a:r>
            <a:endParaRPr sz="16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6"/>
          <p:cNvSpPr txBox="1">
            <a:spLocks noGrp="1"/>
          </p:cNvSpPr>
          <p:nvPr>
            <p:ph type="title"/>
          </p:nvPr>
        </p:nvSpPr>
        <p:spPr>
          <a:xfrm>
            <a:off x="311700" y="169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/>
              <a:t>Фонетика церковнославянского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36"/>
          <p:cNvSpPr txBox="1">
            <a:spLocks noGrp="1"/>
          </p:cNvSpPr>
          <p:nvPr>
            <p:ph type="body" idx="1"/>
          </p:nvPr>
        </p:nvSpPr>
        <p:spPr>
          <a:xfrm>
            <a:off x="311700" y="7417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отсутствует редукция гласных в безударных слогах. Например, «о» и «е» в безударном положении читаются как [о] и [е] (как в северных окающих диалектах), в то время как в русском литературном произношении они превращаются в [а], [ʌ] или [ъ] и в [и] или [ь] соответственно;</a:t>
            </a:r>
            <a:endParaRPr sz="16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буква «е» никогда не читается как ё (собственно, в церковнославянском письме буквы ё нет вообще), что отражено и в заимствованиях из церковнославянского в русский: небо — нёбо, одежда — одёжа, надежда — надёжа (первое слово каждой пары заимствовано из церковнославянского, второе — исконно русское);</a:t>
            </a:r>
            <a:endParaRPr sz="16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буква «г» читалась как звонкий фрикативный согласный [ɣ] (как в южнорусских диалектах или приблизительно как в украинском языке), а не как смычный [ɡ] в русском литературном произношении; в позиции оглушения [ɣ] превращается в [x] (это повлияло на русское произношение слова Бог как [Бох]). В настоящее время в языке богослужения фрикативное произношение можно услышать как в патриаршей церкви, так и у старообрядцев.</a:t>
            </a:r>
            <a:endParaRPr sz="16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400"/>
              </a:spcAft>
              <a:buNone/>
            </a:pPr>
            <a:r>
              <a:rPr lang="ru">
                <a:highlight>
                  <a:srgbClr val="FFFFFF"/>
                </a:highlight>
              </a:rPr>
              <a:t>Надстрочные знаки и знаки препинания</a:t>
            </a:r>
            <a:r>
              <a:rPr lang="ru"/>
              <a:t> церковнославянского</a:t>
            </a:r>
            <a:endParaRPr/>
          </a:p>
        </p:txBody>
      </p:sp>
      <p:sp>
        <p:nvSpPr>
          <p:cNvPr id="199" name="Google Shape;199;p37"/>
          <p:cNvSpPr txBox="1">
            <a:spLocks noGrp="1"/>
          </p:cNvSpPr>
          <p:nvPr>
            <p:ph type="body" idx="1"/>
          </p:nvPr>
        </p:nvSpPr>
        <p:spPr>
          <a:xfrm>
            <a:off x="311700" y="1579000"/>
            <a:ext cx="8520600" cy="320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Ряд слов в церковнославянском языке пишутся не полностью, а сокращенно. Сокращения выделяются при помощи специального знака, который называется знаком титла. Под титлом пишутся слова, относящиеся к сакральной сфере, т.е. обозначающие священные, почитаемые предметы.</a:t>
            </a:r>
            <a:endParaRPr sz="15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 sz="15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В церковнославянском языке правила постановки знаков препинания менее строгие, чем в русском, т.е. в одном и том же случае могут стоять разные знаки, а может и вообще отсутствовать какой-либо знак препинания. </a:t>
            </a:r>
            <a:r>
              <a:rPr lang="ru" sz="16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Точка с запятой в церковнославянском языке указывает на вопросительную интонацию, т.е. выполняет те же функции, что и знак вопроса в современном русском языке</a:t>
            </a:r>
            <a:endParaRPr sz="16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5275" y="561975"/>
            <a:ext cx="7381875" cy="4019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3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211" name="Google Shape;211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5600" y="209575"/>
            <a:ext cx="5286250" cy="4724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0"/>
          <p:cNvSpPr txBox="1">
            <a:spLocks noGrp="1"/>
          </p:cNvSpPr>
          <p:nvPr>
            <p:ph type="body" idx="1"/>
          </p:nvPr>
        </p:nvSpPr>
        <p:spPr>
          <a:xfrm>
            <a:off x="311700" y="76660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буквы ѹ, у на месте ѫ. Примеры: кѹпѣль ‛купель’, водѹ ‛воду’, дрѫже ‛друже’ (звательная форма); </a:t>
            </a:r>
            <a:endParaRPr sz="15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написания с начальным ѹ-, соответствующим ю- в старославянской орфографии. Примеры: ѹгъ ‛юг’, ѹноша ‛юноша’; </a:t>
            </a:r>
            <a:endParaRPr sz="15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написания, отражающие «полногласие». Примеры: городъ ‛город’, дерево ‛дерево’; </a:t>
            </a:r>
            <a:endParaRPr sz="15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ж на месте праславянского *dj: прѣже ‛прежде’, рожьши ‛родившая’; и ч на месте праславянского *tj (спорадически): чужии ‛чужой’, хочю ‛хочу’; </a:t>
            </a:r>
            <a:endParaRPr sz="15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 sz="15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окончания творительного падежа единственного числа -ъмь, -ьмь (в старославянских памятниках -омь, емь) и др.</a:t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7" name="Google Shape;217;p40"/>
          <p:cNvSpPr txBox="1"/>
          <p:nvPr/>
        </p:nvSpPr>
        <p:spPr>
          <a:xfrm>
            <a:off x="2516550" y="112975"/>
            <a:ext cx="4110900" cy="4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Основные черты русского извода </a:t>
            </a:r>
            <a:endParaRPr sz="20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5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Основные черты моравского извода</a:t>
            </a:r>
            <a:endParaRPr sz="37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3" name="Google Shape;223;p4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буква ц на месте праславянских </a:t>
            </a:r>
            <a:r>
              <a:rPr lang="ru" sz="160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Times New Roman"/>
                <a:ea typeface="Times New Roman"/>
                <a:cs typeface="Times New Roman"/>
                <a:sym typeface="Times New Roma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*tj</a:t>
            </a:r>
            <a:r>
              <a:rPr lang="ru" sz="16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u" sz="160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Times New Roman"/>
                <a:ea typeface="Times New Roman"/>
                <a:cs typeface="Times New Roman"/>
                <a:sym typeface="Times New 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*kt</a:t>
            </a:r>
            <a:r>
              <a:rPr lang="ru" sz="16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, и з на месте *dj. Примеры: просѩце ‛просящие’, помоць ‛помощь’, отъдазь ‛отдай’;</a:t>
            </a:r>
            <a:endParaRPr sz="16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шч на месте праславянских *stj, *skj и </a:t>
            </a:r>
            <a:r>
              <a:rPr lang="ru" sz="160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Times New Roman"/>
                <a:ea typeface="Times New Roman"/>
                <a:cs typeface="Times New Roman"/>
                <a:sym typeface="Times New Roman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*sk</a:t>
            </a:r>
            <a:r>
              <a:rPr lang="ru" sz="16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в позиции первой палатализации. Примеры: зашчітітъ ‛защитит’, зашчіті ‛защити’;</a:t>
            </a:r>
            <a:endParaRPr sz="16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з на месте старославянского ѕ. Примеры мнози ‛многие’, нозѣ ‛ноги’;</a:t>
            </a:r>
            <a:endParaRPr sz="16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 sz="16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буквы а и ѹ на месте старославянских носовых ѧ и ѫ.</a:t>
            </a: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Собственно старославянским языком принято называть лишь язык первых славянских переводов 9-го века.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Однако, эти тексты до нас не дошли и известны лишь списки (копии) этих переводов 10-11 веков.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Греческие тексты переводились на диалект славян, живущих в районе города Солонь.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2"/>
          <p:cNvSpPr txBox="1">
            <a:spLocks noGrp="1"/>
          </p:cNvSpPr>
          <p:nvPr>
            <p:ph type="title" idx="4294967295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Влияние на другие языки</a:t>
            </a:r>
            <a:endParaRPr sz="36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9" name="Google Shape;229;p42"/>
          <p:cNvSpPr txBox="1">
            <a:spLocks noGrp="1"/>
          </p:cNvSpPr>
          <p:nvPr>
            <p:ph type="body" idx="4294967295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Церковнославянский язык оказал большое влияние на многие литературные славянские языки, особенно народов православной культуры. Многочисленные заимствования церковнославянских слов породили в русском языке своеобразное явление — фонетически выраженную стилевую разницу в парах слов одного и того же корня, например: золото — злато, город — град, рожать — рождать (первое слово каждой пары русское, второе заимствовано из церковнославянского). В образовавшихся таким образом синонимических парах церковнославянское заимствование обычно относится к более высокому стилю. В ряде случаев русский и церковнославянский варианты одного и того же слова разошлись (полностью или частично) в семантике и уже не являются синонимами: горячий — горящий, ровный — равный, сбор — собор, порох — прах, совершённый — совершенный, падёж — падеж.</a:t>
            </a:r>
            <a:endParaRPr sz="20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Спасибо за внимание!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9702" y="0"/>
            <a:ext cx="666459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Старославянская письменность</a:t>
            </a:r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Происхождение старославянской письменности связано с миссионерской деятельностью Кирилла и Мефодия.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862 г. - посольство Моравского княжества в Византию (князь Ростислав);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863 г. - прибытие братьев в Велеград (Моравия);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867 г. - братья были вызваны в Рим;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885 г. - умер Мефодий, а его ученики были изгнаны из Моравии и поселились в Болгарии; 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886-889 гг. - предположительное время создания кириллицы.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7" name="Google Shape;8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30500" y="0"/>
            <a:ext cx="620985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>
            <a:spLocks noGrp="1"/>
          </p:cNvSpPr>
          <p:nvPr>
            <p:ph type="title"/>
          </p:nvPr>
        </p:nvSpPr>
        <p:spPr>
          <a:xfrm>
            <a:off x="311700" y="3001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/>
              <a:t>Глаголическая азбука</a:t>
            </a:r>
            <a:endParaRPr sz="2200" b="1"/>
          </a:p>
        </p:txBody>
      </p:sp>
      <p:pic>
        <p:nvPicPr>
          <p:cNvPr id="93" name="Google Shape;9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138" y="1004550"/>
            <a:ext cx="8313714" cy="3551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84150" y="383350"/>
            <a:ext cx="5483399" cy="4694275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0"/>
          <p:cNvSpPr txBox="1"/>
          <p:nvPr/>
        </p:nvSpPr>
        <p:spPr>
          <a:xfrm>
            <a:off x="1791900" y="65875"/>
            <a:ext cx="5586600" cy="1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latin typeface="Times New Roman"/>
                <a:ea typeface="Times New Roman"/>
                <a:cs typeface="Times New Roman"/>
                <a:sym typeface="Times New Roman"/>
              </a:rPr>
              <a:t>Кириллическая азбука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Глаголица или кириллица</a:t>
            </a:r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Согласно первой гипотезе (И.И. Срезневский, И. Добровский) сначала была создана кириллица, а глаголица появилась позже в качестве тайнописи, когда начались гонения со стороны католического духовенства.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Согласно другой гипотезе (П.И. Шафарик, И.В. Ягич) глаголицу создал Кирилл, а кириллицу - его ученики.  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1541</Words>
  <Application>Microsoft Office PowerPoint</Application>
  <PresentationFormat>Předvádění na obrazovce (16:9)</PresentationFormat>
  <Paragraphs>91</Paragraphs>
  <Slides>31</Slides>
  <Notes>31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4" baseType="lpstr">
      <vt:lpstr>Arial</vt:lpstr>
      <vt:lpstr>Times New Roman</vt:lpstr>
      <vt:lpstr>Simple Light</vt:lpstr>
      <vt:lpstr>Старославянский язык</vt:lpstr>
      <vt:lpstr>Prezentace aplikace PowerPoint</vt:lpstr>
      <vt:lpstr>Prezentace aplikace PowerPoint</vt:lpstr>
      <vt:lpstr>Prezentace aplikace PowerPoint</vt:lpstr>
      <vt:lpstr>Старославянская письменность</vt:lpstr>
      <vt:lpstr>Prezentace aplikace PowerPoint</vt:lpstr>
      <vt:lpstr>Глаголическая азбука</vt:lpstr>
      <vt:lpstr>Prezentace aplikace PowerPoint</vt:lpstr>
      <vt:lpstr>Глаголица или кириллица</vt:lpstr>
      <vt:lpstr>Аргументы: Кириллица</vt:lpstr>
      <vt:lpstr>Аргументы: Глаголица</vt:lpstr>
      <vt:lpstr>Важнейшие памятники </vt:lpstr>
      <vt:lpstr>Важнейшие памятники</vt:lpstr>
      <vt:lpstr>Фонетика старославянского</vt:lpstr>
      <vt:lpstr>Prezentace aplikace PowerPoint</vt:lpstr>
      <vt:lpstr>Гласные</vt:lpstr>
      <vt:lpstr>Согласные</vt:lpstr>
      <vt:lpstr>Prezentace aplikace PowerPoint</vt:lpstr>
      <vt:lpstr>Хронология старославянского языка</vt:lpstr>
      <vt:lpstr>Хронология церковнославянского языка</vt:lpstr>
      <vt:lpstr>Хронология церковнославянского языка</vt:lpstr>
      <vt:lpstr>Хронология церковнославянского языка</vt:lpstr>
      <vt:lpstr>Prezentace aplikace PowerPoint</vt:lpstr>
      <vt:lpstr>Фонетика церковнославянского </vt:lpstr>
      <vt:lpstr>Надстрочные знаки и знаки препинания церковнославянского</vt:lpstr>
      <vt:lpstr>Prezentace aplikace PowerPoint</vt:lpstr>
      <vt:lpstr>Prezentace aplikace PowerPoint</vt:lpstr>
      <vt:lpstr>Prezentace aplikace PowerPoint</vt:lpstr>
      <vt:lpstr>Основные черты моравского извода</vt:lpstr>
      <vt:lpstr>Влияние на другие языки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Старославянский язык</dc:title>
  <dc:creator>Veronika</dc:creator>
  <cp:lastModifiedBy>Veronika Stranz-Nikitina</cp:lastModifiedBy>
  <cp:revision>1</cp:revision>
  <dcterms:modified xsi:type="dcterms:W3CDTF">2021-01-20T16:47:21Z</dcterms:modified>
</cp:coreProperties>
</file>