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D73B5-967C-423F-4033-06DE92D59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8C6B0E-E2E0-D13F-299F-AE07514EB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B7513A-26CE-373D-3AFE-31BF83EEF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A092D2-9AD4-9453-35D2-49C138DF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45BE7E-C90B-F392-BECA-DB960ACC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1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FA849-EC38-A65B-9D83-479EBA1AA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B43C94-ED58-4F76-4697-0296B4FDA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EFAF9A-BAEF-A170-337B-C4D7A4D3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E8122F-ADD2-A12F-EB1D-63FA96C2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A7C754-4391-1CAF-D479-A3F64219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77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1E198F9-D3B4-9805-E9F8-96F041E6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AEFE60-404C-33EC-D191-A9E0B0587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6A52AB-9BF3-B67A-D977-1B4106F12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37C48-0D1C-1420-0772-E256990B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7FD166-D50F-6F53-D450-005873A9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9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CB0AC-4F5A-AB1B-D8CA-29BCE5351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05B5D-71EE-1CCF-758A-1E062333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3C1E9D-3718-6DE9-4F89-7AF73A46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206F6-F4B1-4557-EB2A-76D682D8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829BA-43C9-9334-82D5-2E1E705A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3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51B49-005C-0EAE-DCC4-B5E1E2C9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8D6FF0-DD42-B6AB-5F77-F587C8431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82B5A0-AFEB-73C0-DE56-6482451E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3CDFB4-D917-4BF4-F4E8-502FEA01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F002D5-AEC0-FEB3-D1EE-C900CE04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19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44C61-A7E4-5F2C-0B6B-3D944231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277E6-4A9A-CE8E-5C6B-C4DDE8F76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BC07E2-4A67-416D-4648-87B49E0D6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095A64-0FAE-0B61-5D5A-291C9199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E6DE16-CBEF-E327-AF12-498EA5A7E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F4EC9B-437A-5A23-0EF5-FAC87B9F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8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329EB-2529-A056-CA7E-241D63A76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DF4ABA-1D11-1AF1-6EE4-B921D530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EC6BB4-498F-7A89-C9B6-8A45681AA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270309-DBE8-9920-3A17-C975CCD41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C3D273-0CD5-5C2F-E9B1-A99A7DDDD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8BD824-9EE6-28A1-157D-CCA389DE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103F9C-8032-AFDB-D623-4438A53B5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BA9875-DA33-E8F2-4CBB-C9B41A704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1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69B73-45B5-B838-F0F3-20218D79F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9AFE01-2CA8-3960-81DA-F4E5E252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BDBF62-37AD-CADC-8C7D-6D9AAA2E4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59BF92-5528-2EA1-3AEE-0FDBD3AD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7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545C32-407C-B8A4-D593-9897A091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8890EF-0AF1-C715-6D2D-118535501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DEB208-3B1C-9401-7C3C-4138A5FA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6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7FF6B-2854-465A-ED82-4D1920F29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0A2F0-1C24-575E-A336-CE846897D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733C01-1597-60AC-9DD7-1759E8573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7D730F-CA8B-EC47-5E2D-4FDE53B1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A8C35D-2CC7-9468-A962-5649661A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B2DA03-3960-F666-3A5C-DF0F79CD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12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8A871-A587-EA39-2630-3F7DB52B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F14B8F1-525E-169C-B766-B89B67A4C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81338C-44E9-1D11-9EBC-B6F92EB25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D2294-A8FF-39D7-FA14-2189D531E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93E5CB-C18E-1ECF-7E2B-E5C4458E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34FE3D-95C0-98A4-0EC3-58C49638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593F7BB-62B8-B4CB-A0AD-D3FCBA688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16FC55-963C-59BF-695F-D4F187ED9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3B508-4690-E000-52FF-997BD8CCB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93957-07C6-4CDF-86B5-DD9753ACDADE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EF5F86-6603-FC4D-CD95-D9FEC9CB1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301FE0-DBB7-8D04-E111-55F0DC490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5B6D-2BC3-4667-9368-14CA7E2C3B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6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ase-rec.ujc.cas.cz/archiv.php?art=455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ase-rec.ujc.cas.cz/archiv.php?art=832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KOLOKABILITA" TargetMode="External"/><Relationship Id="rId2" Type="http://schemas.openxmlformats.org/officeDocument/2006/relationships/hyperlink" Target="https://www.czechency.org/slovnik/MONOKOLOKABILI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echency.org/slovnik/FRAZ%C3%89M%20A%20IDI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cat/korpusov%C3%A1%20lingvistika" TargetMode="External"/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1974-2810-1220-C771-2423E5B14F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Případ „</a:t>
            </a:r>
            <a:r>
              <a:rPr lang="cs-CZ" i="1" dirty="0">
                <a:solidFill>
                  <a:srgbClr val="00B0F0"/>
                </a:solidFill>
              </a:rPr>
              <a:t>na holičkách</a:t>
            </a:r>
            <a:r>
              <a:rPr lang="cs-CZ" dirty="0">
                <a:solidFill>
                  <a:srgbClr val="00B0F0"/>
                </a:solidFill>
              </a:rPr>
              <a:t>“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19A1B1-250E-4DE4-A761-E5E24C43E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685800"/>
          </a:xfrm>
        </p:spPr>
        <p:txBody>
          <a:bodyPr/>
          <a:lstStyle/>
          <a:p>
            <a:r>
              <a:rPr lang="cs-CZ" dirty="0"/>
              <a:t>KORPUSLINGVISTIIKKA</a:t>
            </a:r>
          </a:p>
        </p:txBody>
      </p:sp>
    </p:spTree>
    <p:extLst>
      <p:ext uri="{BB962C8B-B14F-4D97-AF65-F5344CB8AC3E}">
        <p14:creationId xmlns:p14="http://schemas.microsoft.com/office/powerpoint/2010/main" val="41649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6C645-23C7-F4BA-B13E-37F8968F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Calibri" panose="020F0502020204030204" pitchFamily="34" charset="0"/>
                <a:hlinkClick r:id="rId2"/>
              </a:rPr>
              <a:t>Naše řeč – Nechat někoho na holičkách (cas.cz)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BDABFF-4236-1C91-FD6C-53904102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Františka Havlová </a:t>
            </a:r>
            <a:r>
              <a:rPr lang="cs-CZ" dirty="0"/>
              <a:t>(1957)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Význam rčení „nechat někoho na holičkách“ (t. j. nesplnit někomu daný slib, nechat někoho v nepříjemné situaci, v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bryndě</a:t>
            </a: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; opustit někoho), „zůstat na holičkách“, „octnout se na holičkách“ (t. j. zůstat, octnout se v nepěkné situaci vzniklé tím, že nebyl splněn daný slib), „být na holičkách“ nebo „sedět na holičkách“ je každému známý. Méně známo však je, co vlastně slovo </a:t>
            </a:r>
            <a:r>
              <a:rPr lang="cs-CZ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holičky </a:t>
            </a: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znamená — pokud se náhodou nezeptáme zahradníka či zahrádkáře pěstujícího stromy, neboť mnozí z nich toto slovo znají. V lidovém jazyce jsou </a:t>
            </a:r>
            <a:r>
              <a:rPr lang="cs-CZ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holičky </a:t>
            </a: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zelené, nedozrálé plody, především třešňové a višňové, které se objeví hned po opadnutí květu, zůstávají často zakrnělé na stromech a pak zpravidla opadávají.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46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2C945-7C7D-338B-9FB9-908F7104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Calibri" panose="020F0502020204030204" pitchFamily="34" charset="0"/>
                <a:hlinkClick r:id="rId2"/>
              </a:rPr>
              <a:t>Naše řeč – Holičky (cas.cz)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E64D2-F4F3-C31A-4EF7-B9A45478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417"/>
            <a:ext cx="10515600" cy="49514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 Petr Nejedlý </a:t>
            </a:r>
            <a:r>
              <a:rPr lang="cs-CZ" dirty="0"/>
              <a:t>(2014)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Jak ukazuje nashromážděný jazykový materiál a jak potvrzují paradigmatické pojmenovací postupy, rčení </a:t>
            </a:r>
            <a:r>
              <a:rPr lang="cs-CZ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zůstat/nechat na holičkách </a:t>
            </a:r>
            <a:r>
              <a:rPr lang="cs-CZ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vzniklo v 16. století významovým posunem ze sadařského výraziva, neboť označovalo přerušení očekávaného procesu, který pak nevede k žádoucímu konci a znamená jen zmarnění předchozího dění podobně, jako nenesou užitek ani nedozrálé plody. Postupně pak rčení nabylo významu ,zůstat/zanechat bez (předpokládané) pomoci‘ (později obecněji ,zůstat bezradný, octnout se v koncích‘ apod.).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51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79E37-9DC0-6B3B-1650-CAC20453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235131"/>
            <a:ext cx="10722430" cy="1110343"/>
          </a:xfrm>
        </p:spPr>
        <p:txBody>
          <a:bodyPr>
            <a:normAutofit fontScale="90000"/>
          </a:bodyPr>
          <a:lstStyle/>
          <a:p>
            <a:r>
              <a:rPr lang="cs-CZ" b="0" i="0" dirty="0">
                <a:effectLst/>
                <a:latin typeface="Calibri" panose="020F0502020204030204" pitchFamily="34" charset="0"/>
                <a:hlinkClick r:id="rId2"/>
              </a:rPr>
              <a:t>MONOKOLOKABILITA | Nový encyklopedický slovník češtiny (czechency.org)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C0DEF-7CD9-2C8A-8AA6-ED8015734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0" y="1463040"/>
            <a:ext cx="10722429" cy="51598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František Čermák </a:t>
            </a:r>
            <a:r>
              <a:rPr lang="cs-CZ" dirty="0"/>
              <a:t>(2010)</a:t>
            </a:r>
          </a:p>
          <a:p>
            <a:pPr marL="0" indent="0">
              <a:buNone/>
            </a:pPr>
            <a:endParaRPr lang="cs-CZ" b="0" i="0" dirty="0">
              <a:solidFill>
                <a:srgbClr val="005C18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Taková </a:t>
            </a:r>
            <a:r>
              <a:rPr lang="cs-CZ" b="0" i="0" u="none" strike="noStrike" dirty="0">
                <a:solidFill>
                  <a:srgbClr val="5800B3"/>
                </a:solidFill>
                <a:effectLst/>
                <a:latin typeface="Times New Roman" panose="02020603050405020304" pitchFamily="18" charset="0"/>
                <a:hlinkClick r:id="rId3" tooltip="kolokabilita"/>
              </a:rPr>
              <a:t>↗kolokabilita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lexikální formy, která je jasně a blokačním způsobem omezená na možnost kombinace pouze s několika málo formami (2–7), resp. formou jedinou. To chrání tuto lexikální formu před </a:t>
            </a:r>
            <a:r>
              <a:rPr lang="cs-CZ" b="0" i="0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jaz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. zánikem, protože bez kombinace, v úplné izolaci, v </a:t>
            </a:r>
            <a:r>
              <a:rPr lang="cs-CZ" b="0" i="0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jaz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. není možné nic. Tyto známé unikátní </a:t>
            </a:r>
            <a:r>
              <a:rPr lang="cs-CZ" b="1" i="1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monokolokabilní</a:t>
            </a:r>
            <a:r>
              <a:rPr lang="cs-CZ" b="1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 formy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// </a:t>
            </a:r>
            <a:r>
              <a:rPr lang="cs-CZ" b="1" i="1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monokolokabilní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cs-CZ" b="1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slova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 jako jsou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holičkách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duhu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pikle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pré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namále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vstříc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třetice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šlak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tratoliště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dokořán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jakž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takž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ve </a:t>
            </a:r>
            <a:r>
              <a:rPr lang="cs-CZ" b="0" i="0" u="none" strike="noStrike" dirty="0">
                <a:solidFill>
                  <a:srgbClr val="5800B3"/>
                </a:solidFill>
                <a:effectLst/>
                <a:latin typeface="Times New Roman" panose="02020603050405020304" pitchFamily="18" charset="0"/>
                <a:hlinkClick r:id="rId4" tooltip="frazém a idiom"/>
              </a:rPr>
              <a:t>↗frazémech a idiomech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nechat někoho na holičkách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jít k duhu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kout pikle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mít </a:t>
            </a:r>
            <a:r>
              <a:rPr lang="cs-CZ" b="0" i="1" dirty="0" err="1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pré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mít namále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vyjít někomu vstříc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do třetice všeho dobrého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trefil ho šlak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tratoliště krve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otevřít/být/nechat/zůstat dokořán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jakžtakž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 jsou v důsledku své drasticky omezené kolokability zcela jiné povahy než běžné lexémy: nejenže nemají svá lemmata (uměle konstruované lemma </a:t>
            </a:r>
            <a:r>
              <a:rPr lang="cs-CZ" b="0" i="0" baseline="3000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*</a:t>
            </a:r>
            <a:r>
              <a:rPr lang="cs-CZ" b="0" i="1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holičky</a:t>
            </a:r>
            <a:r>
              <a:rPr lang="cs-CZ" b="0" i="0" dirty="0">
                <a:solidFill>
                  <a:srgbClr val="005C18"/>
                </a:solidFill>
                <a:effectLst/>
                <a:latin typeface="Times New Roman" panose="02020603050405020304" pitchFamily="18" charset="0"/>
              </a:rPr>
              <a:t>, které nám na základě falešné analogie nabízejí slovníky, je nesmyslné), nemají ani slovní druh a další kategorie.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96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EF35C-E078-B722-3298-4348DDA41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31" y="365125"/>
            <a:ext cx="10661469" cy="1325563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Petr Karlík – Marek Nekula – Jana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Pleskalová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i="1" dirty="0"/>
              <a:t>Nový encyklopedický slovník češtiny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60BCE-B52F-95FA-7846-B65720110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31" y="1825625"/>
            <a:ext cx="10998925" cy="4667250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https://www.czechency.org/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navazuje na 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Encyklopedický slovník češtiny (2002)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1568 hesel vysvětlujících přes 7 000 lingvistických termínů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Korpusová lingvistika: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https://www.czechency.org/slovnik/cat/korpusov%C3%A1%20lingvistika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827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518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Motiv Office</vt:lpstr>
      <vt:lpstr>Případ „na holičkách“</vt:lpstr>
      <vt:lpstr>Naše řeč – Nechat někoho na holičkách (cas.cz)</vt:lpstr>
      <vt:lpstr>Naše řeč – Holičky (cas.cz)</vt:lpstr>
      <vt:lpstr>MONOKOLOKABILITA | Nový encyklopedický slovník češtiny (czechency.org)</vt:lpstr>
      <vt:lpstr>Petr Karlík – Marek Nekula – Jana Pleskalová Nový encyklopedický slovník češtiny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 „na holičkách“</dc:title>
  <dc:creator>Farova, Lenka</dc:creator>
  <cp:lastModifiedBy>Farova, Lenka</cp:lastModifiedBy>
  <cp:revision>3</cp:revision>
  <dcterms:created xsi:type="dcterms:W3CDTF">2022-11-08T10:39:05Z</dcterms:created>
  <dcterms:modified xsi:type="dcterms:W3CDTF">2022-11-08T10:58:39Z</dcterms:modified>
</cp:coreProperties>
</file>