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10"/>
  </p:notesMasterIdLst>
  <p:sldIdLst>
    <p:sldId id="285" r:id="rId2"/>
    <p:sldId id="257" r:id="rId3"/>
    <p:sldId id="281" r:id="rId4"/>
    <p:sldId id="282" r:id="rId5"/>
    <p:sldId id="270" r:id="rId6"/>
    <p:sldId id="266" r:id="rId7"/>
    <p:sldId id="273" r:id="rId8"/>
    <p:sldId id="286" r:id="rId9"/>
  </p:sldIdLst>
  <p:sldSz cx="9144000" cy="6858000" type="screen4x3"/>
  <p:notesSz cx="6858000" cy="9144000"/>
  <p:custDataLst>
    <p:tags r:id="rId11"/>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600">
          <p15:clr>
            <a:srgbClr val="A4A3A4"/>
          </p15:clr>
        </p15:guide>
        <p15:guide id="2" pos="34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F5F"/>
    <a:srgbClr val="990033"/>
    <a:srgbClr val="CC99FF"/>
    <a:srgbClr val="FFCC66"/>
    <a:srgbClr val="B5D844"/>
    <a:srgbClr val="EE8E00"/>
    <a:srgbClr val="97D1D5"/>
    <a:srgbClr val="74C0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58" autoAdjust="0"/>
    <p:restoredTop sz="99705" autoAdjust="0"/>
  </p:normalViewPr>
  <p:slideViewPr>
    <p:cSldViewPr snapToGrid="0">
      <p:cViewPr varScale="1">
        <p:scale>
          <a:sx n="131" d="100"/>
          <a:sy n="131" d="100"/>
        </p:scale>
        <p:origin x="1302" y="96"/>
      </p:cViewPr>
      <p:guideLst>
        <p:guide orient="horz" pos="2600"/>
        <p:guide pos="3481"/>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6A217B60-F2E7-4B2B-BBA3-189F265A18EA}"/>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pitchFamily="17" charset="-128"/>
              </a:defRPr>
            </a:lvl1pPr>
          </a:lstStyle>
          <a:p>
            <a:pPr>
              <a:defRPr/>
            </a:pPr>
            <a:endParaRPr lang="en-US"/>
          </a:p>
        </p:txBody>
      </p:sp>
      <p:sp>
        <p:nvSpPr>
          <p:cNvPr id="64515" name="Rectangle 3">
            <a:extLst>
              <a:ext uri="{FF2B5EF4-FFF2-40B4-BE49-F238E27FC236}">
                <a16:creationId xmlns:a16="http://schemas.microsoft.com/office/drawing/2014/main" id="{88EB6074-3900-4BD4-A101-C5A649675B14}"/>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pitchFamily="17" charset="-128"/>
              </a:defRPr>
            </a:lvl1pPr>
          </a:lstStyle>
          <a:p>
            <a:pPr>
              <a:defRPr/>
            </a:pPr>
            <a:fld id="{E9C457A3-38B3-4029-BD3D-6E054B1CC6F0}" type="datetime1">
              <a:rPr lang="en-US"/>
              <a:pPr>
                <a:defRPr/>
              </a:pPr>
              <a:t>11/16/2020</a:t>
            </a:fld>
            <a:endParaRPr lang="en-US"/>
          </a:p>
        </p:txBody>
      </p:sp>
      <p:sp>
        <p:nvSpPr>
          <p:cNvPr id="3076" name="Rectangle 4">
            <a:extLst>
              <a:ext uri="{FF2B5EF4-FFF2-40B4-BE49-F238E27FC236}">
                <a16:creationId xmlns:a16="http://schemas.microsoft.com/office/drawing/2014/main" id="{AB57D670-6962-4AF2-82E2-4E53A4DE1411}"/>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7" name="Rectangle 5">
            <a:extLst>
              <a:ext uri="{FF2B5EF4-FFF2-40B4-BE49-F238E27FC236}">
                <a16:creationId xmlns:a16="http://schemas.microsoft.com/office/drawing/2014/main" id="{CF56507F-5E92-4DFF-ABAE-CB253B108CCF}"/>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a:extLst>
              <a:ext uri="{FF2B5EF4-FFF2-40B4-BE49-F238E27FC236}">
                <a16:creationId xmlns:a16="http://schemas.microsoft.com/office/drawing/2014/main" id="{21D4B6F1-A952-4DD8-8B9F-9AB337ED955D}"/>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pitchFamily="17" charset="-128"/>
              </a:defRPr>
            </a:lvl1pPr>
          </a:lstStyle>
          <a:p>
            <a:pPr>
              <a:defRPr/>
            </a:pPr>
            <a:endParaRPr lang="en-US"/>
          </a:p>
        </p:txBody>
      </p:sp>
      <p:sp>
        <p:nvSpPr>
          <p:cNvPr id="64519" name="Rectangle 7">
            <a:extLst>
              <a:ext uri="{FF2B5EF4-FFF2-40B4-BE49-F238E27FC236}">
                <a16:creationId xmlns:a16="http://schemas.microsoft.com/office/drawing/2014/main" id="{8623B9CD-74A1-4C7B-A819-D69CB8328B1B}"/>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ea typeface="ＭＳ Ｐゴシック" panose="020B0600070205080204" pitchFamily="34" charset="-128"/>
              </a:defRPr>
            </a:lvl1pPr>
          </a:lstStyle>
          <a:p>
            <a:pPr>
              <a:defRPr/>
            </a:pPr>
            <a:fld id="{67BA0A26-C5DE-44D5-BEEB-3EA8779C51C8}" type="slidenum">
              <a:rPr lang="en-US" altLang="cs-CZ"/>
              <a:pPr>
                <a:defRPr/>
              </a:pPr>
              <a:t>‹#›</a:t>
            </a:fld>
            <a:endParaRPr lang="en-US" altLang="cs-CZ"/>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Calibri" pitchFamily="34" charset="0"/>
        <a:ea typeface="ＭＳ Ｐゴシック" panose="020B0600070205080204"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Calibri" pitchFamily="34" charset="0"/>
        <a:ea typeface="ＭＳ Ｐゴシック"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Calibri" pitchFamily="34" charset="0"/>
        <a:ea typeface="ＭＳ Ｐゴシック"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Calibri" pitchFamily="34" charset="0"/>
        <a:ea typeface="ＭＳ Ｐゴシック"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Calibri"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DA844448-03B1-4B13-9DDF-180D7FDE497B}"/>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lgn="r" eaLnBrk="1" hangingPunct="1">
              <a:spcBef>
                <a:spcPct val="0"/>
              </a:spcBef>
            </a:pPr>
            <a:fld id="{89AE51E4-592A-471B-9C2D-089DBCC9A507}" type="slidenum">
              <a:rPr lang="en-US" altLang="cs-CZ">
                <a:latin typeface="Arial" panose="020B0604020202020204" pitchFamily="34" charset="0"/>
              </a:rPr>
              <a:pPr algn="r" eaLnBrk="1" hangingPunct="1">
                <a:spcBef>
                  <a:spcPct val="0"/>
                </a:spcBef>
              </a:pPr>
              <a:t>1</a:t>
            </a:fld>
            <a:endParaRPr lang="en-US" altLang="cs-CZ">
              <a:latin typeface="Arial" panose="020B0604020202020204" pitchFamily="34" charset="0"/>
            </a:endParaRPr>
          </a:p>
        </p:txBody>
      </p:sp>
      <p:sp>
        <p:nvSpPr>
          <p:cNvPr id="5123" name="Rectangle 2">
            <a:extLst>
              <a:ext uri="{FF2B5EF4-FFF2-40B4-BE49-F238E27FC236}">
                <a16:creationId xmlns:a16="http://schemas.microsoft.com/office/drawing/2014/main" id="{2C194C38-3463-44CC-BCFF-FC92A94C5F6E}"/>
              </a:ext>
            </a:extLst>
          </p:cNvPr>
          <p:cNvSpPr>
            <a:spLocks noGrp="1" noRot="1" noChangeArrowheads="1" noTextEdit="1"/>
          </p:cNvSpPr>
          <p:nvPr>
            <p:ph type="sldImg"/>
          </p:nvPr>
        </p:nvSpPr>
        <p:spPr>
          <a:ln/>
        </p:spPr>
      </p:sp>
      <p:sp>
        <p:nvSpPr>
          <p:cNvPr id="5124" name="Rectangle 3">
            <a:extLst>
              <a:ext uri="{FF2B5EF4-FFF2-40B4-BE49-F238E27FC236}">
                <a16:creationId xmlns:a16="http://schemas.microsoft.com/office/drawing/2014/main" id="{60D3223A-545C-4695-A219-FBB4DA15128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14400" eaLnBrk="1" hangingPunct="1"/>
            <a:r>
              <a:rPr lang="en-US" altLang="cs-CZ"/>
              <a:t>In this chapter, we start by looking at the functions of money and the definitions of the money supply.  Then there is a discussion of the factors that back the money supply. In this chapter, you will be introduced to the U.S. banking system, in particular, the Federal Reserve.  You will learn about their functions and how the Fed has been set up.  Then we will talk about the financial crisis of 2007–08 and how the financial system has changed as a result.  In the Last Word, electronic banking is addressed.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2186F504-8DFC-4C90-B7F4-176264DFA556}"/>
              </a:ext>
            </a:extLst>
          </p:cNvPr>
          <p:cNvSpPr>
            <a:spLocks noGrp="1" noRot="1" noChangeAspect="1" noTextEdit="1"/>
          </p:cNvSpPr>
          <p:nvPr>
            <p:ph type="sldImg"/>
          </p:nvPr>
        </p:nvSpPr>
        <p:spPr>
          <a:ln/>
        </p:spPr>
      </p:sp>
      <p:sp>
        <p:nvSpPr>
          <p:cNvPr id="7171" name="Notes Placeholder 2">
            <a:extLst>
              <a:ext uri="{FF2B5EF4-FFF2-40B4-BE49-F238E27FC236}">
                <a16:creationId xmlns:a16="http://schemas.microsoft.com/office/drawing/2014/main" id="{E59F9CA9-F69D-4779-BCB1-2F5D27A331F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t>Which function of money is considered the most important depends upon circumstances.  In economics, we typically focus on money as a medium of exchange and a store of value.  We use money as a unit of account in measuring GDP and other economic measures.  As a medium of exchange, money allows an economy to function efficiently.  Without it, trade would be difficult as each party would have to seek out someone else who has the desired product or service and then trade.  If the party with the desired product does not want the good, there might have to multiple exchanges in order to get the desired product.  As a unit of account, money provides a consistent way to value business activity so comparisons can be made.  As a store of value money allows for a person to amass wealth without having to keep actual products which might not be possible to keep long-term.</a:t>
            </a:r>
          </a:p>
        </p:txBody>
      </p:sp>
      <p:sp>
        <p:nvSpPr>
          <p:cNvPr id="7172" name="Slide Number Placeholder 3">
            <a:extLst>
              <a:ext uri="{FF2B5EF4-FFF2-40B4-BE49-F238E27FC236}">
                <a16:creationId xmlns:a16="http://schemas.microsoft.com/office/drawing/2014/main" id="{C09CC655-C0DD-49D8-BFB3-25FC067573C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0732A260-0B8E-49C3-BE67-C39BE4229800}" type="slidenum">
              <a:rPr lang="en-US" altLang="cs-CZ" smtClean="0">
                <a:latin typeface="Arial" panose="020B0604020202020204" pitchFamily="34" charset="0"/>
              </a:rPr>
              <a:pPr>
                <a:spcBef>
                  <a:spcPct val="0"/>
                </a:spcBef>
              </a:pPr>
              <a:t>2</a:t>
            </a:fld>
            <a:endParaRPr lang="en-US" altLang="cs-CZ">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B84BE9F0-32C2-4F00-9ABD-57884876E2FA}"/>
              </a:ext>
            </a:extLst>
          </p:cNvPr>
          <p:cNvSpPr>
            <a:spLocks noGrp="1" noRot="1" noChangeAspect="1" noTextEdit="1"/>
          </p:cNvSpPr>
          <p:nvPr>
            <p:ph type="sldImg"/>
          </p:nvPr>
        </p:nvSpPr>
        <p:spPr>
          <a:ln/>
        </p:spPr>
      </p:sp>
      <p:sp>
        <p:nvSpPr>
          <p:cNvPr id="9219" name="Notes Placeholder 2">
            <a:extLst>
              <a:ext uri="{FF2B5EF4-FFF2-40B4-BE49-F238E27FC236}">
                <a16:creationId xmlns:a16="http://schemas.microsoft.com/office/drawing/2014/main" id="{2D43F75B-2962-4F69-B939-09202494C75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t>Note that checkable deposits include smaller components such as traveler’s checks.  Currency includes coins and paper money.  Currency is referred to as token money, which means the face-value of the currency is unrelated to its intrinsic value.  This means the face-value of the currency exceeds the actual value of the piece of paper it is printed on or the value of the metal in the coin.  At one time, coins were actually made of valuable metals such as gold or silver.  Today, those coins’ actual values are worth more than the face-value of the metal in the coin.</a:t>
            </a:r>
          </a:p>
          <a:p>
            <a:r>
              <a:rPr lang="en-US" altLang="cs-CZ"/>
              <a:t>Collectively, S &amp; Ls, mutual savings banks, and credit unions are known as “thrifts.”</a:t>
            </a:r>
          </a:p>
          <a:p>
            <a:r>
              <a:rPr lang="en-US" altLang="cs-CZ"/>
              <a:t>Currency held by the US Treasury is excluded from </a:t>
            </a:r>
            <a:r>
              <a:rPr lang="en-US" altLang="cs-CZ" i="1"/>
              <a:t>M</a:t>
            </a:r>
            <a:r>
              <a:rPr lang="en-US" altLang="cs-CZ"/>
              <a:t>1, as are any checkable deposits of the government and of the Federal Reserve that are held by commercial banks or thrifts.</a:t>
            </a:r>
          </a:p>
        </p:txBody>
      </p:sp>
      <p:sp>
        <p:nvSpPr>
          <p:cNvPr id="9220" name="Slide Number Placeholder 3">
            <a:extLst>
              <a:ext uri="{FF2B5EF4-FFF2-40B4-BE49-F238E27FC236}">
                <a16:creationId xmlns:a16="http://schemas.microsoft.com/office/drawing/2014/main" id="{E8F77DBF-5230-47F0-BDDA-34E6E422D18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65F24D22-4B04-4D23-8CF2-283A1B6A6950}" type="slidenum">
              <a:rPr lang="en-US" altLang="cs-CZ" smtClean="0">
                <a:latin typeface="Arial" panose="020B0604020202020204" pitchFamily="34" charset="0"/>
              </a:rPr>
              <a:pPr>
                <a:spcBef>
                  <a:spcPct val="0"/>
                </a:spcBef>
              </a:pPr>
              <a:t>3</a:t>
            </a:fld>
            <a:endParaRPr lang="en-US" altLang="cs-CZ">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417E1B87-4644-4C51-B71F-66480596452D}"/>
              </a:ext>
            </a:extLst>
          </p:cNvPr>
          <p:cNvSpPr>
            <a:spLocks noGrp="1" noRot="1" noChangeAspect="1" noTextEdit="1"/>
          </p:cNvSpPr>
          <p:nvPr>
            <p:ph type="sldImg"/>
          </p:nvPr>
        </p:nvSpPr>
        <p:spPr>
          <a:ln/>
        </p:spPr>
      </p:sp>
      <p:sp>
        <p:nvSpPr>
          <p:cNvPr id="11267" name="Notes Placeholder 2">
            <a:extLst>
              <a:ext uri="{FF2B5EF4-FFF2-40B4-BE49-F238E27FC236}">
                <a16:creationId xmlns:a16="http://schemas.microsoft.com/office/drawing/2014/main" id="{E9EF9C6C-33DC-4816-828B-3B4D24CE361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t>Small-denominated time deposits are less than $100,000.</a:t>
            </a:r>
          </a:p>
          <a:p>
            <a:r>
              <a:rPr lang="en-US" altLang="cs-CZ" i="1"/>
              <a:t>M</a:t>
            </a:r>
            <a:r>
              <a:rPr lang="en-US" altLang="cs-CZ"/>
              <a:t>2 money supply is about 5 times larger than </a:t>
            </a:r>
            <a:r>
              <a:rPr lang="en-US" altLang="cs-CZ" i="1"/>
              <a:t>M</a:t>
            </a:r>
            <a:r>
              <a:rPr lang="en-US" altLang="cs-CZ"/>
              <a:t>1.</a:t>
            </a:r>
          </a:p>
          <a:p>
            <a:r>
              <a:rPr lang="en-US" altLang="cs-CZ"/>
              <a:t>These types of accounts are readily available for withdrawal from the institution holding the deposit.</a:t>
            </a:r>
          </a:p>
        </p:txBody>
      </p:sp>
      <p:sp>
        <p:nvSpPr>
          <p:cNvPr id="11268" name="Slide Number Placeholder 3">
            <a:extLst>
              <a:ext uri="{FF2B5EF4-FFF2-40B4-BE49-F238E27FC236}">
                <a16:creationId xmlns:a16="http://schemas.microsoft.com/office/drawing/2014/main" id="{66C02B8F-0C88-419F-A99F-A74ECD9B923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34809D9E-8B87-415B-B457-4849C2717866}" type="slidenum">
              <a:rPr lang="en-US" altLang="cs-CZ" smtClean="0">
                <a:latin typeface="Arial" panose="020B0604020202020204" pitchFamily="34" charset="0"/>
              </a:rPr>
              <a:pPr>
                <a:spcBef>
                  <a:spcPct val="0"/>
                </a:spcBef>
              </a:pPr>
              <a:t>4</a:t>
            </a:fld>
            <a:endParaRPr lang="en-US" altLang="cs-CZ">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F3DD668D-3DCB-491A-B032-21AA16D7D530}"/>
              </a:ext>
            </a:extLst>
          </p:cNvPr>
          <p:cNvSpPr>
            <a:spLocks noGrp="1" noRot="1" noChangeAspect="1" noTextEdit="1"/>
          </p:cNvSpPr>
          <p:nvPr>
            <p:ph type="sldImg"/>
          </p:nvPr>
        </p:nvSpPr>
        <p:spPr>
          <a:ln/>
        </p:spPr>
      </p:sp>
      <p:sp>
        <p:nvSpPr>
          <p:cNvPr id="13315" name="Notes Placeholder 2">
            <a:extLst>
              <a:ext uri="{FF2B5EF4-FFF2-40B4-BE49-F238E27FC236}">
                <a16:creationId xmlns:a16="http://schemas.microsoft.com/office/drawing/2014/main" id="{ABF4CBF5-ADC4-4C0A-B0FD-C1C1B41467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t>This chart shows in graphical form the distribution of </a:t>
            </a:r>
            <a:r>
              <a:rPr lang="en-US" altLang="cs-CZ" i="1"/>
              <a:t>M</a:t>
            </a:r>
            <a:r>
              <a:rPr lang="en-US" altLang="cs-CZ"/>
              <a:t>1 and </a:t>
            </a:r>
            <a:r>
              <a:rPr lang="en-US" altLang="cs-CZ" i="1"/>
              <a:t>M</a:t>
            </a:r>
            <a:r>
              <a:rPr lang="en-US" altLang="cs-CZ"/>
              <a:t>2 and helps to illustrate the fact that </a:t>
            </a:r>
            <a:r>
              <a:rPr lang="en-US" altLang="cs-CZ" i="1"/>
              <a:t>M</a:t>
            </a:r>
            <a:r>
              <a:rPr lang="en-US" altLang="cs-CZ"/>
              <a:t>1 is a small fraction of the total money supply.  Most of the supply is tied up in some type of time deposit, which means the money may not be available when needed.</a:t>
            </a:r>
          </a:p>
        </p:txBody>
      </p:sp>
      <p:sp>
        <p:nvSpPr>
          <p:cNvPr id="13316" name="Slide Number Placeholder 3">
            <a:extLst>
              <a:ext uri="{FF2B5EF4-FFF2-40B4-BE49-F238E27FC236}">
                <a16:creationId xmlns:a16="http://schemas.microsoft.com/office/drawing/2014/main" id="{1CC7DA97-EA18-44C4-8EFB-65DA5A97E9B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A6A96E8C-A1FA-4BED-813C-848ABC2F8E45}" type="slidenum">
              <a:rPr lang="en-US" altLang="cs-CZ" smtClean="0">
                <a:latin typeface="Arial" panose="020B0604020202020204" pitchFamily="34" charset="0"/>
              </a:rPr>
              <a:pPr>
                <a:spcBef>
                  <a:spcPct val="0"/>
                </a:spcBef>
              </a:pPr>
              <a:t>5</a:t>
            </a:fld>
            <a:endParaRPr lang="en-US" altLang="cs-CZ">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B4C3390D-676D-4BEB-8155-AC9380D02C27}"/>
              </a:ext>
            </a:extLst>
          </p:cNvPr>
          <p:cNvSpPr>
            <a:spLocks noGrp="1" noRot="1" noChangeAspect="1" noTextEdit="1"/>
          </p:cNvSpPr>
          <p:nvPr>
            <p:ph type="sldImg"/>
          </p:nvPr>
        </p:nvSpPr>
        <p:spPr>
          <a:ln/>
        </p:spPr>
      </p:sp>
      <p:sp>
        <p:nvSpPr>
          <p:cNvPr id="15363" name="Notes Placeholder 2">
            <a:extLst>
              <a:ext uri="{FF2B5EF4-FFF2-40B4-BE49-F238E27FC236}">
                <a16:creationId xmlns:a16="http://schemas.microsoft.com/office/drawing/2014/main" id="{1A0CF8BF-A718-4F48-A947-57BE82336D7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t>Credit cards are not considered money; however, they allow businesses and individuals to “economize” the use of money.  Debit cards come from checking accounts and are considered money.  At one time, the money supply of a nation was linked to the nation’s gold supply, on what was called the gold standard.  Most nations moved away from the gold standard because managing the supply of money is more sensible than linking it to gold or some other commodity whose supply might change arbitrarily.  In modern society people are willing to accept money in exchange for goods or services because they know they will be able to exchange the money for other goods or services.  Our currency is designated as legal tender by the United States government, which means it is deemed a valid and legal means of paying any debt that was contracted in dollars.  Money derives part of its value from its scarcity.  The supply of money is controlled by monetary authorities to ensure it retains its value or “purchasing power.”</a:t>
            </a:r>
          </a:p>
        </p:txBody>
      </p:sp>
      <p:sp>
        <p:nvSpPr>
          <p:cNvPr id="15364" name="Slide Number Placeholder 3">
            <a:extLst>
              <a:ext uri="{FF2B5EF4-FFF2-40B4-BE49-F238E27FC236}">
                <a16:creationId xmlns:a16="http://schemas.microsoft.com/office/drawing/2014/main" id="{4F562DEE-A8D4-44F4-9B8E-8B288ABBA94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4C9854F5-AD94-465C-A700-958BC1479795}" type="slidenum">
              <a:rPr lang="en-US" altLang="cs-CZ" smtClean="0">
                <a:latin typeface="Arial" panose="020B0604020202020204" pitchFamily="34" charset="0"/>
              </a:rPr>
              <a:pPr>
                <a:spcBef>
                  <a:spcPct val="0"/>
                </a:spcBef>
              </a:pPr>
              <a:t>6</a:t>
            </a:fld>
            <a:endParaRPr lang="en-US" altLang="cs-CZ">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525B75FE-04F6-4D06-8AEE-C9559C1ED38D}"/>
              </a:ext>
            </a:extLst>
          </p:cNvPr>
          <p:cNvSpPr>
            <a:spLocks noGrp="1" noRot="1" noChangeAspect="1" noTextEdit="1"/>
          </p:cNvSpPr>
          <p:nvPr>
            <p:ph type="sldImg"/>
          </p:nvPr>
        </p:nvSpPr>
        <p:spPr>
          <a:ln/>
        </p:spPr>
      </p:sp>
      <p:sp>
        <p:nvSpPr>
          <p:cNvPr id="17411" name="Notes Placeholder 2">
            <a:extLst>
              <a:ext uri="{FF2B5EF4-FFF2-40B4-BE49-F238E27FC236}">
                <a16:creationId xmlns:a16="http://schemas.microsoft.com/office/drawing/2014/main" id="{C5163873-B1E3-434F-B3AC-7C9F3822868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cs-CZ"/>
              <a:t>The purchasing power of money is the amount of goods and services a unit of money will buy. If the price level of goods goes up, the value of a dollar goes down in a reciprocal relationship.   Periods of hyperinflation happen when governments issue so many pieces of paper currency that the purchasing power of each is totally undermined.  Post-World-War I Germany experienced hyperinflation that many historians contributed to the Second World War.  Governments have a vested interest in ensuring a stable money supply to keep the economy on a steady pace.</a:t>
            </a:r>
          </a:p>
        </p:txBody>
      </p:sp>
      <p:sp>
        <p:nvSpPr>
          <p:cNvPr id="17412" name="Slide Number Placeholder 3">
            <a:extLst>
              <a:ext uri="{FF2B5EF4-FFF2-40B4-BE49-F238E27FC236}">
                <a16:creationId xmlns:a16="http://schemas.microsoft.com/office/drawing/2014/main" id="{B86C9D65-8E99-4AB2-BB92-5DDB1F7E066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E70D6AE6-C859-4F2D-BF78-BF8473DDE292}" type="slidenum">
              <a:rPr lang="en-US" altLang="cs-CZ" smtClean="0">
                <a:latin typeface="Arial" panose="020B0604020202020204" pitchFamily="34" charset="0"/>
              </a:rPr>
              <a:pPr>
                <a:spcBef>
                  <a:spcPct val="0"/>
                </a:spcBef>
              </a:pPr>
              <a:t>7</a:t>
            </a:fld>
            <a:endParaRPr lang="en-US"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rgbClr val="20589C"/>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02BF29E-7A71-494E-ABFD-D6702F6767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0"/>
            <a:ext cx="2308225"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a:extLst>
              <a:ext uri="{FF2B5EF4-FFF2-40B4-BE49-F238E27FC236}">
                <a16:creationId xmlns:a16="http://schemas.microsoft.com/office/drawing/2014/main" id="{0FE5DE9C-7C37-480E-9E30-5FB20A3DA96C}"/>
              </a:ext>
            </a:extLst>
          </p:cNvPr>
          <p:cNvSpPr>
            <a:spLocks noChangeArrowheads="1"/>
          </p:cNvSpPr>
          <p:nvPr/>
        </p:nvSpPr>
        <p:spPr bwMode="auto">
          <a:xfrm>
            <a:off x="0" y="2438400"/>
            <a:ext cx="9144000" cy="914400"/>
          </a:xfrm>
          <a:prstGeom prst="rect">
            <a:avLst/>
          </a:prstGeom>
          <a:solidFill>
            <a:srgbClr val="52289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cs-CZ" altLang="cs-CZ">
              <a:latin typeface="Tw Cen MT" panose="020B0602020104020603" pitchFamily="34" charset="-18"/>
            </a:endParaRPr>
          </a:p>
        </p:txBody>
      </p:sp>
      <p:sp>
        <p:nvSpPr>
          <p:cNvPr id="5" name="Text Box 5">
            <a:extLst>
              <a:ext uri="{FF2B5EF4-FFF2-40B4-BE49-F238E27FC236}">
                <a16:creationId xmlns:a16="http://schemas.microsoft.com/office/drawing/2014/main" id="{2E87EFB4-508D-4621-BA6D-65A089B39C4B}"/>
              </a:ext>
            </a:extLst>
          </p:cNvPr>
          <p:cNvSpPr txBox="1">
            <a:spLocks noChangeArrowheads="1"/>
          </p:cNvSpPr>
          <p:nvPr/>
        </p:nvSpPr>
        <p:spPr bwMode="auto">
          <a:xfrm>
            <a:off x="285750" y="1447800"/>
            <a:ext cx="120808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defRPr/>
            </a:pPr>
            <a:r>
              <a:rPr lang="en-US" altLang="cs-CZ" sz="4400">
                <a:solidFill>
                  <a:schemeClr val="bg1"/>
                </a:solidFill>
              </a:rPr>
              <a:t>31</a:t>
            </a:r>
          </a:p>
        </p:txBody>
      </p:sp>
      <p:sp>
        <p:nvSpPr>
          <p:cNvPr id="80900" name="Rectangle 4"/>
          <p:cNvSpPr>
            <a:spLocks noGrp="1" noChangeArrowheads="1"/>
          </p:cNvSpPr>
          <p:nvPr>
            <p:ph type="ctrTitle"/>
          </p:nvPr>
        </p:nvSpPr>
        <p:spPr>
          <a:xfrm>
            <a:off x="2438400" y="2590800"/>
            <a:ext cx="6705600" cy="685800"/>
          </a:xfrm>
        </p:spPr>
        <p:txBody>
          <a:bodyPr/>
          <a:lstStyle>
            <a:lvl1pPr>
              <a:defRPr sz="2000"/>
            </a:lvl1pPr>
          </a:lstStyle>
          <a:p>
            <a:pPr lvl="0"/>
            <a:r>
              <a:rPr lang="en-US" altLang="cs-CZ" noProof="0"/>
              <a:t>Click to edit Master title style</a:t>
            </a:r>
          </a:p>
        </p:txBody>
      </p:sp>
    </p:spTree>
    <p:extLst>
      <p:ext uri="{BB962C8B-B14F-4D97-AF65-F5344CB8AC3E}">
        <p14:creationId xmlns:p14="http://schemas.microsoft.com/office/powerpoint/2010/main" val="3366887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731960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0"/>
            <a:ext cx="2286000" cy="5668963"/>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0" y="0"/>
            <a:ext cx="6705600" cy="5668963"/>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569797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880929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cs-CZ"/>
              <a:t>Kliknutím lze upravit styly předlohy textu.</a:t>
            </a:r>
          </a:p>
        </p:txBody>
      </p:sp>
    </p:spTree>
    <p:extLst>
      <p:ext uri="{BB962C8B-B14F-4D97-AF65-F5344CB8AC3E}">
        <p14:creationId xmlns:p14="http://schemas.microsoft.com/office/powerpoint/2010/main" val="4288058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143000"/>
            <a:ext cx="403860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143000"/>
            <a:ext cx="403860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470404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60734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163864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2257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Tree>
    <p:extLst>
      <p:ext uri="{BB962C8B-B14F-4D97-AF65-F5344CB8AC3E}">
        <p14:creationId xmlns:p14="http://schemas.microsoft.com/office/powerpoint/2010/main" val="3913035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Tree>
    <p:extLst>
      <p:ext uri="{BB962C8B-B14F-4D97-AF65-F5344CB8AC3E}">
        <p14:creationId xmlns:p14="http://schemas.microsoft.com/office/powerpoint/2010/main" val="2640071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882D075-727C-4B35-BF70-2624FA470C77}"/>
              </a:ext>
            </a:extLst>
          </p:cNvPr>
          <p:cNvSpPr>
            <a:spLocks noChangeArrowheads="1"/>
          </p:cNvSpPr>
          <p:nvPr/>
        </p:nvSpPr>
        <p:spPr bwMode="auto">
          <a:xfrm>
            <a:off x="0" y="0"/>
            <a:ext cx="9144000" cy="838200"/>
          </a:xfrm>
          <a:prstGeom prst="rect">
            <a:avLst/>
          </a:prstGeom>
          <a:solidFill>
            <a:srgbClr val="20589C"/>
          </a:solidFill>
          <a:ln w="9525">
            <a:solidFill>
              <a:srgbClr val="20589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defRPr/>
            </a:pPr>
            <a:endParaRPr lang="cs-CZ" altLang="cs-CZ" b="1">
              <a:solidFill>
                <a:schemeClr val="bg1"/>
              </a:solidFill>
              <a:latin typeface="Tahoma" panose="020B0604030504040204" pitchFamily="34" charset="0"/>
            </a:endParaRPr>
          </a:p>
        </p:txBody>
      </p:sp>
      <p:sp>
        <p:nvSpPr>
          <p:cNvPr id="1027" name="Rectangle 3">
            <a:extLst>
              <a:ext uri="{FF2B5EF4-FFF2-40B4-BE49-F238E27FC236}">
                <a16:creationId xmlns:a16="http://schemas.microsoft.com/office/drawing/2014/main" id="{E9423214-6C3B-4120-83FC-94A107298A9B}"/>
              </a:ext>
            </a:extLst>
          </p:cNvPr>
          <p:cNvSpPr>
            <a:spLocks noGrp="1" noChangeArrowheads="1"/>
          </p:cNvSpPr>
          <p:nvPr>
            <p:ph type="title"/>
          </p:nvPr>
        </p:nvSpPr>
        <p:spPr bwMode="auto">
          <a:xfrm>
            <a:off x="0" y="0"/>
            <a:ext cx="91440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cs-CZ"/>
              <a:t>Click to edit Master title style</a:t>
            </a:r>
          </a:p>
        </p:txBody>
      </p:sp>
      <p:sp>
        <p:nvSpPr>
          <p:cNvPr id="1028" name="Rectangle 4">
            <a:extLst>
              <a:ext uri="{FF2B5EF4-FFF2-40B4-BE49-F238E27FC236}">
                <a16:creationId xmlns:a16="http://schemas.microsoft.com/office/drawing/2014/main" id="{63FC0340-8E7A-4A1A-B885-B2D5F922E680}"/>
              </a:ext>
            </a:extLst>
          </p:cNvPr>
          <p:cNvSpPr>
            <a:spLocks noGrp="1" noChangeArrowheads="1"/>
          </p:cNvSpPr>
          <p:nvPr>
            <p:ph type="body" idx="1"/>
          </p:nvPr>
        </p:nvSpPr>
        <p:spPr bwMode="auto">
          <a:xfrm>
            <a:off x="457200" y="11430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cs-CZ"/>
              <a:t>Click to edit Master text styles</a:t>
            </a:r>
          </a:p>
          <a:p>
            <a:pPr lvl="1"/>
            <a:r>
              <a:rPr lang="en-US" altLang="cs-CZ"/>
              <a:t>Second level</a:t>
            </a:r>
          </a:p>
          <a:p>
            <a:pPr lvl="2"/>
            <a:r>
              <a:rPr lang="en-US" altLang="cs-CZ"/>
              <a:t>Third level</a:t>
            </a:r>
          </a:p>
          <a:p>
            <a:pPr lvl="3"/>
            <a:r>
              <a:rPr lang="en-US" altLang="cs-CZ"/>
              <a:t>Fourth level</a:t>
            </a:r>
          </a:p>
          <a:p>
            <a:pPr lvl="4"/>
            <a:r>
              <a:rPr lang="en-US" altLang="cs-CZ"/>
              <a:t>Fifth level</a:t>
            </a:r>
          </a:p>
        </p:txBody>
      </p:sp>
      <p:sp>
        <p:nvSpPr>
          <p:cNvPr id="1029" name="Rectangle 5">
            <a:extLst>
              <a:ext uri="{FF2B5EF4-FFF2-40B4-BE49-F238E27FC236}">
                <a16:creationId xmlns:a16="http://schemas.microsoft.com/office/drawing/2014/main" id="{5BEA6933-C408-41E0-AD63-840E32986BA1}"/>
              </a:ext>
            </a:extLst>
          </p:cNvPr>
          <p:cNvSpPr>
            <a:spLocks noChangeArrowheads="1"/>
          </p:cNvSpPr>
          <p:nvPr/>
        </p:nvSpPr>
        <p:spPr bwMode="auto">
          <a:xfrm rot="5400000">
            <a:off x="4457700" y="2171700"/>
            <a:ext cx="228600" cy="9144000"/>
          </a:xfrm>
          <a:prstGeom prst="rect">
            <a:avLst/>
          </a:prstGeom>
          <a:solidFill>
            <a:srgbClr val="522890"/>
          </a:solidFill>
          <a:ln w="9525">
            <a:solidFill>
              <a:srgbClr val="52289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defRPr/>
            </a:pPr>
            <a:endParaRPr lang="cs-CZ" altLang="cs-CZ"/>
          </a:p>
        </p:txBody>
      </p:sp>
    </p:spTree>
  </p:cSld>
  <p:clrMap bg1="lt1" tx1="dk1" bg2="lt2" tx2="dk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2800" kern="1200">
          <a:solidFill>
            <a:schemeClr val="bg1"/>
          </a:solidFill>
          <a:latin typeface="+mj-lt"/>
          <a:ea typeface="+mj-ea"/>
          <a:cs typeface="+mj-cs"/>
        </a:defRPr>
      </a:lvl1pPr>
      <a:lvl2pPr algn="ctr" rtl="0" eaLnBrk="0" fontAlgn="base" hangingPunct="0">
        <a:spcBef>
          <a:spcPct val="0"/>
        </a:spcBef>
        <a:spcAft>
          <a:spcPct val="0"/>
        </a:spcAft>
        <a:defRPr sz="2800">
          <a:solidFill>
            <a:schemeClr val="bg1"/>
          </a:solidFill>
          <a:latin typeface="Tahoma" panose="020B0604030504040204" pitchFamily="34" charset="0"/>
        </a:defRPr>
      </a:lvl2pPr>
      <a:lvl3pPr algn="ctr" rtl="0" eaLnBrk="0" fontAlgn="base" hangingPunct="0">
        <a:spcBef>
          <a:spcPct val="0"/>
        </a:spcBef>
        <a:spcAft>
          <a:spcPct val="0"/>
        </a:spcAft>
        <a:defRPr sz="2800">
          <a:solidFill>
            <a:schemeClr val="bg1"/>
          </a:solidFill>
          <a:latin typeface="Tahoma" panose="020B0604030504040204" pitchFamily="34" charset="0"/>
        </a:defRPr>
      </a:lvl3pPr>
      <a:lvl4pPr algn="ctr" rtl="0" eaLnBrk="0" fontAlgn="base" hangingPunct="0">
        <a:spcBef>
          <a:spcPct val="0"/>
        </a:spcBef>
        <a:spcAft>
          <a:spcPct val="0"/>
        </a:spcAft>
        <a:defRPr sz="2800">
          <a:solidFill>
            <a:schemeClr val="bg1"/>
          </a:solidFill>
          <a:latin typeface="Tahoma" panose="020B0604030504040204" pitchFamily="34" charset="0"/>
        </a:defRPr>
      </a:lvl4pPr>
      <a:lvl5pPr algn="ctr" rtl="0" eaLnBrk="0" fontAlgn="base" hangingPunct="0">
        <a:spcBef>
          <a:spcPct val="0"/>
        </a:spcBef>
        <a:spcAft>
          <a:spcPct val="0"/>
        </a:spcAft>
        <a:defRPr sz="2800">
          <a:solidFill>
            <a:schemeClr val="bg1"/>
          </a:solidFill>
          <a:latin typeface="Tahoma" panose="020B0604030504040204" pitchFamily="34" charset="0"/>
        </a:defRPr>
      </a:lvl5pPr>
      <a:lvl6pPr marL="457200" algn="ctr" rtl="0" fontAlgn="base">
        <a:spcBef>
          <a:spcPct val="0"/>
        </a:spcBef>
        <a:spcAft>
          <a:spcPct val="0"/>
        </a:spcAft>
        <a:defRPr sz="2800">
          <a:solidFill>
            <a:schemeClr val="bg1"/>
          </a:solidFill>
          <a:latin typeface="Tahoma" panose="020B0604030504040204" pitchFamily="34" charset="0"/>
        </a:defRPr>
      </a:lvl6pPr>
      <a:lvl7pPr marL="914400" algn="ctr" rtl="0" fontAlgn="base">
        <a:spcBef>
          <a:spcPct val="0"/>
        </a:spcBef>
        <a:spcAft>
          <a:spcPct val="0"/>
        </a:spcAft>
        <a:defRPr sz="2800">
          <a:solidFill>
            <a:schemeClr val="bg1"/>
          </a:solidFill>
          <a:latin typeface="Tahoma" panose="020B0604030504040204" pitchFamily="34" charset="0"/>
        </a:defRPr>
      </a:lvl7pPr>
      <a:lvl8pPr marL="1371600" algn="ctr" rtl="0" fontAlgn="base">
        <a:spcBef>
          <a:spcPct val="0"/>
        </a:spcBef>
        <a:spcAft>
          <a:spcPct val="0"/>
        </a:spcAft>
        <a:defRPr sz="2800">
          <a:solidFill>
            <a:schemeClr val="bg1"/>
          </a:solidFill>
          <a:latin typeface="Tahoma" panose="020B0604030504040204" pitchFamily="34" charset="0"/>
        </a:defRPr>
      </a:lvl8pPr>
      <a:lvl9pPr marL="1828800" algn="ctr" rtl="0" fontAlgn="base">
        <a:spcBef>
          <a:spcPct val="0"/>
        </a:spcBef>
        <a:spcAft>
          <a:spcPct val="0"/>
        </a:spcAft>
        <a:defRPr sz="2800">
          <a:solidFill>
            <a:schemeClr val="bg1"/>
          </a:solidFill>
          <a:latin typeface="Tahoma" panose="020B0604030504040204" pitchFamily="34" charset="0"/>
        </a:defRPr>
      </a:lvl9pPr>
    </p:titleStyle>
    <p:bodyStyle>
      <a:lvl1pPr marL="342900" indent="-342900" algn="l" rtl="0" eaLnBrk="0" fontAlgn="base" hangingPunct="0">
        <a:spcBef>
          <a:spcPct val="20000"/>
        </a:spcBef>
        <a:spcAft>
          <a:spcPct val="0"/>
        </a:spcAft>
        <a:buClr>
          <a:srgbClr val="3399FF"/>
        </a:buClr>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3399FF"/>
        </a:buClr>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3399FF"/>
        </a:buClr>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3399FF"/>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3399FF"/>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a:extLst>
              <a:ext uri="{FF2B5EF4-FFF2-40B4-BE49-F238E27FC236}">
                <a16:creationId xmlns:a16="http://schemas.microsoft.com/office/drawing/2014/main" id="{90BA279A-159F-46FC-9E5D-67A93118E4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0"/>
            <a:ext cx="23082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8">
            <a:extLst>
              <a:ext uri="{FF2B5EF4-FFF2-40B4-BE49-F238E27FC236}">
                <a16:creationId xmlns:a16="http://schemas.microsoft.com/office/drawing/2014/main" id="{8894B7B5-CD8B-47BA-9FF8-FD54673EA5E5}"/>
              </a:ext>
            </a:extLst>
          </p:cNvPr>
          <p:cNvSpPr>
            <a:spLocks noChangeArrowheads="1"/>
          </p:cNvSpPr>
          <p:nvPr/>
        </p:nvSpPr>
        <p:spPr bwMode="auto">
          <a:xfrm>
            <a:off x="0" y="2438400"/>
            <a:ext cx="9144000" cy="1182688"/>
          </a:xfrm>
          <a:prstGeom prst="rect">
            <a:avLst/>
          </a:prstGeom>
          <a:solidFill>
            <a:srgbClr val="52289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cs-CZ" altLang="cs-CZ" sz="3600">
              <a:latin typeface="Tahoma" panose="020B0604030504040204" pitchFamily="34" charset="0"/>
            </a:endParaRPr>
          </a:p>
        </p:txBody>
      </p:sp>
      <p:sp>
        <p:nvSpPr>
          <p:cNvPr id="4100" name="Rectangle 2">
            <a:extLst>
              <a:ext uri="{FF2B5EF4-FFF2-40B4-BE49-F238E27FC236}">
                <a16:creationId xmlns:a16="http://schemas.microsoft.com/office/drawing/2014/main" id="{F48107A8-875D-40F2-B299-0090270FAAA0}"/>
              </a:ext>
            </a:extLst>
          </p:cNvPr>
          <p:cNvSpPr>
            <a:spLocks noGrp="1" noChangeArrowheads="1"/>
          </p:cNvSpPr>
          <p:nvPr>
            <p:ph type="ctrTitle"/>
          </p:nvPr>
        </p:nvSpPr>
        <p:spPr>
          <a:xfrm>
            <a:off x="1176338" y="2654300"/>
            <a:ext cx="7872412" cy="874713"/>
          </a:xfrm>
        </p:spPr>
        <p:txBody>
          <a:bodyPr/>
          <a:lstStyle/>
          <a:p>
            <a:pPr algn="r" eaLnBrk="1" hangingPunct="1"/>
            <a:r>
              <a:rPr lang="en-US" altLang="cs-CZ" sz="3600" dirty="0"/>
              <a:t>Money, Banking, and Financial Institutions</a:t>
            </a:r>
          </a:p>
        </p:txBody>
      </p:sp>
      <p:sp>
        <p:nvSpPr>
          <p:cNvPr id="198673" name="Text Box 2065">
            <a:extLst>
              <a:ext uri="{FF2B5EF4-FFF2-40B4-BE49-F238E27FC236}">
                <a16:creationId xmlns:a16="http://schemas.microsoft.com/office/drawing/2014/main" id="{11820DCB-1F1C-4F0D-B5E9-80742BFCF3CD}"/>
              </a:ext>
            </a:extLst>
          </p:cNvPr>
          <p:cNvSpPr txBox="1">
            <a:spLocks noChangeArrowheads="1"/>
          </p:cNvSpPr>
          <p:nvPr/>
        </p:nvSpPr>
        <p:spPr bwMode="auto">
          <a:xfrm>
            <a:off x="15875" y="6156325"/>
            <a:ext cx="1812925" cy="24447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US" altLang="cs-CZ" sz="1000" b="1" i="1">
                <a:solidFill>
                  <a:schemeClr val="bg1"/>
                </a:solidFill>
                <a:latin typeface="Times New Roman" panose="02020603050405020304" pitchFamily="18" charset="0"/>
              </a:rPr>
              <a:t>McGraw-Hill/Irwin</a:t>
            </a:r>
            <a:endParaRPr lang="en-US" altLang="cs-CZ" sz="1000" b="1" i="1">
              <a:solidFill>
                <a:schemeClr val="bg1"/>
              </a:solidFill>
              <a:effectLst>
                <a:outerShdw blurRad="38100" dist="38100" dir="2700000" algn="tl">
                  <a:srgbClr val="000000"/>
                </a:outerShdw>
              </a:effectLst>
              <a:latin typeface="Times New Roman" panose="02020603050405020304" pitchFamily="18" charset="0"/>
            </a:endParaRPr>
          </a:p>
        </p:txBody>
      </p:sp>
      <p:sp>
        <p:nvSpPr>
          <p:cNvPr id="198674" name="Text Box 2066">
            <a:extLst>
              <a:ext uri="{FF2B5EF4-FFF2-40B4-BE49-F238E27FC236}">
                <a16:creationId xmlns:a16="http://schemas.microsoft.com/office/drawing/2014/main" id="{DDF4EF98-0498-4965-99C0-10C2B5AF1839}"/>
              </a:ext>
            </a:extLst>
          </p:cNvPr>
          <p:cNvSpPr txBox="1">
            <a:spLocks noChangeArrowheads="1"/>
          </p:cNvSpPr>
          <p:nvPr/>
        </p:nvSpPr>
        <p:spPr bwMode="auto">
          <a:xfrm>
            <a:off x="3336925" y="6096000"/>
            <a:ext cx="5730875" cy="244475"/>
          </a:xfrm>
          <a:prstGeom prst="rect">
            <a:avLst/>
          </a:prstGeom>
          <a:noFill/>
          <a:ln w="9525">
            <a:noFill/>
            <a:miter lim="800000"/>
            <a:headEnd/>
            <a:tailEnd/>
          </a:ln>
          <a:effectLst/>
        </p:spPr>
        <p:txBody>
          <a:bodyPr>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r" eaLnBrk="1" hangingPunct="1">
              <a:defRPr/>
            </a:pPr>
            <a:r>
              <a:rPr lang="en-US" altLang="cs-CZ" sz="1000" b="1" i="1">
                <a:solidFill>
                  <a:schemeClr val="bg1"/>
                </a:solidFill>
                <a:latin typeface="Times New Roman" panose="02020603050405020304" pitchFamily="18" charset="0"/>
              </a:rPr>
              <a:t>        Copyright © 2012 by The McGraw-Hill Companies, Inc. All rights reserved.</a:t>
            </a:r>
            <a:endParaRPr lang="en-US" altLang="cs-CZ" sz="1000" b="1" i="1">
              <a:solidFill>
                <a:schemeClr val="bg1"/>
              </a:solidFill>
              <a:effectLst>
                <a:outerShdw blurRad="38100" dist="38100" dir="2700000" algn="tl">
                  <a:srgbClr val="000000"/>
                </a:outerShdw>
              </a:effectLst>
              <a:latin typeface="Times New Roman" panose="02020603050405020304" pitchFamily="18"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B36663DC-8D89-48A7-A3E2-A57802FF0DF0}"/>
              </a:ext>
            </a:extLst>
          </p:cNvPr>
          <p:cNvSpPr>
            <a:spLocks noGrp="1" noChangeArrowheads="1"/>
          </p:cNvSpPr>
          <p:nvPr>
            <p:ph type="title" idx="4294967295"/>
          </p:nvPr>
        </p:nvSpPr>
        <p:spPr/>
        <p:txBody>
          <a:bodyPr/>
          <a:lstStyle/>
          <a:p>
            <a:pPr eaLnBrk="1" hangingPunct="1"/>
            <a:r>
              <a:rPr lang="en-US" altLang="cs-CZ" sz="3600" b="1"/>
              <a:t>Functions</a:t>
            </a:r>
            <a:r>
              <a:rPr lang="en-US" altLang="cs-CZ" b="1"/>
              <a:t> </a:t>
            </a:r>
            <a:r>
              <a:rPr lang="en-US" altLang="cs-CZ" sz="3600" b="1"/>
              <a:t>of Money</a:t>
            </a:r>
            <a:r>
              <a:rPr lang="en-US" altLang="cs-CZ"/>
              <a:t> </a:t>
            </a:r>
          </a:p>
        </p:txBody>
      </p:sp>
      <p:sp>
        <p:nvSpPr>
          <p:cNvPr id="6147" name="Rectangle 3">
            <a:extLst>
              <a:ext uri="{FF2B5EF4-FFF2-40B4-BE49-F238E27FC236}">
                <a16:creationId xmlns:a16="http://schemas.microsoft.com/office/drawing/2014/main" id="{6D7342CE-15DE-4FCD-AD39-23DAF7FFCCF9}"/>
              </a:ext>
            </a:extLst>
          </p:cNvPr>
          <p:cNvSpPr>
            <a:spLocks noGrp="1" noChangeArrowheads="1"/>
          </p:cNvSpPr>
          <p:nvPr>
            <p:ph idx="4294967295"/>
          </p:nvPr>
        </p:nvSpPr>
        <p:spPr>
          <a:xfrm>
            <a:off x="915988" y="1268413"/>
            <a:ext cx="7800975" cy="2603500"/>
          </a:xfrm>
        </p:spPr>
        <p:txBody>
          <a:bodyPr/>
          <a:lstStyle/>
          <a:p>
            <a:pPr eaLnBrk="1" hangingPunct="1">
              <a:buSzPct val="125000"/>
            </a:pPr>
            <a:r>
              <a:rPr lang="en-US" altLang="cs-CZ" sz="3600"/>
              <a:t>Medium of exchange</a:t>
            </a:r>
          </a:p>
          <a:p>
            <a:pPr lvl="1" eaLnBrk="1" hangingPunct="1">
              <a:buSzPct val="125000"/>
            </a:pPr>
            <a:r>
              <a:rPr lang="en-US" altLang="cs-CZ" sz="3600"/>
              <a:t>Used to buy/sell goods</a:t>
            </a:r>
          </a:p>
          <a:p>
            <a:pPr eaLnBrk="1" hangingPunct="1">
              <a:buSzPct val="125000"/>
            </a:pPr>
            <a:r>
              <a:rPr lang="en-US" altLang="cs-CZ" sz="3600"/>
              <a:t>Unit of account</a:t>
            </a:r>
          </a:p>
          <a:p>
            <a:pPr lvl="1" eaLnBrk="1" hangingPunct="1">
              <a:buSzPct val="125000"/>
            </a:pPr>
            <a:r>
              <a:rPr lang="en-US" altLang="cs-CZ" sz="3600"/>
              <a:t>Goods valued in dollars</a:t>
            </a:r>
          </a:p>
          <a:p>
            <a:pPr eaLnBrk="1" hangingPunct="1">
              <a:buSzPct val="125000"/>
            </a:pPr>
            <a:r>
              <a:rPr lang="en-US" altLang="cs-CZ" sz="3600"/>
              <a:t>Store of value</a:t>
            </a:r>
          </a:p>
          <a:p>
            <a:pPr lvl="1" eaLnBrk="1" hangingPunct="1">
              <a:buSzPct val="125000"/>
            </a:pPr>
            <a:r>
              <a:rPr lang="en-US" altLang="cs-CZ" sz="3600"/>
              <a:t>Hold some wealth in money form</a:t>
            </a:r>
          </a:p>
          <a:p>
            <a:pPr eaLnBrk="1" hangingPunct="1">
              <a:buSzPct val="125000"/>
            </a:pPr>
            <a:r>
              <a:rPr lang="en-US" altLang="cs-CZ" sz="3600"/>
              <a:t>Money is liquid</a:t>
            </a:r>
          </a:p>
        </p:txBody>
      </p:sp>
      <p:sp>
        <p:nvSpPr>
          <p:cNvPr id="6148" name="TextBox 3">
            <a:extLst>
              <a:ext uri="{FF2B5EF4-FFF2-40B4-BE49-F238E27FC236}">
                <a16:creationId xmlns:a16="http://schemas.microsoft.com/office/drawing/2014/main" id="{DF3078FE-244A-4797-BAC3-35F2D35C6A3E}"/>
              </a:ext>
            </a:extLst>
          </p:cNvPr>
          <p:cNvSpPr txBox="1">
            <a:spLocks noChangeArrowheads="1"/>
          </p:cNvSpPr>
          <p:nvPr/>
        </p:nvSpPr>
        <p:spPr bwMode="auto">
          <a:xfrm>
            <a:off x="0" y="6581775"/>
            <a:ext cx="660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200" b="1">
                <a:solidFill>
                  <a:schemeClr val="bg1"/>
                </a:solidFill>
              </a:rPr>
              <a:t>LO1</a:t>
            </a:r>
          </a:p>
        </p:txBody>
      </p:sp>
      <p:sp>
        <p:nvSpPr>
          <p:cNvPr id="6149" name="Text Box 11">
            <a:extLst>
              <a:ext uri="{FF2B5EF4-FFF2-40B4-BE49-F238E27FC236}">
                <a16:creationId xmlns:a16="http://schemas.microsoft.com/office/drawing/2014/main" id="{B78B329B-B8D5-426B-AFCC-097472087921}"/>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31-</a:t>
            </a:r>
            <a:fld id="{3FCE5B21-3D83-4335-9615-8374E7D0B7C6}" type="slidenum">
              <a:rPr lang="en-US" altLang="cs-CZ" sz="1400">
                <a:solidFill>
                  <a:schemeClr val="bg1"/>
                </a:solidFill>
                <a:cs typeface="Arial" panose="020B0604020202020204" pitchFamily="34" charset="0"/>
              </a:rPr>
              <a:pPr eaLnBrk="1" hangingPunct="1">
                <a:spcBef>
                  <a:spcPct val="0"/>
                </a:spcBef>
                <a:buClrTx/>
                <a:buFontTx/>
                <a:buNone/>
              </a:pPr>
              <a:t>2</a:t>
            </a:fld>
            <a:endParaRPr lang="en-US" altLang="cs-CZ" sz="1400">
              <a:solidFill>
                <a:schemeClr val="bg1"/>
              </a:solidFill>
              <a:cs typeface="Arial" panose="020B0604020202020204" pitchFamily="34"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D458D8F6-C9C2-4A53-A615-8565C05D31B4}"/>
              </a:ext>
            </a:extLst>
          </p:cNvPr>
          <p:cNvSpPr>
            <a:spLocks noGrp="1" noChangeArrowheads="1"/>
          </p:cNvSpPr>
          <p:nvPr>
            <p:ph type="title" idx="4294967295"/>
          </p:nvPr>
        </p:nvSpPr>
        <p:spPr/>
        <p:txBody>
          <a:bodyPr/>
          <a:lstStyle/>
          <a:p>
            <a:pPr eaLnBrk="1" hangingPunct="1"/>
            <a:r>
              <a:rPr lang="en-US" altLang="cs-CZ" sz="3600" b="1"/>
              <a:t>Money Definition </a:t>
            </a:r>
            <a:r>
              <a:rPr lang="en-US" altLang="cs-CZ" sz="3600" b="1" i="1"/>
              <a:t>M</a:t>
            </a:r>
            <a:r>
              <a:rPr lang="en-US" altLang="cs-CZ" sz="3600" b="1"/>
              <a:t>1</a:t>
            </a:r>
          </a:p>
        </p:txBody>
      </p:sp>
      <p:sp>
        <p:nvSpPr>
          <p:cNvPr id="8195" name="Rectangle 3">
            <a:extLst>
              <a:ext uri="{FF2B5EF4-FFF2-40B4-BE49-F238E27FC236}">
                <a16:creationId xmlns:a16="http://schemas.microsoft.com/office/drawing/2014/main" id="{FA63A2BC-DFCB-40A0-A5D4-B6807F19EE7B}"/>
              </a:ext>
            </a:extLst>
          </p:cNvPr>
          <p:cNvSpPr>
            <a:spLocks noGrp="1" noChangeArrowheads="1"/>
          </p:cNvSpPr>
          <p:nvPr>
            <p:ph idx="4294967295"/>
          </p:nvPr>
        </p:nvSpPr>
        <p:spPr>
          <a:xfrm>
            <a:off x="552450" y="1014413"/>
            <a:ext cx="8591550" cy="4684712"/>
          </a:xfrm>
        </p:spPr>
        <p:txBody>
          <a:bodyPr/>
          <a:lstStyle/>
          <a:p>
            <a:pPr eaLnBrk="1" hangingPunct="1">
              <a:buSzPct val="125000"/>
            </a:pPr>
            <a:r>
              <a:rPr lang="en-US" altLang="cs-CZ" sz="3600" i="1"/>
              <a:t>M</a:t>
            </a:r>
            <a:r>
              <a:rPr lang="en-US" altLang="cs-CZ" sz="3600"/>
              <a:t>1</a:t>
            </a:r>
          </a:p>
          <a:p>
            <a:pPr lvl="1" eaLnBrk="1" hangingPunct="1">
              <a:buSzPct val="125000"/>
            </a:pPr>
            <a:r>
              <a:rPr lang="en-US" altLang="cs-CZ" sz="3600"/>
              <a:t>Currency</a:t>
            </a:r>
          </a:p>
          <a:p>
            <a:pPr lvl="1" eaLnBrk="1" hangingPunct="1">
              <a:buSzPct val="125000"/>
            </a:pPr>
            <a:r>
              <a:rPr lang="en-US" altLang="cs-CZ" sz="3600"/>
              <a:t>Checkable deposits</a:t>
            </a:r>
          </a:p>
          <a:p>
            <a:pPr eaLnBrk="1" hangingPunct="1">
              <a:buSzPct val="125000"/>
            </a:pPr>
            <a:r>
              <a:rPr lang="en-US" altLang="cs-CZ" sz="3600"/>
              <a:t>Institutions offering checkable deposits</a:t>
            </a:r>
          </a:p>
          <a:p>
            <a:pPr lvl="1" eaLnBrk="1" hangingPunct="1">
              <a:buSzPct val="125000"/>
            </a:pPr>
            <a:r>
              <a:rPr lang="en-US" altLang="cs-CZ" sz="3600"/>
              <a:t>Commercial banks</a:t>
            </a:r>
          </a:p>
          <a:p>
            <a:pPr lvl="1" eaLnBrk="1" hangingPunct="1">
              <a:buSzPct val="125000"/>
            </a:pPr>
            <a:r>
              <a:rPr lang="en-US" altLang="cs-CZ" sz="3600"/>
              <a:t>Savings and loan associations</a:t>
            </a:r>
          </a:p>
          <a:p>
            <a:pPr lvl="1" eaLnBrk="1" hangingPunct="1">
              <a:buSzPct val="125000"/>
            </a:pPr>
            <a:r>
              <a:rPr lang="en-US" altLang="cs-CZ" sz="3600"/>
              <a:t>Mutual savings banks</a:t>
            </a:r>
          </a:p>
          <a:p>
            <a:pPr lvl="1" eaLnBrk="1" hangingPunct="1">
              <a:buSzPct val="125000"/>
            </a:pPr>
            <a:r>
              <a:rPr lang="en-US" altLang="cs-CZ" sz="3600"/>
              <a:t>Credit unions</a:t>
            </a:r>
          </a:p>
        </p:txBody>
      </p:sp>
      <p:sp>
        <p:nvSpPr>
          <p:cNvPr id="8196" name="TextBox 3">
            <a:extLst>
              <a:ext uri="{FF2B5EF4-FFF2-40B4-BE49-F238E27FC236}">
                <a16:creationId xmlns:a16="http://schemas.microsoft.com/office/drawing/2014/main" id="{64090524-D82C-4F03-A4E5-8CAB0A30C750}"/>
              </a:ext>
            </a:extLst>
          </p:cNvPr>
          <p:cNvSpPr txBox="1">
            <a:spLocks noChangeArrowheads="1"/>
          </p:cNvSpPr>
          <p:nvPr/>
        </p:nvSpPr>
        <p:spPr bwMode="auto">
          <a:xfrm>
            <a:off x="0" y="6581775"/>
            <a:ext cx="698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200" b="1">
                <a:solidFill>
                  <a:schemeClr val="bg1"/>
                </a:solidFill>
              </a:rPr>
              <a:t>LO1</a:t>
            </a:r>
          </a:p>
        </p:txBody>
      </p:sp>
      <p:sp>
        <p:nvSpPr>
          <p:cNvPr id="8197" name="Text Box 11">
            <a:extLst>
              <a:ext uri="{FF2B5EF4-FFF2-40B4-BE49-F238E27FC236}">
                <a16:creationId xmlns:a16="http://schemas.microsoft.com/office/drawing/2014/main" id="{5838FAFA-3255-467D-965B-29DFEBA00C55}"/>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31-</a:t>
            </a:r>
            <a:fld id="{65B0E6BA-F1D5-49B9-BF8B-11FB29AA41E8}" type="slidenum">
              <a:rPr lang="en-US" altLang="cs-CZ" sz="1400">
                <a:solidFill>
                  <a:schemeClr val="bg1"/>
                </a:solidFill>
                <a:cs typeface="Arial" panose="020B0604020202020204" pitchFamily="34" charset="0"/>
              </a:rPr>
              <a:pPr eaLnBrk="1" hangingPunct="1">
                <a:spcBef>
                  <a:spcPct val="0"/>
                </a:spcBef>
                <a:buClrTx/>
                <a:buFontTx/>
                <a:buNone/>
              </a:pPr>
              <a:t>3</a:t>
            </a:fld>
            <a:endParaRPr lang="en-US" altLang="cs-CZ" sz="1400">
              <a:solidFill>
                <a:schemeClr val="bg1"/>
              </a:solidFill>
              <a:cs typeface="Arial" panose="020B0604020202020204" pitchFamily="34"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D6751A9-E1CA-4E35-9632-B6CE8C4E1C3F}"/>
              </a:ext>
            </a:extLst>
          </p:cNvPr>
          <p:cNvSpPr>
            <a:spLocks noGrp="1" noChangeArrowheads="1"/>
          </p:cNvSpPr>
          <p:nvPr>
            <p:ph type="title" idx="4294967295"/>
          </p:nvPr>
        </p:nvSpPr>
        <p:spPr/>
        <p:txBody>
          <a:bodyPr/>
          <a:lstStyle/>
          <a:p>
            <a:pPr eaLnBrk="1" hangingPunct="1"/>
            <a:r>
              <a:rPr lang="en-US" altLang="cs-CZ" sz="3600" b="1"/>
              <a:t>Money Definition </a:t>
            </a:r>
            <a:r>
              <a:rPr lang="en-US" altLang="cs-CZ" sz="3600" b="1" i="1"/>
              <a:t>M</a:t>
            </a:r>
            <a:r>
              <a:rPr lang="en-US" altLang="cs-CZ" sz="3600" b="1"/>
              <a:t>2</a:t>
            </a:r>
          </a:p>
        </p:txBody>
      </p:sp>
      <p:sp>
        <p:nvSpPr>
          <p:cNvPr id="10243" name="Rectangle 3">
            <a:extLst>
              <a:ext uri="{FF2B5EF4-FFF2-40B4-BE49-F238E27FC236}">
                <a16:creationId xmlns:a16="http://schemas.microsoft.com/office/drawing/2014/main" id="{85A117E1-4B70-4485-9936-D167E09CD41C}"/>
              </a:ext>
            </a:extLst>
          </p:cNvPr>
          <p:cNvSpPr>
            <a:spLocks noGrp="1" noChangeArrowheads="1"/>
          </p:cNvSpPr>
          <p:nvPr>
            <p:ph idx="4294967295"/>
          </p:nvPr>
        </p:nvSpPr>
        <p:spPr>
          <a:xfrm>
            <a:off x="630238" y="1154113"/>
            <a:ext cx="8245475" cy="5156200"/>
          </a:xfrm>
        </p:spPr>
        <p:txBody>
          <a:bodyPr/>
          <a:lstStyle/>
          <a:p>
            <a:pPr eaLnBrk="1" hangingPunct="1">
              <a:spcAft>
                <a:spcPts val="600"/>
              </a:spcAft>
              <a:buSzPct val="125000"/>
            </a:pPr>
            <a:r>
              <a:rPr lang="en-US" altLang="cs-CZ" sz="3600" i="1"/>
              <a:t>M</a:t>
            </a:r>
            <a:r>
              <a:rPr lang="en-US" altLang="cs-CZ" sz="3600"/>
              <a:t>2</a:t>
            </a:r>
          </a:p>
          <a:p>
            <a:pPr lvl="1" eaLnBrk="1" hangingPunct="1">
              <a:spcAft>
                <a:spcPts val="600"/>
              </a:spcAft>
              <a:buSzPct val="125000"/>
            </a:pPr>
            <a:r>
              <a:rPr lang="en-US" altLang="cs-CZ" sz="3600" i="1"/>
              <a:t>M</a:t>
            </a:r>
            <a:r>
              <a:rPr lang="en-US" altLang="cs-CZ" sz="3600"/>
              <a:t>1 plus near-monies</a:t>
            </a:r>
          </a:p>
          <a:p>
            <a:pPr lvl="1" eaLnBrk="1" hangingPunct="1">
              <a:spcAft>
                <a:spcPts val="600"/>
              </a:spcAft>
              <a:buSzPct val="125000"/>
            </a:pPr>
            <a:r>
              <a:rPr lang="en-US" altLang="cs-CZ" sz="3600"/>
              <a:t>Savings deposits including money market deposit accounts (MMDA)</a:t>
            </a:r>
          </a:p>
          <a:p>
            <a:pPr lvl="1" eaLnBrk="1" hangingPunct="1">
              <a:spcAft>
                <a:spcPts val="600"/>
              </a:spcAft>
              <a:buSzPct val="125000"/>
            </a:pPr>
            <a:r>
              <a:rPr lang="en-US" altLang="cs-CZ" sz="3600"/>
              <a:t>Small-denominated time deposits</a:t>
            </a:r>
          </a:p>
          <a:p>
            <a:pPr lvl="1" eaLnBrk="1" hangingPunct="1">
              <a:spcAft>
                <a:spcPts val="600"/>
              </a:spcAft>
              <a:buSzPct val="125000"/>
            </a:pPr>
            <a:r>
              <a:rPr lang="en-US" altLang="cs-CZ" sz="3600"/>
              <a:t>Money market mutual funds (MMMF)</a:t>
            </a:r>
            <a:endParaRPr lang="en-US" altLang="cs-CZ" sz="3200"/>
          </a:p>
          <a:p>
            <a:pPr lvl="1" eaLnBrk="1" hangingPunct="1"/>
            <a:endParaRPr lang="en-US" altLang="cs-CZ" sz="3200"/>
          </a:p>
        </p:txBody>
      </p:sp>
      <p:sp>
        <p:nvSpPr>
          <p:cNvPr id="10244" name="TextBox 3">
            <a:extLst>
              <a:ext uri="{FF2B5EF4-FFF2-40B4-BE49-F238E27FC236}">
                <a16:creationId xmlns:a16="http://schemas.microsoft.com/office/drawing/2014/main" id="{B210464A-4CFD-49C3-B936-865C4A10356A}"/>
              </a:ext>
            </a:extLst>
          </p:cNvPr>
          <p:cNvSpPr txBox="1">
            <a:spLocks noChangeArrowheads="1"/>
          </p:cNvSpPr>
          <p:nvPr/>
        </p:nvSpPr>
        <p:spPr bwMode="auto">
          <a:xfrm>
            <a:off x="0" y="6581775"/>
            <a:ext cx="698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200" b="1">
                <a:solidFill>
                  <a:schemeClr val="bg1"/>
                </a:solidFill>
              </a:rPr>
              <a:t>LO1</a:t>
            </a:r>
          </a:p>
        </p:txBody>
      </p:sp>
      <p:sp>
        <p:nvSpPr>
          <p:cNvPr id="10245" name="Text Box 11">
            <a:extLst>
              <a:ext uri="{FF2B5EF4-FFF2-40B4-BE49-F238E27FC236}">
                <a16:creationId xmlns:a16="http://schemas.microsoft.com/office/drawing/2014/main" id="{A06ACF82-04AA-489A-AA55-EA0603D7DB77}"/>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31-</a:t>
            </a:r>
            <a:fld id="{05AF7713-1928-4A06-8F56-07CB57A81B2A}" type="slidenum">
              <a:rPr lang="en-US" altLang="cs-CZ" sz="1400">
                <a:solidFill>
                  <a:schemeClr val="bg1"/>
                </a:solidFill>
                <a:cs typeface="Arial" panose="020B0604020202020204" pitchFamily="34" charset="0"/>
              </a:rPr>
              <a:pPr eaLnBrk="1" hangingPunct="1">
                <a:spcBef>
                  <a:spcPct val="0"/>
                </a:spcBef>
                <a:buClrTx/>
                <a:buFontTx/>
                <a:buNone/>
              </a:pPr>
              <a:t>4</a:t>
            </a:fld>
            <a:endParaRPr lang="en-US" altLang="cs-CZ" sz="1400">
              <a:solidFill>
                <a:schemeClr val="bg1"/>
              </a:solidFill>
              <a:cs typeface="Arial" panose="020B0604020202020204" pitchFamily="34" charset="0"/>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1">
            <a:extLst>
              <a:ext uri="{FF2B5EF4-FFF2-40B4-BE49-F238E27FC236}">
                <a16:creationId xmlns:a16="http://schemas.microsoft.com/office/drawing/2014/main" id="{88CBA414-5F60-4DF1-BAD4-41D9976C9D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6738" y="1082675"/>
            <a:ext cx="8132762" cy="5240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1" name="Rectangle 2">
            <a:extLst>
              <a:ext uri="{FF2B5EF4-FFF2-40B4-BE49-F238E27FC236}">
                <a16:creationId xmlns:a16="http://schemas.microsoft.com/office/drawing/2014/main" id="{8E7A6681-FD08-4C65-B629-7D85D25250C4}"/>
              </a:ext>
            </a:extLst>
          </p:cNvPr>
          <p:cNvSpPr>
            <a:spLocks noGrp="1" noChangeArrowheads="1"/>
          </p:cNvSpPr>
          <p:nvPr>
            <p:ph type="title" idx="4294967295"/>
          </p:nvPr>
        </p:nvSpPr>
        <p:spPr/>
        <p:txBody>
          <a:bodyPr/>
          <a:lstStyle/>
          <a:p>
            <a:pPr eaLnBrk="1" hangingPunct="1"/>
            <a:r>
              <a:rPr lang="en-US" altLang="cs-CZ" sz="3600" b="1"/>
              <a:t>Money Definitions</a:t>
            </a:r>
          </a:p>
        </p:txBody>
      </p:sp>
      <p:sp>
        <p:nvSpPr>
          <p:cNvPr id="12292" name="Text Box 24">
            <a:extLst>
              <a:ext uri="{FF2B5EF4-FFF2-40B4-BE49-F238E27FC236}">
                <a16:creationId xmlns:a16="http://schemas.microsoft.com/office/drawing/2014/main" id="{41B2BCF9-93B2-4B41-B2AB-6A8D4A810CF2}"/>
              </a:ext>
            </a:extLst>
          </p:cNvPr>
          <p:cNvSpPr txBox="1">
            <a:spLocks noChangeArrowheads="1"/>
          </p:cNvSpPr>
          <p:nvPr/>
        </p:nvSpPr>
        <p:spPr bwMode="auto">
          <a:xfrm>
            <a:off x="5427663" y="2938463"/>
            <a:ext cx="2698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algn="r" eaLnBrk="1" hangingPunct="1">
              <a:spcBef>
                <a:spcPct val="0"/>
              </a:spcBef>
              <a:buClrTx/>
              <a:buFontTx/>
              <a:buNone/>
            </a:pPr>
            <a:r>
              <a:rPr lang="en-US" altLang="cs-CZ" sz="2400" b="1" i="1"/>
              <a:t> </a:t>
            </a:r>
          </a:p>
        </p:txBody>
      </p:sp>
      <p:sp>
        <p:nvSpPr>
          <p:cNvPr id="12293" name="Text Box 35">
            <a:extLst>
              <a:ext uri="{FF2B5EF4-FFF2-40B4-BE49-F238E27FC236}">
                <a16:creationId xmlns:a16="http://schemas.microsoft.com/office/drawing/2014/main" id="{FC579FBA-09A6-4227-B957-43C7A868D791}"/>
              </a:ext>
            </a:extLst>
          </p:cNvPr>
          <p:cNvSpPr txBox="1">
            <a:spLocks noChangeArrowheads="1"/>
          </p:cNvSpPr>
          <p:nvPr/>
        </p:nvSpPr>
        <p:spPr bwMode="auto">
          <a:xfrm>
            <a:off x="725488" y="1560513"/>
            <a:ext cx="24907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b="1"/>
              <a:t>January 2010</a:t>
            </a:r>
          </a:p>
        </p:txBody>
      </p:sp>
      <p:sp>
        <p:nvSpPr>
          <p:cNvPr id="12294" name="Text Box 5">
            <a:extLst>
              <a:ext uri="{FF2B5EF4-FFF2-40B4-BE49-F238E27FC236}">
                <a16:creationId xmlns:a16="http://schemas.microsoft.com/office/drawing/2014/main" id="{3FC795B7-C633-42E8-BC55-DE2F5140921B}"/>
              </a:ext>
            </a:extLst>
          </p:cNvPr>
          <p:cNvSpPr txBox="1">
            <a:spLocks noChangeArrowheads="1"/>
          </p:cNvSpPr>
          <p:nvPr/>
        </p:nvSpPr>
        <p:spPr bwMode="auto">
          <a:xfrm>
            <a:off x="1036638" y="6348413"/>
            <a:ext cx="21653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200" i="1">
                <a:latin typeface="Times New Roman" panose="02020603050405020304" pitchFamily="18" charset="0"/>
              </a:rPr>
              <a:t>Source: Federal Reserve System</a:t>
            </a:r>
          </a:p>
        </p:txBody>
      </p:sp>
      <p:sp>
        <p:nvSpPr>
          <p:cNvPr id="12295" name="TextBox 3">
            <a:extLst>
              <a:ext uri="{FF2B5EF4-FFF2-40B4-BE49-F238E27FC236}">
                <a16:creationId xmlns:a16="http://schemas.microsoft.com/office/drawing/2014/main" id="{56158A18-5CD4-4AD1-97CF-017171ADAD85}"/>
              </a:ext>
            </a:extLst>
          </p:cNvPr>
          <p:cNvSpPr txBox="1">
            <a:spLocks noChangeArrowheads="1"/>
          </p:cNvSpPr>
          <p:nvPr/>
        </p:nvSpPr>
        <p:spPr bwMode="auto">
          <a:xfrm>
            <a:off x="0" y="6581775"/>
            <a:ext cx="698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200" b="1">
                <a:solidFill>
                  <a:schemeClr val="bg1"/>
                </a:solidFill>
              </a:rPr>
              <a:t>LO1</a:t>
            </a:r>
          </a:p>
        </p:txBody>
      </p:sp>
      <p:sp>
        <p:nvSpPr>
          <p:cNvPr id="12296" name="Text Box 11">
            <a:extLst>
              <a:ext uri="{FF2B5EF4-FFF2-40B4-BE49-F238E27FC236}">
                <a16:creationId xmlns:a16="http://schemas.microsoft.com/office/drawing/2014/main" id="{20DF3C6B-8308-4DA6-8F76-E6E186AE6083}"/>
              </a:ext>
            </a:extLst>
          </p:cNvPr>
          <p:cNvSpPr txBox="1">
            <a:spLocks noChangeArrowheads="1"/>
          </p:cNvSpPr>
          <p:nvPr/>
        </p:nvSpPr>
        <p:spPr bwMode="auto">
          <a:xfrm>
            <a:off x="8382000" y="657225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31-</a:t>
            </a:r>
            <a:fld id="{09D28A92-0F9F-4813-8333-DAB8DC665E47}" type="slidenum">
              <a:rPr lang="en-US" altLang="cs-CZ" sz="1400">
                <a:solidFill>
                  <a:schemeClr val="bg1"/>
                </a:solidFill>
                <a:cs typeface="Arial" panose="020B0604020202020204" pitchFamily="34" charset="0"/>
              </a:rPr>
              <a:pPr eaLnBrk="1" hangingPunct="1">
                <a:spcBef>
                  <a:spcPct val="0"/>
                </a:spcBef>
                <a:buClrTx/>
                <a:buFontTx/>
                <a:buNone/>
              </a:pPr>
              <a:t>5</a:t>
            </a:fld>
            <a:endParaRPr lang="en-US" altLang="cs-CZ" sz="1400">
              <a:solidFill>
                <a:schemeClr val="bg1"/>
              </a:solidFill>
              <a:cs typeface="Arial" panose="020B0604020202020204" pitchFamily="34"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08064B41-259E-47FA-AA22-F8F47E3652A8}"/>
              </a:ext>
            </a:extLst>
          </p:cNvPr>
          <p:cNvSpPr>
            <a:spLocks noGrp="1" noChangeArrowheads="1"/>
          </p:cNvSpPr>
          <p:nvPr>
            <p:ph type="title" idx="4294967295"/>
          </p:nvPr>
        </p:nvSpPr>
        <p:spPr/>
        <p:txBody>
          <a:bodyPr/>
          <a:lstStyle/>
          <a:p>
            <a:pPr eaLnBrk="1" hangingPunct="1"/>
            <a:r>
              <a:rPr lang="en-US" altLang="cs-CZ" sz="3600" b="1"/>
              <a:t>What “Backs” the Money Supply?</a:t>
            </a:r>
          </a:p>
        </p:txBody>
      </p:sp>
      <p:sp>
        <p:nvSpPr>
          <p:cNvPr id="14339" name="Rectangle 3">
            <a:extLst>
              <a:ext uri="{FF2B5EF4-FFF2-40B4-BE49-F238E27FC236}">
                <a16:creationId xmlns:a16="http://schemas.microsoft.com/office/drawing/2014/main" id="{A5AC64A0-81EF-467E-9A72-A30526B0A7A9}"/>
              </a:ext>
            </a:extLst>
          </p:cNvPr>
          <p:cNvSpPr>
            <a:spLocks noGrp="1" noChangeArrowheads="1"/>
          </p:cNvSpPr>
          <p:nvPr>
            <p:ph idx="4294967295"/>
          </p:nvPr>
        </p:nvSpPr>
        <p:spPr/>
        <p:txBody>
          <a:bodyPr/>
          <a:lstStyle/>
          <a:p>
            <a:pPr eaLnBrk="1" hangingPunct="1">
              <a:buSzPct val="125000"/>
            </a:pPr>
            <a:r>
              <a:rPr lang="en-US" altLang="cs-CZ" sz="3600"/>
              <a:t>Guaranteed by government’s ability to keep value stable</a:t>
            </a:r>
          </a:p>
          <a:p>
            <a:pPr eaLnBrk="1" hangingPunct="1">
              <a:buSzPct val="125000"/>
            </a:pPr>
            <a:r>
              <a:rPr lang="en-US" altLang="cs-CZ" sz="3600"/>
              <a:t>Money as debt</a:t>
            </a:r>
          </a:p>
          <a:p>
            <a:pPr eaLnBrk="1" hangingPunct="1">
              <a:buSzPct val="125000"/>
            </a:pPr>
            <a:r>
              <a:rPr lang="en-US" altLang="cs-CZ" sz="3600"/>
              <a:t>Why is money valuable?</a:t>
            </a:r>
          </a:p>
          <a:p>
            <a:pPr lvl="1" eaLnBrk="1" hangingPunct="1">
              <a:buSzPct val="125000"/>
            </a:pPr>
            <a:r>
              <a:rPr lang="en-US" altLang="cs-CZ" sz="3600"/>
              <a:t>Acceptability</a:t>
            </a:r>
          </a:p>
          <a:p>
            <a:pPr lvl="1" eaLnBrk="1" hangingPunct="1">
              <a:buSzPct val="125000"/>
            </a:pPr>
            <a:r>
              <a:rPr lang="en-US" altLang="cs-CZ" sz="3600"/>
              <a:t>Legal tender</a:t>
            </a:r>
          </a:p>
          <a:p>
            <a:pPr lvl="1" eaLnBrk="1" hangingPunct="1">
              <a:buSzPct val="125000"/>
            </a:pPr>
            <a:r>
              <a:rPr lang="en-US" altLang="cs-CZ" sz="3600"/>
              <a:t>Relative scarcity</a:t>
            </a:r>
          </a:p>
        </p:txBody>
      </p:sp>
      <p:sp>
        <p:nvSpPr>
          <p:cNvPr id="14340" name="TextBox 3">
            <a:extLst>
              <a:ext uri="{FF2B5EF4-FFF2-40B4-BE49-F238E27FC236}">
                <a16:creationId xmlns:a16="http://schemas.microsoft.com/office/drawing/2014/main" id="{D831CB7F-E113-432B-A8CB-3303CB8746ED}"/>
              </a:ext>
            </a:extLst>
          </p:cNvPr>
          <p:cNvSpPr txBox="1">
            <a:spLocks noChangeArrowheads="1"/>
          </p:cNvSpPr>
          <p:nvPr/>
        </p:nvSpPr>
        <p:spPr bwMode="auto">
          <a:xfrm>
            <a:off x="0" y="6581775"/>
            <a:ext cx="698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200" b="1">
                <a:solidFill>
                  <a:schemeClr val="bg1"/>
                </a:solidFill>
              </a:rPr>
              <a:t>LO2</a:t>
            </a:r>
          </a:p>
        </p:txBody>
      </p:sp>
      <p:sp>
        <p:nvSpPr>
          <p:cNvPr id="14341" name="Text Box 11">
            <a:extLst>
              <a:ext uri="{FF2B5EF4-FFF2-40B4-BE49-F238E27FC236}">
                <a16:creationId xmlns:a16="http://schemas.microsoft.com/office/drawing/2014/main" id="{348C6F45-C0E0-44FD-BD61-1CFAC2DC8707}"/>
              </a:ext>
            </a:extLst>
          </p:cNvPr>
          <p:cNvSpPr txBox="1">
            <a:spLocks noChangeArrowheads="1"/>
          </p:cNvSpPr>
          <p:nvPr/>
        </p:nvSpPr>
        <p:spPr bwMode="auto">
          <a:xfrm>
            <a:off x="8382000" y="655320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31-</a:t>
            </a:r>
            <a:fld id="{EF67BF17-EDD6-48E9-BEE6-B66572723415}" type="slidenum">
              <a:rPr lang="en-US" altLang="cs-CZ" sz="1400">
                <a:solidFill>
                  <a:schemeClr val="bg1"/>
                </a:solidFill>
                <a:cs typeface="Arial" panose="020B0604020202020204" pitchFamily="34" charset="0"/>
              </a:rPr>
              <a:pPr eaLnBrk="1" hangingPunct="1">
                <a:spcBef>
                  <a:spcPct val="0"/>
                </a:spcBef>
                <a:buClrTx/>
                <a:buFontTx/>
                <a:buNone/>
              </a:pPr>
              <a:t>6</a:t>
            </a:fld>
            <a:endParaRPr lang="en-US" altLang="cs-CZ" sz="1400">
              <a:solidFill>
                <a:schemeClr val="bg1"/>
              </a:solidFill>
              <a:cs typeface="Arial" panose="020B0604020202020204" pitchFamily="34"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B47E18A-B6D7-4F4E-8016-F26679DF7C2E}"/>
              </a:ext>
            </a:extLst>
          </p:cNvPr>
          <p:cNvSpPr>
            <a:spLocks noGrp="1" noChangeArrowheads="1"/>
          </p:cNvSpPr>
          <p:nvPr>
            <p:ph type="title" idx="4294967295"/>
          </p:nvPr>
        </p:nvSpPr>
        <p:spPr/>
        <p:txBody>
          <a:bodyPr/>
          <a:lstStyle/>
          <a:p>
            <a:pPr eaLnBrk="1" hangingPunct="1"/>
            <a:r>
              <a:rPr lang="en-US" altLang="cs-CZ" sz="3600" b="1"/>
              <a:t>What “Backs” the Money Supply?</a:t>
            </a:r>
          </a:p>
        </p:txBody>
      </p:sp>
      <p:sp>
        <p:nvSpPr>
          <p:cNvPr id="16387" name="Rectangle 3">
            <a:extLst>
              <a:ext uri="{FF2B5EF4-FFF2-40B4-BE49-F238E27FC236}">
                <a16:creationId xmlns:a16="http://schemas.microsoft.com/office/drawing/2014/main" id="{E215893B-EBD6-4BDE-BD4B-C1BFA4E0970E}"/>
              </a:ext>
            </a:extLst>
          </p:cNvPr>
          <p:cNvSpPr>
            <a:spLocks noGrp="1" noChangeArrowheads="1"/>
          </p:cNvSpPr>
          <p:nvPr>
            <p:ph idx="4294967295"/>
          </p:nvPr>
        </p:nvSpPr>
        <p:spPr>
          <a:xfrm>
            <a:off x="317500" y="1130300"/>
            <a:ext cx="8597900" cy="4876800"/>
          </a:xfrm>
        </p:spPr>
        <p:txBody>
          <a:bodyPr/>
          <a:lstStyle/>
          <a:p>
            <a:pPr eaLnBrk="1" hangingPunct="1">
              <a:spcBef>
                <a:spcPts val="363"/>
              </a:spcBef>
              <a:buSzPct val="125000"/>
            </a:pPr>
            <a:r>
              <a:rPr lang="en-US" altLang="cs-CZ" sz="3600"/>
              <a:t>Prices affect purchasing power of money</a:t>
            </a:r>
          </a:p>
          <a:p>
            <a:pPr eaLnBrk="1" hangingPunct="1">
              <a:buSzPct val="125000"/>
            </a:pPr>
            <a:r>
              <a:rPr lang="en-US" altLang="cs-CZ" sz="3600"/>
              <a:t>Hyperinflation renders money unacceptable</a:t>
            </a:r>
          </a:p>
          <a:p>
            <a:pPr eaLnBrk="1" hangingPunct="1">
              <a:spcBef>
                <a:spcPts val="363"/>
              </a:spcBef>
              <a:buSzPct val="125000"/>
            </a:pPr>
            <a:r>
              <a:rPr lang="en-US" altLang="cs-CZ" sz="3600"/>
              <a:t>Stabilizing money’s purchasing power</a:t>
            </a:r>
          </a:p>
          <a:p>
            <a:pPr lvl="1" eaLnBrk="1" hangingPunct="1">
              <a:spcBef>
                <a:spcPts val="363"/>
              </a:spcBef>
              <a:buSzPct val="125000"/>
            </a:pPr>
            <a:r>
              <a:rPr lang="en-US" altLang="cs-CZ" sz="3600"/>
              <a:t>Intelligent management of the money supply – monetary policy</a:t>
            </a:r>
          </a:p>
          <a:p>
            <a:pPr lvl="1" eaLnBrk="1" hangingPunct="1">
              <a:spcBef>
                <a:spcPts val="363"/>
              </a:spcBef>
              <a:buSzPct val="125000"/>
            </a:pPr>
            <a:r>
              <a:rPr lang="en-US" altLang="cs-CZ" sz="3600"/>
              <a:t>Appropriate fiscal policy</a:t>
            </a:r>
          </a:p>
        </p:txBody>
      </p:sp>
      <p:sp>
        <p:nvSpPr>
          <p:cNvPr id="16388" name="TextBox 3">
            <a:extLst>
              <a:ext uri="{FF2B5EF4-FFF2-40B4-BE49-F238E27FC236}">
                <a16:creationId xmlns:a16="http://schemas.microsoft.com/office/drawing/2014/main" id="{F784B397-C686-4440-B681-ED5056B6D917}"/>
              </a:ext>
            </a:extLst>
          </p:cNvPr>
          <p:cNvSpPr txBox="1">
            <a:spLocks noChangeArrowheads="1"/>
          </p:cNvSpPr>
          <p:nvPr/>
        </p:nvSpPr>
        <p:spPr bwMode="auto">
          <a:xfrm>
            <a:off x="0" y="6581775"/>
            <a:ext cx="698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200" b="1">
                <a:solidFill>
                  <a:schemeClr val="bg1"/>
                </a:solidFill>
              </a:rPr>
              <a:t>LO2</a:t>
            </a:r>
          </a:p>
        </p:txBody>
      </p:sp>
      <p:sp>
        <p:nvSpPr>
          <p:cNvPr id="16389" name="Text Box 11">
            <a:extLst>
              <a:ext uri="{FF2B5EF4-FFF2-40B4-BE49-F238E27FC236}">
                <a16:creationId xmlns:a16="http://schemas.microsoft.com/office/drawing/2014/main" id="{17CBF869-9316-4136-833A-F85C648BA501}"/>
              </a:ext>
            </a:extLst>
          </p:cNvPr>
          <p:cNvSpPr txBox="1">
            <a:spLocks noChangeArrowheads="1"/>
          </p:cNvSpPr>
          <p:nvPr/>
        </p:nvSpPr>
        <p:spPr bwMode="auto">
          <a:xfrm>
            <a:off x="8382000" y="657225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99FF"/>
              </a:buClr>
              <a:buChar char="•"/>
              <a:defRPr sz="2800">
                <a:solidFill>
                  <a:schemeClr val="tx1"/>
                </a:solidFill>
                <a:latin typeface="Arial" panose="020B0604020202020204" pitchFamily="34" charset="0"/>
              </a:defRPr>
            </a:lvl1pPr>
            <a:lvl2pPr marL="742950" indent="-285750">
              <a:spcBef>
                <a:spcPct val="20000"/>
              </a:spcBef>
              <a:buClr>
                <a:srgbClr val="3399FF"/>
              </a:buClr>
              <a:buChar char="•"/>
              <a:defRPr sz="2400">
                <a:solidFill>
                  <a:schemeClr val="tx1"/>
                </a:solidFill>
                <a:latin typeface="Arial" panose="020B0604020202020204" pitchFamily="34" charset="0"/>
              </a:defRPr>
            </a:lvl2pPr>
            <a:lvl3pPr marL="1143000" indent="-228600">
              <a:spcBef>
                <a:spcPct val="20000"/>
              </a:spcBef>
              <a:buClr>
                <a:srgbClr val="3399FF"/>
              </a:buClr>
              <a:buChar char="•"/>
              <a:defRPr sz="2400">
                <a:solidFill>
                  <a:schemeClr val="tx1"/>
                </a:solidFill>
                <a:latin typeface="Arial" panose="020B0604020202020204" pitchFamily="34" charset="0"/>
              </a:defRPr>
            </a:lvl3pPr>
            <a:lvl4pPr marL="1600200" indent="-228600">
              <a:spcBef>
                <a:spcPct val="20000"/>
              </a:spcBef>
              <a:buClr>
                <a:srgbClr val="3399FF"/>
              </a:buClr>
              <a:buChar char="•"/>
              <a:defRPr sz="2000">
                <a:solidFill>
                  <a:schemeClr val="tx1"/>
                </a:solidFill>
                <a:latin typeface="Arial" panose="020B0604020202020204" pitchFamily="34" charset="0"/>
              </a:defRPr>
            </a:lvl4pPr>
            <a:lvl5pPr marL="2057400" indent="-228600">
              <a:spcBef>
                <a:spcPct val="20000"/>
              </a:spcBef>
              <a:buClr>
                <a:srgbClr val="3399FF"/>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99FF"/>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cs-CZ" sz="1400">
                <a:solidFill>
                  <a:schemeClr val="bg1"/>
                </a:solidFill>
                <a:cs typeface="Arial" panose="020B0604020202020204" pitchFamily="34" charset="0"/>
              </a:rPr>
              <a:t>31-</a:t>
            </a:r>
            <a:fld id="{BB97DC90-1EA0-43B2-A2BC-9BAEC8288C81}" type="slidenum">
              <a:rPr lang="en-US" altLang="cs-CZ" sz="1400">
                <a:solidFill>
                  <a:schemeClr val="bg1"/>
                </a:solidFill>
                <a:cs typeface="Arial" panose="020B0604020202020204" pitchFamily="34" charset="0"/>
              </a:rPr>
              <a:pPr eaLnBrk="1" hangingPunct="1">
                <a:spcBef>
                  <a:spcPct val="0"/>
                </a:spcBef>
                <a:buClrTx/>
                <a:buFontTx/>
                <a:buNone/>
              </a:pPr>
              <a:t>7</a:t>
            </a:fld>
            <a:endParaRPr lang="en-US" altLang="cs-CZ" sz="1400">
              <a:solidFill>
                <a:schemeClr val="bg1"/>
              </a:solidFill>
              <a:cs typeface="Arial" panose="020B0604020202020204" pitchFamily="34"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AD5773E-AAC1-4713-A3AF-C4871F470413}"/>
              </a:ext>
            </a:extLst>
          </p:cNvPr>
          <p:cNvSpPr>
            <a:spLocks noGrp="1"/>
          </p:cNvSpPr>
          <p:nvPr>
            <p:ph type="title"/>
          </p:nvPr>
        </p:nvSpPr>
        <p:spPr/>
        <p:txBody>
          <a:bodyPr/>
          <a:lstStyle/>
          <a:p>
            <a:r>
              <a:rPr lang="cs-CZ" dirty="0" err="1"/>
              <a:t>The</a:t>
            </a:r>
            <a:r>
              <a:rPr lang="cs-CZ" dirty="0"/>
              <a:t> </a:t>
            </a:r>
            <a:r>
              <a:rPr lang="cs-CZ" dirty="0" err="1"/>
              <a:t>banking</a:t>
            </a:r>
            <a:r>
              <a:rPr lang="cs-CZ" dirty="0"/>
              <a:t> </a:t>
            </a:r>
            <a:r>
              <a:rPr lang="cs-CZ" dirty="0" err="1"/>
              <a:t>system</a:t>
            </a:r>
            <a:endParaRPr lang="cs-CZ" dirty="0"/>
          </a:p>
        </p:txBody>
      </p:sp>
      <p:sp>
        <p:nvSpPr>
          <p:cNvPr id="4" name="Zástupný symbol pro obsah 3">
            <a:extLst>
              <a:ext uri="{FF2B5EF4-FFF2-40B4-BE49-F238E27FC236}">
                <a16:creationId xmlns:a16="http://schemas.microsoft.com/office/drawing/2014/main" id="{783EA4EF-9939-479E-8FFC-D06217A57E55}"/>
              </a:ext>
            </a:extLst>
          </p:cNvPr>
          <p:cNvSpPr>
            <a:spLocks noGrp="1"/>
          </p:cNvSpPr>
          <p:nvPr>
            <p:ph idx="1"/>
          </p:nvPr>
        </p:nvSpPr>
        <p:spPr>
          <a:xfrm>
            <a:off x="457200" y="1143000"/>
            <a:ext cx="8364931" cy="5426050"/>
          </a:xfrm>
        </p:spPr>
        <p:txBody>
          <a:bodyPr/>
          <a:lstStyle/>
          <a:p>
            <a:r>
              <a:rPr lang="cs-CZ" dirty="0" err="1"/>
              <a:t>Central</a:t>
            </a:r>
            <a:r>
              <a:rPr lang="cs-CZ" dirty="0"/>
              <a:t> bank</a:t>
            </a:r>
          </a:p>
          <a:p>
            <a:pPr lvl="1"/>
            <a:r>
              <a:rPr lang="en-US" sz="2000" dirty="0"/>
              <a:t>A central bank is an independent national authority that conducts </a:t>
            </a:r>
            <a:endParaRPr lang="cs-CZ" sz="2000" dirty="0"/>
          </a:p>
          <a:p>
            <a:pPr lvl="2"/>
            <a:r>
              <a:rPr lang="en-US" sz="2000" dirty="0"/>
              <a:t>monetary policy, </a:t>
            </a:r>
            <a:endParaRPr lang="cs-CZ" sz="2000" dirty="0"/>
          </a:p>
          <a:p>
            <a:pPr lvl="2"/>
            <a:r>
              <a:rPr lang="en-US" sz="2000" dirty="0"/>
              <a:t>regulates banks, and </a:t>
            </a:r>
            <a:endParaRPr lang="cs-CZ" sz="2000" dirty="0"/>
          </a:p>
          <a:p>
            <a:pPr lvl="2"/>
            <a:r>
              <a:rPr lang="en-US" sz="2000" dirty="0"/>
              <a:t>provides financial services including economic research. </a:t>
            </a:r>
            <a:endParaRPr lang="cs-CZ" sz="2000" dirty="0"/>
          </a:p>
          <a:p>
            <a:pPr lvl="2"/>
            <a:r>
              <a:rPr lang="en-US" sz="2000" dirty="0"/>
              <a:t>Its goals are to stabilize the nation's currency, keep unemployment low, and prevent inflation. </a:t>
            </a:r>
            <a:endParaRPr lang="cs-CZ" sz="2000" dirty="0"/>
          </a:p>
          <a:p>
            <a:r>
              <a:rPr lang="cs-CZ" dirty="0" err="1"/>
              <a:t>Commercial</a:t>
            </a:r>
            <a:r>
              <a:rPr lang="cs-CZ" dirty="0"/>
              <a:t> </a:t>
            </a:r>
            <a:r>
              <a:rPr lang="cs-CZ" dirty="0" err="1"/>
              <a:t>banks</a:t>
            </a:r>
            <a:endParaRPr lang="cs-CZ" dirty="0"/>
          </a:p>
          <a:p>
            <a:pPr lvl="1"/>
            <a:r>
              <a:rPr lang="en-US" sz="2000" dirty="0"/>
              <a:t>A commercial bank is a profit-based financial institution that grants loans, accepts deposits, and offers other financial services, such as overdraft facilities and electronic transfer of funds.</a:t>
            </a:r>
            <a:endParaRPr lang="cs-CZ" sz="2000" dirty="0"/>
          </a:p>
        </p:txBody>
      </p:sp>
    </p:spTree>
    <p:extLst>
      <p:ext uri="{BB962C8B-B14F-4D97-AF65-F5344CB8AC3E}">
        <p14:creationId xmlns:p14="http://schemas.microsoft.com/office/powerpoint/2010/main" val="35514059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7"/>
  <p:tag name="MMPROD_UIDATA" val="&lt;database version=&quot;7.0&quot;&gt;&lt;object type=&quot;1&quot; unique_id=&quot;10001&quot;&gt;&lt;object type=&quot;2&quot; unique_id=&quot;10443&quot;&gt;&lt;object type=&quot;3&quot; unique_id=&quot;10444&quot;&gt;&lt;property id=&quot;20148&quot; value=&quot;5&quot;/&gt;&lt;property id=&quot;20300&quot; value=&quot;Slide 1 - &amp;quot;Money, Banking, and Financial Institutions&amp;quot;&quot;/&gt;&lt;property id=&quot;20307&quot; value=&quot;285&quot;/&gt;&lt;/object&gt;&lt;object type=&quot;3&quot; unique_id=&quot;10445&quot;&gt;&lt;property id=&quot;20148&quot; value=&quot;5&quot;/&gt;&lt;property id=&quot;20300&quot; value=&quot;Slide 2 - &amp;quot;Functions of Money &amp;quot;&quot;/&gt;&lt;property id=&quot;20307&quot; value=&quot;257&quot;/&gt;&lt;/object&gt;&lt;object type=&quot;3&quot; unique_id=&quot;10446&quot;&gt;&lt;property id=&quot;20148&quot; value=&quot;5&quot;/&gt;&lt;property id=&quot;20300&quot; value=&quot;Slide 3 - &amp;quot;Money Definition M1&amp;quot;&quot;/&gt;&lt;property id=&quot;20307&quot; value=&quot;281&quot;/&gt;&lt;/object&gt;&lt;object type=&quot;3&quot; unique_id=&quot;10447&quot;&gt;&lt;property id=&quot;20148&quot; value=&quot;5&quot;/&gt;&lt;property id=&quot;20300&quot; value=&quot;Slide 4 - &amp;quot;Money Definition M2&amp;quot;&quot;/&gt;&lt;property id=&quot;20307&quot; value=&quot;282&quot;/&gt;&lt;/object&gt;&lt;object type=&quot;3&quot; unique_id=&quot;10448&quot;&gt;&lt;property id=&quot;20148&quot; value=&quot;5&quot;/&gt;&lt;property id=&quot;20300&quot; value=&quot;Slide 5 - &amp;quot;Money Definitions&amp;quot;&quot;/&gt;&lt;property id=&quot;20307&quot; value=&quot;270&quot;/&gt;&lt;/object&gt;&lt;object type=&quot;3&quot; unique_id=&quot;10449&quot;&gt;&lt;property id=&quot;20148&quot; value=&quot;5&quot;/&gt;&lt;property id=&quot;20300&quot; value=&quot;Slide 6 - &amp;quot;What “Backs” the Money Supply?&amp;quot;&quot;/&gt;&lt;property id=&quot;20307&quot; value=&quot;266&quot;/&gt;&lt;/object&gt;&lt;object type=&quot;3&quot; unique_id=&quot;10450&quot;&gt;&lt;property id=&quot;20148&quot; value=&quot;5&quot;/&gt;&lt;property id=&quot;20300&quot; value=&quot;Slide 7 - &amp;quot;What “Backs” the Money Supply?&amp;quot;&quot;/&gt;&lt;property id=&quot;20307&quot; value=&quot;273&quot;/&gt;&lt;/object&gt;&lt;object type=&quot;3&quot; unique_id=&quot;10451&quot;&gt;&lt;property id=&quot;20148&quot; value=&quot;5&quot;/&gt;&lt;property id=&quot;20300&quot; value=&quot;Slide 8 - &amp;quot;Federal Reserve - Banking System&amp;quot;&quot;/&gt;&lt;property id=&quot;20307&quot; value=&quot;267&quot;/&gt;&lt;/object&gt;&lt;object type=&quot;3&quot; unique_id=&quot;10452&quot;&gt;&lt;property id=&quot;20148&quot; value=&quot;5&quot;/&gt;&lt;property id=&quot;20300&quot; value=&quot;Slide 9 - &amp;quot;Federal Reserve – Banking System&amp;quot;&quot;/&gt;&lt;property id=&quot;20307&quot; value=&quot;274&quot;/&gt;&lt;/object&gt;&lt;object type=&quot;3&quot; unique_id=&quot;10453&quot;&gt;&lt;property id=&quot;20148&quot; value=&quot;5&quot;/&gt;&lt;property id=&quot;20300&quot; value=&quot;Slide 10 - &amp;quot;Federal Reserve – Banking System&amp;quot;&quot;/&gt;&lt;property id=&quot;20307&quot; value=&quot;275&quot;/&gt;&lt;/object&gt;&lt;object type=&quot;3&quot; unique_id=&quot;10454&quot;&gt;&lt;property id=&quot;20148&quot; value=&quot;5&quot;/&gt;&lt;property id=&quot;20300&quot; value=&quot;Slide 11 - &amp;quot;Federal Reserve – Banking System&amp;quot;&quot;/&gt;&lt;property id=&quot;20307&quot; value=&quot;276&quot;/&gt;&lt;/object&gt;&lt;object type=&quot;3&quot; unique_id=&quot;10455&quot;&gt;&lt;property id=&quot;20148&quot; value=&quot;5&quot;/&gt;&lt;property id=&quot;20300&quot; value=&quot;Slide 12 - &amp;quot;Federal Reserve Functions&amp;quot;&quot;/&gt;&lt;property id=&quot;20307&quot; value=&quot;277&quot;/&gt;&lt;/object&gt;&lt;object type=&quot;3&quot; unique_id=&quot;10456&quot;&gt;&lt;property id=&quot;20148&quot; value=&quot;5&quot;/&gt;&lt;property id=&quot;20300&quot; value=&quot;Slide 13 - &amp;quot;Federal Reserve Independence&amp;quot;&quot;/&gt;&lt;property id=&quot;20307&quot; value=&quot;278&quot;/&gt;&lt;/object&gt;&lt;object type=&quot;3&quot; unique_id=&quot;10457&quot;&gt;&lt;property id=&quot;20148&quot; value=&quot;5&quot;/&gt;&lt;property id=&quot;20300&quot; value=&quot;Slide 14 - &amp;quot;Financial Institutions&amp;quot;&quot;/&gt;&lt;property id=&quot;20307&quot; value=&quot;283&quot;/&gt;&lt;/object&gt;&lt;object type=&quot;3&quot; unique_id=&quot;10458&quot;&gt;&lt;property id=&quot;20148&quot; value=&quot;5&quot;/&gt;&lt;property id=&quot;20300&quot; value=&quot;Slide 15 - &amp;quot;The Financial Crisis of 2007 and 2008&amp;quot;&quot;/&gt;&lt;property id=&quot;20307&quot; value=&quot;268&quot;/&gt;&lt;/object&gt;&lt;object type=&quot;3&quot; unique_id=&quot;10459&quot;&gt;&lt;property id=&quot;20148&quot; value=&quot;5&quot;/&gt;&lt;property id=&quot;20300&quot; value=&quot;Slide 16 - &amp;quot;The Financial Crisis of 2007 and 2008&amp;quot;&quot;/&gt;&lt;property id=&quot;20307&quot; value=&quot;286&quot;/&gt;&lt;/object&gt;&lt;object type=&quot;3&quot; unique_id=&quot;10460&quot;&gt;&lt;property id=&quot;20148&quot; value=&quot;5&quot;/&gt;&lt;property id=&quot;20300&quot; value=&quot;Slide 17 - &amp;quot;The Financial Crisis of 2007 and 2008&amp;quot;&quot;/&gt;&lt;property id=&quot;20307&quot; value=&quot;287&quot;/&gt;&lt;/object&gt;&lt;object type=&quot;3&quot; unique_id=&quot;10461&quot;&gt;&lt;property id=&quot;20148&quot; value=&quot;5&quot;/&gt;&lt;property id=&quot;20300&quot; value=&quot;Slide 18 - &amp;quot;The Financial Crisis of 2007 and 2008&amp;quot;&quot;/&gt;&lt;property id=&quot;20307&quot; value=&quot;288&quot;/&gt;&lt;/object&gt;&lt;object type=&quot;3&quot; unique_id=&quot;10462&quot;&gt;&lt;property id=&quot;20148&quot; value=&quot;5&quot;/&gt;&lt;property id=&quot;20300&quot; value=&quot;Slide 19 - &amp;quot;The Financial Crisis of 2007 and 2008&amp;quot;&quot;/&gt;&lt;property id=&quot;20307&quot; value=&quot;289&quot;/&gt;&lt;/object&gt;&lt;object type=&quot;3&quot; unique_id=&quot;10463&quot;&gt;&lt;property id=&quot;20148&quot; value=&quot;5&quot;/&gt;&lt;property id=&quot;20300&quot; value=&quot;Slide 20 - &amp;quot;The Financial Crisis of 2007 and 2008&amp;quot;&quot;/&gt;&lt;property id=&quot;20307&quot; value=&quot;290&quot;/&gt;&lt;/object&gt;&lt;object type=&quot;3&quot; unique_id=&quot;10464&quot;&gt;&lt;property id=&quot;20148&quot; value=&quot;5&quot;/&gt;&lt;property id=&quot;20300&quot; value=&quot;Slide 21 - &amp;quot;Post-Crisis U.S. Financial Services &amp;quot;&quot;/&gt;&lt;property id=&quot;20307&quot; value=&quot;291&quot;/&gt;&lt;/object&gt;&lt;object type=&quot;3&quot; unique_id=&quot;10465&quot;&gt;&lt;property id=&quot;20148&quot; value=&quot;5&quot;/&gt;&lt;property id=&quot;20300&quot; value=&quot;Slide 22 - &amp;quot;Major Categories of Financial Institutions&amp;quot;&quot;/&gt;&lt;property id=&quot;20307&quot; value=&quot;294&quot;/&gt;&lt;/object&gt;&lt;object type=&quot;3&quot; unique_id=&quot;10466&quot;&gt;&lt;property id=&quot;20148&quot; value=&quot;5&quot;/&gt;&lt;property id=&quot;20300&quot; value=&quot;Slide 23 - &amp;quot;Post-Crisis U.S. Financial Services &amp;quot;&quot;/&gt;&lt;property id=&quot;20307&quot; value=&quot;292&quot;/&gt;&lt;/object&gt;&lt;object type=&quot;3&quot; unique_id=&quot;10467&quot;&gt;&lt;property id=&quot;20148&quot; value=&quot;5&quot;/&gt;&lt;property id=&quot;20300&quot; value=&quot;Slide 24 - &amp;quot;Electronic Banking&amp;quot;&quot;/&gt;&lt;property id=&quot;20307&quot; value=&quot;265&quot;/&gt;&lt;/object&gt;&lt;/object&gt;&lt;object type=&quot;8&quot; unique_id=&quot;10493&quot;&gt;&lt;/object&gt;&lt;/object&gt;&lt;/database&gt;"/>
  <p:tag name="SECTOMILLISECCONVERTED" val="1"/>
</p:tagLst>
</file>

<file path=ppt/theme/theme1.xml><?xml version="1.0" encoding="utf-8"?>
<a:theme xmlns:a="http://schemas.openxmlformats.org/drawingml/2006/main" name="19e PPT template">
  <a:themeElements>
    <a:clrScheme name="19e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9e PPT template">
      <a:majorFont>
        <a:latin typeface="Tahoma"/>
        <a:ea typeface=""/>
        <a:cs typeface=""/>
      </a:majorFont>
      <a:minorFont>
        <a:latin typeface="Arial"/>
        <a:ea typeface=""/>
        <a:cs typeface=""/>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9e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9e PP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9e PP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9e PP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9e PP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9e PP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9e PP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9e PP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9e PP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9e PP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9e PP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9e PP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2049</TotalTime>
  <Words>1083</Words>
  <Application>Microsoft Office PowerPoint</Application>
  <PresentationFormat>Předvádění na obrazovce (4:3)</PresentationFormat>
  <Paragraphs>82</Paragraphs>
  <Slides>8</Slides>
  <Notes>7</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8</vt:i4>
      </vt:variant>
    </vt:vector>
  </HeadingPairs>
  <TitlesOfParts>
    <vt:vector size="15" baseType="lpstr">
      <vt:lpstr>Arial</vt:lpstr>
      <vt:lpstr>ＭＳ Ｐゴシック</vt:lpstr>
      <vt:lpstr>Tahoma</vt:lpstr>
      <vt:lpstr>Calibri</vt:lpstr>
      <vt:lpstr>Tw Cen MT</vt:lpstr>
      <vt:lpstr>Times New Roman</vt:lpstr>
      <vt:lpstr>19e PPT template</vt:lpstr>
      <vt:lpstr>Money, Banking, and Financial Institutions</vt:lpstr>
      <vt:lpstr>Functions of Money </vt:lpstr>
      <vt:lpstr>Money Definition M1</vt:lpstr>
      <vt:lpstr>Money Definition M2</vt:lpstr>
      <vt:lpstr>Money Definitions</vt:lpstr>
      <vt:lpstr>What “Backs” the Money Supply?</vt:lpstr>
      <vt:lpstr>What “Backs” the Money Supply?</vt:lpstr>
      <vt:lpstr>The banking system</vt:lpstr>
    </vt:vector>
  </TitlesOfParts>
  <Manager>The McGraw-Hill Companies Copyright 2008</Manager>
  <Company>Personal Home Copy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dc:title>
  <dc:subject>McConnell-Brue Economics</dc:subject>
  <dc:creator>C. Norman Hollingsworth</dc:creator>
  <cp:lastModifiedBy>Čábelková Inna</cp:lastModifiedBy>
  <cp:revision>209</cp:revision>
  <dcterms:created xsi:type="dcterms:W3CDTF">2008-07-10T14:38:02Z</dcterms:created>
  <dcterms:modified xsi:type="dcterms:W3CDTF">2020-11-16T13:10:24Z</dcterms:modified>
</cp:coreProperties>
</file>