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4" r:id="rId4"/>
    <p:sldId id="278" r:id="rId5"/>
    <p:sldId id="265" r:id="rId6"/>
    <p:sldId id="269" r:id="rId7"/>
    <p:sldId id="266" r:id="rId8"/>
    <p:sldId id="274" r:id="rId9"/>
    <p:sldId id="277" r:id="rId10"/>
    <p:sldId id="275" r:id="rId11"/>
    <p:sldId id="271" r:id="rId12"/>
    <p:sldId id="272" r:id="rId13"/>
    <p:sldId id="268" r:id="rId14"/>
    <p:sldId id="267" r:id="rId15"/>
    <p:sldId id="273" r:id="rId16"/>
    <p:sldId id="276" r:id="rId1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96" y="-3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délník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Obdélník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Obdélník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Obdélník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bdélník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Zaoblený obdélník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Zaoblený obdélník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Obdélník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DFB0FB70-5D4B-4D83-AF22-C13806C71E90}" type="datetimeFigureOut">
              <a:rPr lang="cs-CZ" smtClean="0"/>
              <a:pPr/>
              <a:t>03.04.2020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496D9BB6-F841-4CB0-A3DB-C6201E06876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0FB70-5D4B-4D83-AF22-C13806C71E90}" type="datetimeFigureOut">
              <a:rPr lang="cs-CZ" smtClean="0"/>
              <a:pPr/>
              <a:t>03.04.2020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D9BB6-F841-4CB0-A3DB-C6201E06876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0FB70-5D4B-4D83-AF22-C13806C71E90}" type="datetimeFigureOut">
              <a:rPr lang="cs-CZ" smtClean="0"/>
              <a:pPr/>
              <a:t>03.04.2020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D9BB6-F841-4CB0-A3DB-C6201E06876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0FB70-5D4B-4D83-AF22-C13806C71E90}" type="datetimeFigureOut">
              <a:rPr lang="cs-CZ" smtClean="0"/>
              <a:pPr/>
              <a:t>03.04.2020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D9BB6-F841-4CB0-A3DB-C6201E06876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0FB70-5D4B-4D83-AF22-C13806C71E90}" type="datetimeFigureOut">
              <a:rPr lang="cs-CZ" smtClean="0"/>
              <a:pPr/>
              <a:t>03.04.2020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D9BB6-F841-4CB0-A3DB-C6201E06876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0FB70-5D4B-4D83-AF22-C13806C71E90}" type="datetimeFigureOut">
              <a:rPr lang="cs-CZ" smtClean="0"/>
              <a:pPr/>
              <a:t>03.04.2020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D9BB6-F841-4CB0-A3DB-C6201E06876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datum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FB0FB70-5D4B-4D83-AF22-C13806C71E90}" type="datetimeFigureOut">
              <a:rPr lang="cs-CZ" smtClean="0"/>
              <a:pPr/>
              <a:t>03.04.2020</a:t>
            </a:fld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96D9BB6-F841-4CB0-A3DB-C6201E06876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DFB0FB70-5D4B-4D83-AF22-C13806C71E90}" type="datetimeFigureOut">
              <a:rPr lang="cs-CZ" smtClean="0"/>
              <a:pPr/>
              <a:t>03.04.2020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496D9BB6-F841-4CB0-A3DB-C6201E06876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0FB70-5D4B-4D83-AF22-C13806C71E90}" type="datetimeFigureOut">
              <a:rPr lang="cs-CZ" smtClean="0"/>
              <a:pPr/>
              <a:t>03.04.2020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D9BB6-F841-4CB0-A3DB-C6201E06876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0FB70-5D4B-4D83-AF22-C13806C71E90}" type="datetimeFigureOut">
              <a:rPr lang="cs-CZ" smtClean="0"/>
              <a:pPr/>
              <a:t>03.04.2020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D9BB6-F841-4CB0-A3DB-C6201E06876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0FB70-5D4B-4D83-AF22-C13806C71E90}" type="datetimeFigureOut">
              <a:rPr lang="cs-CZ" smtClean="0"/>
              <a:pPr/>
              <a:t>03.04.2020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D9BB6-F841-4CB0-A3DB-C6201E06876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délník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Obdélník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Obdélník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Obdélník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Obdélník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Zaoblený obdélník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Zaoblený obdélník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Obdélník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Obdélník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Obdélník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Obdélník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Obdélník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Obdélník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DFB0FB70-5D4B-4D83-AF22-C13806C71E90}" type="datetimeFigureOut">
              <a:rPr lang="cs-CZ" smtClean="0"/>
              <a:pPr/>
              <a:t>03.04.2020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496D9BB6-F841-4CB0-A3DB-C6201E068766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www1.ids-mannheim.de/kl/misc/tutorial.html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corpora.ids-mannheim.de/ccdb/" TargetMode="External"/><Relationship Id="rId2" Type="http://schemas.openxmlformats.org/officeDocument/2006/relationships/hyperlink" Target="http://www1.ids-mannheim.de/kl/projekte/methoden/ka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1.ids-mannheim.de/kl/misc/tutorial.htm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DeReKo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Kookkurrenzanalyse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Einstellung</a:t>
            </a:r>
            <a:r>
              <a:rPr lang="cs-CZ" dirty="0" smtClean="0"/>
              <a:t> der </a:t>
            </a:r>
            <a:r>
              <a:rPr lang="cs-CZ" dirty="0" err="1" smtClean="0"/>
              <a:t>Parameter</a:t>
            </a:r>
            <a:r>
              <a:rPr lang="cs-CZ" dirty="0" smtClean="0"/>
              <a:t> IV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 err="1" smtClean="0">
                <a:solidFill>
                  <a:srgbClr val="FFC000"/>
                </a:solidFill>
              </a:rPr>
              <a:t>Autofocus</a:t>
            </a:r>
            <a:r>
              <a:rPr lang="cs-CZ" dirty="0" smtClean="0"/>
              <a:t>: </a:t>
            </a:r>
            <a:r>
              <a:rPr lang="cs-CZ" dirty="0" err="1" smtClean="0"/>
              <a:t>führt</a:t>
            </a:r>
            <a:r>
              <a:rPr lang="cs-CZ" dirty="0" smtClean="0"/>
              <a:t> </a:t>
            </a:r>
            <a:r>
              <a:rPr lang="cs-CZ" dirty="0" err="1" smtClean="0"/>
              <a:t>die</a:t>
            </a:r>
            <a:r>
              <a:rPr lang="cs-CZ" dirty="0" smtClean="0"/>
              <a:t> Analyse </a:t>
            </a:r>
            <a:r>
              <a:rPr lang="cs-CZ" dirty="0" err="1" smtClean="0"/>
              <a:t>gründlicher</a:t>
            </a:r>
            <a:r>
              <a:rPr lang="cs-CZ" dirty="0" smtClean="0"/>
              <a:t> durch </a:t>
            </a:r>
            <a:r>
              <a:rPr lang="cs-CZ" dirty="0" err="1" smtClean="0"/>
              <a:t>und</a:t>
            </a:r>
            <a:r>
              <a:rPr lang="cs-CZ" dirty="0" smtClean="0"/>
              <a:t> </a:t>
            </a:r>
            <a:r>
              <a:rPr lang="cs-CZ" dirty="0" err="1" smtClean="0"/>
              <a:t>bietet</a:t>
            </a:r>
            <a:r>
              <a:rPr lang="cs-CZ" dirty="0" smtClean="0"/>
              <a:t> </a:t>
            </a:r>
            <a:r>
              <a:rPr lang="cs-CZ" dirty="0" err="1" smtClean="0"/>
              <a:t>die</a:t>
            </a:r>
            <a:r>
              <a:rPr lang="cs-CZ" dirty="0" smtClean="0"/>
              <a:t> </a:t>
            </a:r>
            <a:r>
              <a:rPr lang="cs-CZ" dirty="0" err="1" smtClean="0"/>
              <a:t>mögliche</a:t>
            </a:r>
            <a:r>
              <a:rPr lang="cs-CZ" dirty="0" smtClean="0"/>
              <a:t> </a:t>
            </a:r>
            <a:r>
              <a:rPr lang="cs-CZ" dirty="0" err="1" smtClean="0"/>
              <a:t>syntaktische</a:t>
            </a:r>
            <a:r>
              <a:rPr lang="cs-CZ" dirty="0" smtClean="0"/>
              <a:t> </a:t>
            </a:r>
            <a:r>
              <a:rPr lang="cs-CZ" dirty="0" err="1" smtClean="0"/>
              <a:t>Entfernung</a:t>
            </a:r>
            <a:r>
              <a:rPr lang="cs-CZ" dirty="0" smtClean="0"/>
              <a:t> der </a:t>
            </a:r>
            <a:r>
              <a:rPr lang="cs-CZ" dirty="0" err="1" smtClean="0"/>
              <a:t>gefundenen</a:t>
            </a:r>
            <a:r>
              <a:rPr lang="cs-CZ" dirty="0" smtClean="0"/>
              <a:t> </a:t>
            </a:r>
            <a:r>
              <a:rPr lang="cs-CZ" dirty="0" err="1" smtClean="0"/>
              <a:t>Kookkurrenzen</a:t>
            </a:r>
            <a:r>
              <a:rPr lang="cs-CZ" dirty="0" smtClean="0"/>
              <a:t> </a:t>
            </a:r>
            <a:r>
              <a:rPr lang="cs-CZ" dirty="0" err="1" smtClean="0"/>
              <a:t>an</a:t>
            </a:r>
            <a:r>
              <a:rPr lang="cs-CZ" dirty="0" smtClean="0"/>
              <a:t> (z.B. -5/+3 </a:t>
            </a:r>
            <a:r>
              <a:rPr lang="cs-CZ" dirty="0" err="1" smtClean="0"/>
              <a:t>heißt</a:t>
            </a:r>
            <a:r>
              <a:rPr lang="cs-CZ" dirty="0" smtClean="0"/>
              <a:t>, </a:t>
            </a:r>
            <a:r>
              <a:rPr lang="cs-CZ" dirty="0" err="1" smtClean="0"/>
              <a:t>dass</a:t>
            </a:r>
            <a:r>
              <a:rPr lang="cs-CZ" dirty="0" smtClean="0"/>
              <a:t> </a:t>
            </a:r>
            <a:r>
              <a:rPr lang="cs-CZ" dirty="0" err="1" smtClean="0"/>
              <a:t>die</a:t>
            </a:r>
            <a:r>
              <a:rPr lang="cs-CZ" dirty="0" smtClean="0"/>
              <a:t> </a:t>
            </a:r>
            <a:r>
              <a:rPr lang="cs-CZ" dirty="0" err="1" smtClean="0"/>
              <a:t>Kookkurrenz</a:t>
            </a:r>
            <a:r>
              <a:rPr lang="cs-CZ" dirty="0" smtClean="0"/>
              <a:t> </a:t>
            </a:r>
            <a:r>
              <a:rPr lang="cs-CZ" dirty="0" err="1" smtClean="0"/>
              <a:t>an</a:t>
            </a:r>
            <a:r>
              <a:rPr lang="cs-CZ" dirty="0" smtClean="0"/>
              <a:t> den </a:t>
            </a:r>
            <a:r>
              <a:rPr lang="cs-CZ" dirty="0" err="1" smtClean="0"/>
              <a:t>Positionen</a:t>
            </a:r>
            <a:r>
              <a:rPr lang="cs-CZ" dirty="0" smtClean="0"/>
              <a:t> stehen </a:t>
            </a:r>
            <a:r>
              <a:rPr lang="cs-CZ" dirty="0" err="1" smtClean="0"/>
              <a:t>kann</a:t>
            </a:r>
            <a:r>
              <a:rPr lang="cs-CZ" dirty="0" smtClean="0"/>
              <a:t>, </a:t>
            </a:r>
            <a:r>
              <a:rPr lang="cs-CZ" dirty="0" err="1" smtClean="0"/>
              <a:t>die</a:t>
            </a:r>
            <a:r>
              <a:rPr lang="cs-CZ" dirty="0" smtClean="0"/>
              <a:t> </a:t>
            </a:r>
            <a:r>
              <a:rPr lang="cs-CZ" dirty="0" err="1" smtClean="0"/>
              <a:t>höchstens</a:t>
            </a:r>
            <a:r>
              <a:rPr lang="cs-CZ" dirty="0" smtClean="0"/>
              <a:t> 5 </a:t>
            </a:r>
            <a:r>
              <a:rPr lang="cs-CZ" dirty="0" err="1" smtClean="0"/>
              <a:t>Positionen</a:t>
            </a:r>
            <a:r>
              <a:rPr lang="cs-CZ" dirty="0" smtClean="0"/>
              <a:t> </a:t>
            </a:r>
            <a:r>
              <a:rPr lang="cs-CZ" dirty="0" err="1" smtClean="0"/>
              <a:t>links</a:t>
            </a:r>
            <a:r>
              <a:rPr lang="cs-CZ" dirty="0" smtClean="0"/>
              <a:t> </a:t>
            </a:r>
            <a:r>
              <a:rPr lang="cs-CZ" dirty="0" err="1" smtClean="0"/>
              <a:t>und</a:t>
            </a:r>
            <a:r>
              <a:rPr lang="cs-CZ" dirty="0" smtClean="0"/>
              <a:t> 3 </a:t>
            </a:r>
            <a:r>
              <a:rPr lang="cs-CZ" dirty="0" err="1" smtClean="0"/>
              <a:t>rechts</a:t>
            </a:r>
            <a:r>
              <a:rPr lang="cs-CZ" dirty="0" smtClean="0"/>
              <a:t> </a:t>
            </a:r>
            <a:r>
              <a:rPr lang="cs-CZ" dirty="0" err="1" smtClean="0"/>
              <a:t>vom</a:t>
            </a:r>
            <a:r>
              <a:rPr lang="cs-CZ" dirty="0" smtClean="0"/>
              <a:t> </a:t>
            </a:r>
            <a:r>
              <a:rPr lang="cs-CZ" dirty="0" err="1" smtClean="0"/>
              <a:t>Bezugswort</a:t>
            </a:r>
            <a:r>
              <a:rPr lang="cs-CZ" dirty="0" smtClean="0"/>
              <a:t> </a:t>
            </a:r>
            <a:r>
              <a:rPr lang="cs-CZ" dirty="0" err="1" smtClean="0"/>
              <a:t>sind</a:t>
            </a:r>
            <a:r>
              <a:rPr lang="cs-CZ" dirty="0" smtClean="0"/>
              <a:t>)</a:t>
            </a:r>
          </a:p>
          <a:p>
            <a:pPr>
              <a:buNone/>
            </a:pPr>
            <a:endParaRPr lang="cs-CZ" dirty="0" smtClean="0"/>
          </a:p>
          <a:p>
            <a:r>
              <a:rPr lang="cs-CZ" dirty="0" err="1" smtClean="0">
                <a:solidFill>
                  <a:srgbClr val="FFC000"/>
                </a:solidFill>
              </a:rPr>
              <a:t>Funktionswörter</a:t>
            </a:r>
            <a:r>
              <a:rPr lang="cs-CZ" dirty="0" smtClean="0">
                <a:solidFill>
                  <a:srgbClr val="FFC000"/>
                </a:solidFill>
              </a:rPr>
              <a:t> </a:t>
            </a:r>
            <a:r>
              <a:rPr lang="cs-CZ" dirty="0" err="1" smtClean="0">
                <a:solidFill>
                  <a:srgbClr val="FFC000"/>
                </a:solidFill>
              </a:rPr>
              <a:t>ignorieren</a:t>
            </a:r>
            <a:r>
              <a:rPr lang="cs-CZ" dirty="0" smtClean="0"/>
              <a:t>: </a:t>
            </a:r>
            <a:r>
              <a:rPr lang="cs-CZ" dirty="0" err="1" smtClean="0"/>
              <a:t>bei</a:t>
            </a:r>
            <a:r>
              <a:rPr lang="cs-CZ" dirty="0" smtClean="0"/>
              <a:t> </a:t>
            </a:r>
            <a:r>
              <a:rPr lang="cs-CZ" dirty="0" err="1" smtClean="0"/>
              <a:t>Aktivierung</a:t>
            </a:r>
            <a:r>
              <a:rPr lang="cs-CZ" dirty="0" smtClean="0"/>
              <a:t> </a:t>
            </a:r>
            <a:r>
              <a:rPr lang="cs-CZ" dirty="0" err="1" smtClean="0"/>
              <a:t>wird</a:t>
            </a:r>
            <a:r>
              <a:rPr lang="cs-CZ" dirty="0" smtClean="0"/>
              <a:t> </a:t>
            </a:r>
            <a:r>
              <a:rPr lang="cs-CZ" dirty="0" err="1" smtClean="0"/>
              <a:t>die</a:t>
            </a:r>
            <a:r>
              <a:rPr lang="cs-CZ" dirty="0" smtClean="0"/>
              <a:t> </a:t>
            </a:r>
            <a:r>
              <a:rPr lang="cs-CZ" dirty="0" err="1" smtClean="0"/>
              <a:t>Ergebnisliste</a:t>
            </a:r>
            <a:r>
              <a:rPr lang="cs-CZ" dirty="0" smtClean="0"/>
              <a:t> </a:t>
            </a:r>
            <a:r>
              <a:rPr lang="cs-CZ" dirty="0" err="1" smtClean="0"/>
              <a:t>keine</a:t>
            </a:r>
            <a:r>
              <a:rPr lang="cs-CZ" dirty="0" smtClean="0"/>
              <a:t> </a:t>
            </a:r>
            <a:r>
              <a:rPr lang="cs-CZ" dirty="0" err="1" smtClean="0"/>
              <a:t>Funktionswörter</a:t>
            </a:r>
            <a:r>
              <a:rPr lang="cs-CZ" dirty="0" smtClean="0"/>
              <a:t> </a:t>
            </a:r>
            <a:r>
              <a:rPr lang="cs-CZ" dirty="0" err="1" smtClean="0"/>
              <a:t>enthalten</a:t>
            </a:r>
            <a:endParaRPr lang="cs-CZ" dirty="0" smtClean="0"/>
          </a:p>
          <a:p>
            <a:pPr lvl="1"/>
            <a:r>
              <a:rPr lang="cs-CZ" dirty="0" err="1" smtClean="0"/>
              <a:t>Vorteil</a:t>
            </a:r>
            <a:r>
              <a:rPr lang="cs-CZ" dirty="0" smtClean="0"/>
              <a:t>: Analyse </a:t>
            </a:r>
            <a:r>
              <a:rPr lang="cs-CZ" dirty="0" err="1" smtClean="0"/>
              <a:t>läuft</a:t>
            </a:r>
            <a:r>
              <a:rPr lang="cs-CZ" dirty="0" smtClean="0"/>
              <a:t> </a:t>
            </a:r>
            <a:r>
              <a:rPr lang="cs-CZ" dirty="0" err="1" smtClean="0"/>
              <a:t>schneller</a:t>
            </a:r>
            <a:r>
              <a:rPr lang="cs-CZ" dirty="0" smtClean="0"/>
              <a:t> </a:t>
            </a:r>
            <a:r>
              <a:rPr lang="cs-CZ" dirty="0" err="1" smtClean="0"/>
              <a:t>und</a:t>
            </a:r>
            <a:r>
              <a:rPr lang="cs-CZ" dirty="0" smtClean="0"/>
              <a:t> </a:t>
            </a:r>
            <a:r>
              <a:rPr lang="cs-CZ" dirty="0" err="1" smtClean="0"/>
              <a:t>enthält</a:t>
            </a:r>
            <a:r>
              <a:rPr lang="cs-CZ" dirty="0" smtClean="0"/>
              <a:t> </a:t>
            </a:r>
            <a:r>
              <a:rPr lang="cs-CZ" dirty="0" err="1" smtClean="0"/>
              <a:t>keine</a:t>
            </a:r>
            <a:r>
              <a:rPr lang="cs-CZ" dirty="0" smtClean="0"/>
              <a:t> </a:t>
            </a:r>
            <a:r>
              <a:rPr lang="cs-CZ" dirty="0" err="1" smtClean="0"/>
              <a:t>meistens</a:t>
            </a:r>
            <a:r>
              <a:rPr lang="cs-CZ" dirty="0" smtClean="0"/>
              <a:t> </a:t>
            </a:r>
            <a:r>
              <a:rPr lang="cs-CZ" dirty="0" err="1" smtClean="0"/>
              <a:t>unwichtige</a:t>
            </a:r>
            <a:r>
              <a:rPr lang="cs-CZ" dirty="0" smtClean="0"/>
              <a:t> </a:t>
            </a:r>
            <a:r>
              <a:rPr lang="cs-CZ" dirty="0" err="1" smtClean="0"/>
              <a:t>Kookkurrenzen</a:t>
            </a:r>
            <a:r>
              <a:rPr lang="cs-CZ" dirty="0" smtClean="0"/>
              <a:t> </a:t>
            </a:r>
            <a:r>
              <a:rPr lang="cs-CZ" dirty="0" err="1" smtClean="0"/>
              <a:t>wie</a:t>
            </a:r>
            <a:r>
              <a:rPr lang="cs-CZ" dirty="0" smtClean="0"/>
              <a:t> </a:t>
            </a:r>
            <a:r>
              <a:rPr lang="cs-CZ" dirty="0" err="1" smtClean="0"/>
              <a:t>Artikelwörter</a:t>
            </a:r>
            <a:r>
              <a:rPr lang="cs-CZ" dirty="0" smtClean="0"/>
              <a:t>, </a:t>
            </a:r>
            <a:r>
              <a:rPr lang="cs-CZ" dirty="0" err="1" smtClean="0"/>
              <a:t>Konjunktionen</a:t>
            </a:r>
            <a:r>
              <a:rPr lang="cs-CZ" dirty="0" smtClean="0"/>
              <a:t> </a:t>
            </a:r>
            <a:r>
              <a:rPr lang="cs-CZ" dirty="0" err="1" smtClean="0"/>
              <a:t>etc</a:t>
            </a:r>
            <a:r>
              <a:rPr lang="cs-CZ" dirty="0" smtClean="0"/>
              <a:t>.</a:t>
            </a:r>
            <a:endParaRPr lang="cs-CZ" dirty="0" smtClean="0"/>
          </a:p>
          <a:p>
            <a:pPr lvl="1"/>
            <a:r>
              <a:rPr lang="cs-CZ" dirty="0" err="1" smtClean="0"/>
              <a:t>Nachteil</a:t>
            </a:r>
            <a:r>
              <a:rPr lang="cs-CZ" dirty="0" smtClean="0"/>
              <a:t>: </a:t>
            </a:r>
            <a:r>
              <a:rPr lang="cs-CZ" dirty="0" err="1" smtClean="0"/>
              <a:t>einige</a:t>
            </a:r>
            <a:r>
              <a:rPr lang="cs-CZ" dirty="0" smtClean="0"/>
              <a:t> feste </a:t>
            </a:r>
            <a:r>
              <a:rPr lang="cs-CZ" dirty="0" err="1" smtClean="0"/>
              <a:t>Kollokationen</a:t>
            </a:r>
            <a:r>
              <a:rPr lang="cs-CZ" dirty="0" smtClean="0"/>
              <a:t> </a:t>
            </a:r>
            <a:r>
              <a:rPr lang="cs-CZ" dirty="0" err="1" smtClean="0"/>
              <a:t>können</a:t>
            </a:r>
            <a:r>
              <a:rPr lang="cs-CZ" dirty="0" smtClean="0"/>
              <a:t> </a:t>
            </a:r>
            <a:r>
              <a:rPr lang="cs-CZ" dirty="0" err="1" smtClean="0"/>
              <a:t>versteckt</a:t>
            </a:r>
            <a:r>
              <a:rPr lang="cs-CZ" dirty="0" smtClean="0"/>
              <a:t> </a:t>
            </a:r>
            <a:r>
              <a:rPr lang="cs-CZ" dirty="0" err="1" smtClean="0"/>
              <a:t>bleiben</a:t>
            </a:r>
            <a:r>
              <a:rPr lang="cs-CZ" dirty="0" smtClean="0"/>
              <a:t>, z.B. </a:t>
            </a:r>
            <a:r>
              <a:rPr lang="cs-CZ" dirty="0" err="1" smtClean="0">
                <a:solidFill>
                  <a:srgbClr val="FFC000"/>
                </a:solidFill>
              </a:rPr>
              <a:t>zu</a:t>
            </a:r>
            <a:r>
              <a:rPr lang="cs-CZ" dirty="0" smtClean="0">
                <a:solidFill>
                  <a:srgbClr val="FFC000"/>
                </a:solidFill>
              </a:rPr>
              <a:t> </a:t>
            </a:r>
            <a:r>
              <a:rPr lang="cs-CZ" dirty="0" err="1" smtClean="0">
                <a:solidFill>
                  <a:srgbClr val="FFC000"/>
                </a:solidFill>
              </a:rPr>
              <a:t>Fuß</a:t>
            </a:r>
            <a:r>
              <a:rPr lang="cs-CZ" dirty="0" smtClean="0"/>
              <a:t>)</a:t>
            </a:r>
          </a:p>
          <a:p>
            <a:pPr lvl="1"/>
            <a:endParaRPr lang="cs-CZ" dirty="0" smtClean="0"/>
          </a:p>
          <a:p>
            <a:r>
              <a:rPr lang="cs-CZ" dirty="0" err="1" smtClean="0">
                <a:solidFill>
                  <a:srgbClr val="FFC000"/>
                </a:solidFill>
              </a:rPr>
              <a:t>Lemmatisierung</a:t>
            </a:r>
            <a:r>
              <a:rPr lang="cs-CZ" dirty="0" smtClean="0">
                <a:solidFill>
                  <a:srgbClr val="FFC000"/>
                </a:solidFill>
              </a:rPr>
              <a:t> </a:t>
            </a:r>
            <a:r>
              <a:rPr lang="cs-CZ" dirty="0" err="1" smtClean="0">
                <a:solidFill>
                  <a:srgbClr val="FFC000"/>
                </a:solidFill>
              </a:rPr>
              <a:t>verwenden</a:t>
            </a:r>
            <a:r>
              <a:rPr lang="cs-CZ" dirty="0" smtClean="0"/>
              <a:t>: </a:t>
            </a:r>
            <a:r>
              <a:rPr lang="cs-CZ" dirty="0" err="1" smtClean="0"/>
              <a:t>bei</a:t>
            </a:r>
            <a:r>
              <a:rPr lang="cs-CZ" dirty="0" smtClean="0"/>
              <a:t> der </a:t>
            </a:r>
            <a:r>
              <a:rPr lang="cs-CZ" dirty="0" err="1" smtClean="0"/>
              <a:t>Aktivierung</a:t>
            </a:r>
            <a:r>
              <a:rPr lang="cs-CZ" dirty="0" smtClean="0"/>
              <a:t> </a:t>
            </a:r>
            <a:r>
              <a:rPr lang="cs-CZ" dirty="0" err="1" smtClean="0"/>
              <a:t>werden</a:t>
            </a:r>
            <a:r>
              <a:rPr lang="cs-CZ" dirty="0" smtClean="0"/>
              <a:t> </a:t>
            </a:r>
            <a:r>
              <a:rPr lang="cs-CZ" dirty="0" err="1" smtClean="0"/>
              <a:t>die</a:t>
            </a:r>
            <a:r>
              <a:rPr lang="cs-CZ" dirty="0" smtClean="0"/>
              <a:t> </a:t>
            </a:r>
            <a:r>
              <a:rPr lang="cs-CZ" dirty="0" err="1" smtClean="0"/>
              <a:t>Ergebnisse</a:t>
            </a:r>
            <a:r>
              <a:rPr lang="cs-CZ" dirty="0" smtClean="0"/>
              <a:t> (</a:t>
            </a:r>
            <a:r>
              <a:rPr lang="cs-CZ" dirty="0" err="1" smtClean="0"/>
              <a:t>Kookkurrenzen</a:t>
            </a:r>
            <a:r>
              <a:rPr lang="cs-CZ" dirty="0" smtClean="0"/>
              <a:t>) in den </a:t>
            </a:r>
            <a:r>
              <a:rPr lang="cs-CZ" dirty="0" err="1" smtClean="0"/>
              <a:t>grundlegenden</a:t>
            </a:r>
            <a:r>
              <a:rPr lang="cs-CZ" dirty="0" smtClean="0"/>
              <a:t> </a:t>
            </a:r>
            <a:r>
              <a:rPr lang="cs-CZ" dirty="0" err="1" smtClean="0"/>
              <a:t>Formen</a:t>
            </a:r>
            <a:r>
              <a:rPr lang="cs-CZ" dirty="0" smtClean="0"/>
              <a:t> (Lemma-</a:t>
            </a:r>
            <a:r>
              <a:rPr lang="cs-CZ" dirty="0" err="1" smtClean="0"/>
              <a:t>Formen</a:t>
            </a:r>
            <a:r>
              <a:rPr lang="cs-CZ" dirty="0" smtClean="0"/>
              <a:t>) </a:t>
            </a:r>
            <a:r>
              <a:rPr lang="cs-CZ" dirty="0" err="1" smtClean="0"/>
              <a:t>dargestellt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3818" y="1692551"/>
            <a:ext cx="8188622" cy="4964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251520" y="609601"/>
            <a:ext cx="8640959" cy="631371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KA- </a:t>
            </a:r>
            <a:r>
              <a:rPr lang="cs-CZ" dirty="0" err="1" smtClean="0"/>
              <a:t>Ergebnisse</a:t>
            </a:r>
            <a:r>
              <a:rPr lang="cs-CZ" dirty="0" smtClean="0"/>
              <a:t> (</a:t>
            </a:r>
            <a:r>
              <a:rPr lang="cs-CZ" dirty="0" err="1" smtClean="0"/>
              <a:t>Suchwort</a:t>
            </a:r>
            <a:r>
              <a:rPr lang="cs-CZ" dirty="0" smtClean="0"/>
              <a:t>: &amp;Stein, -5/5)</a:t>
            </a: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4739690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 smtClean="0"/>
              <a:t>Ergebnisse</a:t>
            </a:r>
            <a:r>
              <a:rPr lang="cs-CZ" dirty="0" smtClean="0"/>
              <a:t> </a:t>
            </a:r>
            <a:r>
              <a:rPr lang="cs-CZ" dirty="0" err="1" smtClean="0"/>
              <a:t>bei</a:t>
            </a:r>
            <a:r>
              <a:rPr lang="cs-CZ" dirty="0" smtClean="0"/>
              <a:t> der </a:t>
            </a:r>
            <a:r>
              <a:rPr lang="cs-CZ" dirty="0" err="1" smtClean="0"/>
              <a:t>Kontexteinstellung</a:t>
            </a:r>
            <a:r>
              <a:rPr lang="cs-CZ" dirty="0" smtClean="0"/>
              <a:t> -1/0</a:t>
            </a:r>
            <a:endParaRPr lang="cs-CZ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2849563"/>
            <a:ext cx="57912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err="1" smtClean="0"/>
              <a:t>Ergebnispräsentation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 err="1" smtClean="0"/>
              <a:t>dargestellte</a:t>
            </a:r>
            <a:r>
              <a:rPr lang="cs-CZ" dirty="0" smtClean="0"/>
              <a:t> </a:t>
            </a:r>
            <a:r>
              <a:rPr lang="cs-CZ" dirty="0" err="1" smtClean="0"/>
              <a:t>Spalten</a:t>
            </a:r>
            <a:endParaRPr lang="cs-CZ" dirty="0" smtClean="0"/>
          </a:p>
          <a:p>
            <a:pPr lvl="1"/>
            <a:r>
              <a:rPr lang="cs-CZ" dirty="0" err="1" smtClean="0">
                <a:solidFill>
                  <a:srgbClr val="FFC000"/>
                </a:solidFill>
              </a:rPr>
              <a:t>Nummerierung</a:t>
            </a:r>
            <a:r>
              <a:rPr lang="cs-CZ" dirty="0" smtClean="0">
                <a:solidFill>
                  <a:srgbClr val="FFC000"/>
                </a:solidFill>
              </a:rPr>
              <a:t> des </a:t>
            </a:r>
            <a:r>
              <a:rPr lang="cs-CZ" dirty="0" err="1" smtClean="0">
                <a:solidFill>
                  <a:srgbClr val="FFC000"/>
                </a:solidFill>
              </a:rPr>
              <a:t>Hauptkollokators</a:t>
            </a:r>
            <a:r>
              <a:rPr lang="cs-CZ" dirty="0" smtClean="0">
                <a:solidFill>
                  <a:srgbClr val="FFC000"/>
                </a:solidFill>
              </a:rPr>
              <a:t>:</a:t>
            </a:r>
            <a:r>
              <a:rPr lang="cs-CZ" dirty="0" smtClean="0"/>
              <a:t> </a:t>
            </a:r>
            <a:r>
              <a:rPr lang="cs-CZ" dirty="0" err="1" smtClean="0"/>
              <a:t>nummeriert</a:t>
            </a:r>
            <a:r>
              <a:rPr lang="cs-CZ" dirty="0" smtClean="0"/>
              <a:t> </a:t>
            </a:r>
            <a:r>
              <a:rPr lang="cs-CZ" dirty="0" err="1" smtClean="0"/>
              <a:t>die</a:t>
            </a:r>
            <a:r>
              <a:rPr lang="cs-CZ" dirty="0" smtClean="0"/>
              <a:t> </a:t>
            </a:r>
            <a:r>
              <a:rPr lang="cs-CZ" dirty="0" err="1" smtClean="0"/>
              <a:t>primären</a:t>
            </a:r>
            <a:r>
              <a:rPr lang="cs-CZ" dirty="0" smtClean="0"/>
              <a:t> </a:t>
            </a:r>
            <a:r>
              <a:rPr lang="cs-CZ" dirty="0" err="1" smtClean="0"/>
              <a:t>Kookkurrenzen</a:t>
            </a:r>
            <a:r>
              <a:rPr lang="cs-CZ" dirty="0" smtClean="0"/>
              <a:t> </a:t>
            </a:r>
            <a:r>
              <a:rPr lang="cs-CZ" dirty="0" err="1" smtClean="0"/>
              <a:t>und</a:t>
            </a:r>
            <a:r>
              <a:rPr lang="cs-CZ" dirty="0" smtClean="0"/>
              <a:t> </a:t>
            </a:r>
            <a:r>
              <a:rPr lang="cs-CZ" dirty="0" err="1" smtClean="0"/>
              <a:t>dient</a:t>
            </a:r>
            <a:r>
              <a:rPr lang="cs-CZ" dirty="0" smtClean="0"/>
              <a:t> </a:t>
            </a:r>
            <a:r>
              <a:rPr lang="cs-CZ" dirty="0" err="1" smtClean="0"/>
              <a:t>nur</a:t>
            </a:r>
            <a:r>
              <a:rPr lang="cs-CZ" dirty="0" smtClean="0"/>
              <a:t> der </a:t>
            </a:r>
            <a:r>
              <a:rPr lang="cs-CZ" dirty="0" err="1" smtClean="0"/>
              <a:t>Übersichtlichkeit</a:t>
            </a:r>
            <a:endParaRPr lang="cs-CZ" dirty="0" smtClean="0"/>
          </a:p>
          <a:p>
            <a:pPr lvl="1"/>
            <a:r>
              <a:rPr lang="cs-CZ" dirty="0" smtClean="0">
                <a:solidFill>
                  <a:srgbClr val="FFC000"/>
                </a:solidFill>
              </a:rPr>
              <a:t>LLR-</a:t>
            </a:r>
            <a:r>
              <a:rPr lang="cs-CZ" dirty="0" err="1" smtClean="0">
                <a:solidFill>
                  <a:srgbClr val="FFC000"/>
                </a:solidFill>
              </a:rPr>
              <a:t>Wert</a:t>
            </a:r>
            <a:r>
              <a:rPr lang="cs-CZ" dirty="0" smtClean="0"/>
              <a:t>: je </a:t>
            </a:r>
            <a:r>
              <a:rPr lang="cs-CZ" dirty="0" err="1" smtClean="0"/>
              <a:t>höher</a:t>
            </a:r>
            <a:r>
              <a:rPr lang="cs-CZ" dirty="0" smtClean="0"/>
              <a:t> der </a:t>
            </a:r>
            <a:r>
              <a:rPr lang="cs-CZ" dirty="0" err="1" smtClean="0"/>
              <a:t>Wert</a:t>
            </a:r>
            <a:r>
              <a:rPr lang="cs-CZ" dirty="0" smtClean="0"/>
              <a:t>, </a:t>
            </a:r>
            <a:r>
              <a:rPr lang="cs-CZ" dirty="0" err="1" smtClean="0"/>
              <a:t>desto</a:t>
            </a:r>
            <a:r>
              <a:rPr lang="cs-CZ" dirty="0" smtClean="0"/>
              <a:t> </a:t>
            </a:r>
            <a:r>
              <a:rPr lang="cs-CZ" dirty="0" err="1" smtClean="0"/>
              <a:t>signifikanter</a:t>
            </a:r>
            <a:r>
              <a:rPr lang="cs-CZ" dirty="0" smtClean="0"/>
              <a:t> </a:t>
            </a:r>
            <a:r>
              <a:rPr lang="cs-CZ" dirty="0" err="1" smtClean="0"/>
              <a:t>die</a:t>
            </a:r>
            <a:r>
              <a:rPr lang="cs-CZ" dirty="0" smtClean="0"/>
              <a:t> </a:t>
            </a:r>
            <a:r>
              <a:rPr lang="cs-CZ" dirty="0" err="1" smtClean="0"/>
              <a:t>Kookkurrenz</a:t>
            </a:r>
            <a:r>
              <a:rPr lang="cs-CZ" dirty="0" smtClean="0"/>
              <a:t>; </a:t>
            </a:r>
            <a:r>
              <a:rPr lang="cs-CZ" dirty="0" err="1" smtClean="0"/>
              <a:t>die</a:t>
            </a:r>
            <a:r>
              <a:rPr lang="cs-CZ" dirty="0" smtClean="0"/>
              <a:t> Liste nach LLR </a:t>
            </a:r>
            <a:r>
              <a:rPr lang="cs-CZ" dirty="0" err="1" smtClean="0"/>
              <a:t>angeordnet</a:t>
            </a:r>
            <a:endParaRPr lang="cs-CZ" dirty="0" smtClean="0"/>
          </a:p>
          <a:p>
            <a:pPr lvl="1"/>
            <a:r>
              <a:rPr lang="cs-CZ" dirty="0" err="1" smtClean="0">
                <a:solidFill>
                  <a:srgbClr val="FFC000"/>
                </a:solidFill>
              </a:rPr>
              <a:t>Häufigkeit</a:t>
            </a:r>
            <a:r>
              <a:rPr lang="cs-CZ" dirty="0" smtClean="0">
                <a:solidFill>
                  <a:srgbClr val="FFC000"/>
                </a:solidFill>
              </a:rPr>
              <a:t>:</a:t>
            </a:r>
            <a:r>
              <a:rPr lang="cs-CZ" dirty="0" smtClean="0"/>
              <a:t> </a:t>
            </a:r>
            <a:r>
              <a:rPr lang="cs-CZ" dirty="0" err="1" smtClean="0"/>
              <a:t>zeigt</a:t>
            </a:r>
            <a:r>
              <a:rPr lang="cs-CZ" dirty="0" smtClean="0"/>
              <a:t>, </a:t>
            </a:r>
            <a:r>
              <a:rPr lang="cs-CZ" dirty="0" err="1" smtClean="0"/>
              <a:t>wieviele</a:t>
            </a:r>
            <a:r>
              <a:rPr lang="cs-CZ" dirty="0" smtClean="0"/>
              <a:t> </a:t>
            </a:r>
            <a:r>
              <a:rPr lang="cs-CZ" dirty="0" err="1" smtClean="0"/>
              <a:t>Belege</a:t>
            </a:r>
            <a:r>
              <a:rPr lang="cs-CZ" dirty="0" smtClean="0"/>
              <a:t> </a:t>
            </a:r>
            <a:r>
              <a:rPr lang="cs-CZ" dirty="0" err="1" smtClean="0"/>
              <a:t>mit</a:t>
            </a:r>
            <a:r>
              <a:rPr lang="cs-CZ" dirty="0" smtClean="0"/>
              <a:t> </a:t>
            </a:r>
            <a:r>
              <a:rPr lang="cs-CZ" dirty="0" err="1" smtClean="0"/>
              <a:t>dem</a:t>
            </a:r>
            <a:r>
              <a:rPr lang="cs-CZ" dirty="0" smtClean="0"/>
              <a:t> </a:t>
            </a:r>
            <a:r>
              <a:rPr lang="cs-CZ" dirty="0" err="1" smtClean="0"/>
              <a:t>Bezugswort</a:t>
            </a:r>
            <a:r>
              <a:rPr lang="cs-CZ" dirty="0" smtClean="0"/>
              <a:t> </a:t>
            </a:r>
            <a:r>
              <a:rPr lang="cs-CZ" dirty="0" err="1" smtClean="0"/>
              <a:t>und</a:t>
            </a:r>
            <a:r>
              <a:rPr lang="cs-CZ" dirty="0" smtClean="0"/>
              <a:t> der </a:t>
            </a:r>
            <a:r>
              <a:rPr lang="cs-CZ" dirty="0" err="1" smtClean="0"/>
              <a:t>gefundenen</a:t>
            </a:r>
            <a:r>
              <a:rPr lang="cs-CZ" dirty="0" smtClean="0"/>
              <a:t> </a:t>
            </a:r>
            <a:r>
              <a:rPr lang="cs-CZ" dirty="0" err="1" smtClean="0"/>
              <a:t>Kookkurrenz</a:t>
            </a:r>
            <a:r>
              <a:rPr lang="cs-CZ" dirty="0" smtClean="0"/>
              <a:t> </a:t>
            </a:r>
            <a:r>
              <a:rPr lang="cs-CZ" dirty="0" err="1" smtClean="0"/>
              <a:t>im</a:t>
            </a:r>
            <a:r>
              <a:rPr lang="cs-CZ" dirty="0" smtClean="0"/>
              <a:t> Korpus </a:t>
            </a:r>
            <a:r>
              <a:rPr lang="cs-CZ" dirty="0" err="1" smtClean="0"/>
              <a:t>vorhanden</a:t>
            </a:r>
            <a:r>
              <a:rPr lang="cs-CZ" dirty="0" smtClean="0"/>
              <a:t> stehen </a:t>
            </a:r>
          </a:p>
          <a:p>
            <a:pPr lvl="1"/>
            <a:r>
              <a:rPr lang="cs-CZ" dirty="0" err="1" smtClean="0">
                <a:solidFill>
                  <a:srgbClr val="FFC000"/>
                </a:solidFill>
              </a:rPr>
              <a:t>Kollokatoren</a:t>
            </a:r>
            <a:r>
              <a:rPr lang="cs-CZ" dirty="0" smtClean="0"/>
              <a:t>: </a:t>
            </a:r>
            <a:r>
              <a:rPr lang="cs-CZ" dirty="0" err="1" smtClean="0"/>
              <a:t>die</a:t>
            </a:r>
            <a:r>
              <a:rPr lang="cs-CZ" dirty="0" smtClean="0"/>
              <a:t> </a:t>
            </a:r>
            <a:r>
              <a:rPr lang="cs-CZ" dirty="0" err="1" smtClean="0"/>
              <a:t>wichtigste</a:t>
            </a:r>
            <a:r>
              <a:rPr lang="cs-CZ" dirty="0" smtClean="0"/>
              <a:t> Spalte; </a:t>
            </a:r>
            <a:r>
              <a:rPr lang="cs-CZ" dirty="0" err="1" smtClean="0"/>
              <a:t>zeigt</a:t>
            </a:r>
            <a:r>
              <a:rPr lang="cs-CZ" dirty="0" smtClean="0"/>
              <a:t> </a:t>
            </a:r>
            <a:r>
              <a:rPr lang="cs-CZ" dirty="0" err="1" smtClean="0"/>
              <a:t>primäre</a:t>
            </a:r>
            <a:r>
              <a:rPr lang="cs-CZ" dirty="0" smtClean="0"/>
              <a:t>, </a:t>
            </a:r>
            <a:r>
              <a:rPr lang="cs-CZ" dirty="0" err="1" smtClean="0"/>
              <a:t>sekundäre</a:t>
            </a:r>
            <a:r>
              <a:rPr lang="cs-CZ" dirty="0" smtClean="0"/>
              <a:t>, </a:t>
            </a:r>
            <a:r>
              <a:rPr lang="cs-CZ" dirty="0" err="1" smtClean="0"/>
              <a:t>tertiäre</a:t>
            </a:r>
            <a:r>
              <a:rPr lang="cs-CZ" dirty="0" smtClean="0"/>
              <a:t> </a:t>
            </a:r>
            <a:r>
              <a:rPr lang="cs-CZ" dirty="0" err="1" smtClean="0"/>
              <a:t>Kookkurrenzen</a:t>
            </a:r>
            <a:endParaRPr lang="cs-CZ" dirty="0" smtClean="0"/>
          </a:p>
          <a:p>
            <a:pPr lvl="1"/>
            <a:r>
              <a:rPr lang="cs-CZ" dirty="0" err="1" smtClean="0">
                <a:solidFill>
                  <a:srgbClr val="FFC000"/>
                </a:solidFill>
              </a:rPr>
              <a:t>Syntagmatisches</a:t>
            </a:r>
            <a:r>
              <a:rPr lang="cs-CZ" dirty="0" smtClean="0">
                <a:solidFill>
                  <a:srgbClr val="FFC000"/>
                </a:solidFill>
              </a:rPr>
              <a:t> </a:t>
            </a:r>
            <a:r>
              <a:rPr lang="cs-CZ" dirty="0" err="1" smtClean="0">
                <a:solidFill>
                  <a:srgbClr val="FFC000"/>
                </a:solidFill>
              </a:rPr>
              <a:t>Muster</a:t>
            </a:r>
            <a:r>
              <a:rPr lang="cs-CZ" dirty="0" smtClean="0"/>
              <a:t>: </a:t>
            </a:r>
            <a:r>
              <a:rPr lang="cs-CZ" dirty="0" err="1" smtClean="0"/>
              <a:t>stellt</a:t>
            </a:r>
            <a:r>
              <a:rPr lang="cs-CZ" dirty="0" smtClean="0"/>
              <a:t> dar, </a:t>
            </a:r>
            <a:r>
              <a:rPr lang="cs-CZ" dirty="0" err="1" smtClean="0"/>
              <a:t>wie</a:t>
            </a:r>
            <a:r>
              <a:rPr lang="cs-CZ" dirty="0" smtClean="0"/>
              <a:t> </a:t>
            </a:r>
            <a:r>
              <a:rPr lang="cs-CZ" dirty="0" err="1" smtClean="0"/>
              <a:t>sich</a:t>
            </a:r>
            <a:r>
              <a:rPr lang="cs-CZ" dirty="0" smtClean="0"/>
              <a:t> </a:t>
            </a:r>
            <a:r>
              <a:rPr lang="cs-CZ" dirty="0" err="1" smtClean="0"/>
              <a:t>das</a:t>
            </a:r>
            <a:r>
              <a:rPr lang="cs-CZ" dirty="0" smtClean="0"/>
              <a:t> </a:t>
            </a:r>
            <a:r>
              <a:rPr lang="cs-CZ" dirty="0" err="1" smtClean="0"/>
              <a:t>Bezugswort</a:t>
            </a:r>
            <a:r>
              <a:rPr lang="cs-CZ" dirty="0" smtClean="0"/>
              <a:t> </a:t>
            </a:r>
            <a:r>
              <a:rPr lang="cs-CZ" dirty="0" err="1" smtClean="0"/>
              <a:t>mit</a:t>
            </a:r>
            <a:r>
              <a:rPr lang="cs-CZ" dirty="0" smtClean="0"/>
              <a:t> der </a:t>
            </a:r>
            <a:r>
              <a:rPr lang="cs-CZ" dirty="0" err="1" smtClean="0"/>
              <a:t>Kookkurrenz</a:t>
            </a:r>
            <a:r>
              <a:rPr lang="cs-CZ" dirty="0" smtClean="0"/>
              <a:t> </a:t>
            </a:r>
            <a:r>
              <a:rPr lang="cs-CZ" dirty="0" err="1" smtClean="0"/>
              <a:t>meistens</a:t>
            </a:r>
            <a:r>
              <a:rPr lang="cs-CZ" dirty="0" smtClean="0"/>
              <a:t> </a:t>
            </a:r>
            <a:r>
              <a:rPr lang="cs-CZ" dirty="0" err="1" smtClean="0"/>
              <a:t>syntaktisch</a:t>
            </a:r>
            <a:r>
              <a:rPr lang="cs-CZ" dirty="0" smtClean="0"/>
              <a:t> </a:t>
            </a:r>
            <a:r>
              <a:rPr lang="cs-CZ" dirty="0" err="1" smtClean="0"/>
              <a:t>zueinander</a:t>
            </a:r>
            <a:r>
              <a:rPr lang="cs-CZ" dirty="0" smtClean="0"/>
              <a:t> </a:t>
            </a:r>
            <a:r>
              <a:rPr lang="cs-CZ" dirty="0" err="1" smtClean="0"/>
              <a:t>verhält</a:t>
            </a: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Aufgabe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624078" indent="-514350">
              <a:buAutoNum type="arabicParenR"/>
            </a:pPr>
            <a:r>
              <a:rPr lang="cs-CZ" dirty="0" err="1" smtClean="0"/>
              <a:t>Führen</a:t>
            </a:r>
            <a:r>
              <a:rPr lang="cs-CZ" dirty="0" smtClean="0"/>
              <a:t> </a:t>
            </a:r>
            <a:r>
              <a:rPr lang="cs-CZ" dirty="0" err="1" smtClean="0"/>
              <a:t>Sie</a:t>
            </a:r>
            <a:r>
              <a:rPr lang="cs-CZ" dirty="0" smtClean="0"/>
              <a:t> </a:t>
            </a:r>
            <a:r>
              <a:rPr lang="cs-CZ" dirty="0" err="1" smtClean="0"/>
              <a:t>jetzt</a:t>
            </a:r>
            <a:r>
              <a:rPr lang="cs-CZ" dirty="0" smtClean="0"/>
              <a:t> </a:t>
            </a:r>
            <a:r>
              <a:rPr lang="cs-CZ" dirty="0" err="1" smtClean="0"/>
              <a:t>mehrere</a:t>
            </a:r>
            <a:r>
              <a:rPr lang="cs-CZ" dirty="0" smtClean="0"/>
              <a:t> </a:t>
            </a:r>
            <a:r>
              <a:rPr lang="cs-CZ" dirty="0" err="1" smtClean="0"/>
              <a:t>Kookkurrenzanalysen</a:t>
            </a:r>
            <a:r>
              <a:rPr lang="cs-CZ" dirty="0" smtClean="0"/>
              <a:t>, </a:t>
            </a:r>
            <a:r>
              <a:rPr lang="cs-CZ" dirty="0" err="1" smtClean="0"/>
              <a:t>zuerst</a:t>
            </a:r>
            <a:r>
              <a:rPr lang="cs-CZ" dirty="0" smtClean="0"/>
              <a:t> </a:t>
            </a:r>
            <a:r>
              <a:rPr lang="cs-CZ" dirty="0" err="1" smtClean="0"/>
              <a:t>mit</a:t>
            </a:r>
            <a:r>
              <a:rPr lang="cs-CZ" dirty="0" smtClean="0"/>
              <a:t> der </a:t>
            </a:r>
            <a:r>
              <a:rPr lang="cs-CZ" dirty="0" err="1" smtClean="0"/>
              <a:t>defaulten</a:t>
            </a:r>
            <a:r>
              <a:rPr lang="cs-CZ" dirty="0" smtClean="0"/>
              <a:t> </a:t>
            </a:r>
            <a:r>
              <a:rPr lang="cs-CZ" dirty="0" err="1" smtClean="0"/>
              <a:t>Parametereinstellung</a:t>
            </a:r>
            <a:endParaRPr lang="cs-CZ" dirty="0" smtClean="0"/>
          </a:p>
          <a:p>
            <a:pPr marL="624078" indent="-514350">
              <a:buAutoNum type="arabicParenR"/>
            </a:pPr>
            <a:r>
              <a:rPr lang="cs-CZ" dirty="0" err="1" smtClean="0"/>
              <a:t>Spielen</a:t>
            </a:r>
            <a:r>
              <a:rPr lang="cs-CZ" dirty="0" smtClean="0"/>
              <a:t> </a:t>
            </a:r>
            <a:r>
              <a:rPr lang="cs-CZ" dirty="0" err="1" smtClean="0"/>
              <a:t>Sie</a:t>
            </a:r>
            <a:r>
              <a:rPr lang="cs-CZ" dirty="0" smtClean="0"/>
              <a:t> </a:t>
            </a:r>
            <a:r>
              <a:rPr lang="cs-CZ" dirty="0" err="1" smtClean="0"/>
              <a:t>danach</a:t>
            </a:r>
            <a:r>
              <a:rPr lang="cs-CZ" dirty="0" smtClean="0"/>
              <a:t> </a:t>
            </a:r>
            <a:r>
              <a:rPr lang="cs-CZ" dirty="0" err="1" smtClean="0"/>
              <a:t>mit</a:t>
            </a:r>
            <a:r>
              <a:rPr lang="cs-CZ" dirty="0" smtClean="0"/>
              <a:t> </a:t>
            </a:r>
            <a:r>
              <a:rPr lang="cs-CZ" dirty="0" err="1" smtClean="0"/>
              <a:t>einzelnen</a:t>
            </a:r>
            <a:r>
              <a:rPr lang="cs-CZ" dirty="0" smtClean="0"/>
              <a:t> </a:t>
            </a:r>
            <a:r>
              <a:rPr lang="cs-CZ" dirty="0" err="1" smtClean="0"/>
              <a:t>Parametern</a:t>
            </a:r>
            <a:r>
              <a:rPr lang="cs-CZ" dirty="0" smtClean="0"/>
              <a:t>, </a:t>
            </a:r>
            <a:r>
              <a:rPr lang="cs-CZ" dirty="0" err="1" smtClean="0"/>
              <a:t>immer</a:t>
            </a:r>
            <a:r>
              <a:rPr lang="cs-CZ" dirty="0" smtClean="0"/>
              <a:t> </a:t>
            </a:r>
            <a:r>
              <a:rPr lang="cs-CZ" dirty="0" err="1" smtClean="0"/>
              <a:t>nur</a:t>
            </a:r>
            <a:r>
              <a:rPr lang="cs-CZ" dirty="0" smtClean="0"/>
              <a:t> </a:t>
            </a:r>
            <a:r>
              <a:rPr lang="cs-CZ" dirty="0" err="1" smtClean="0"/>
              <a:t>mit</a:t>
            </a:r>
            <a:r>
              <a:rPr lang="cs-CZ" dirty="0" smtClean="0"/>
              <a:t> </a:t>
            </a:r>
            <a:r>
              <a:rPr lang="cs-CZ" dirty="0" err="1" smtClean="0"/>
              <a:t>einem</a:t>
            </a:r>
            <a:endParaRPr lang="cs-CZ" dirty="0" smtClean="0"/>
          </a:p>
          <a:p>
            <a:pPr marL="916686" lvl="1" indent="-514350">
              <a:buFont typeface="+mj-lt"/>
              <a:buAutoNum type="alphaLcPeriod"/>
            </a:pPr>
            <a:r>
              <a:rPr lang="cs-CZ" dirty="0" err="1" smtClean="0"/>
              <a:t>Kontextänderung</a:t>
            </a:r>
            <a:r>
              <a:rPr lang="cs-CZ" dirty="0" smtClean="0"/>
              <a:t> – 5/5</a:t>
            </a:r>
          </a:p>
          <a:p>
            <a:pPr marL="916686" lvl="1" indent="-514350">
              <a:buFont typeface="+mj-lt"/>
              <a:buAutoNum type="alphaLcPeriod"/>
            </a:pPr>
            <a:r>
              <a:rPr lang="cs-CZ" dirty="0" err="1" smtClean="0"/>
              <a:t>Kontextänderung</a:t>
            </a:r>
            <a:r>
              <a:rPr lang="cs-CZ" dirty="0" smtClean="0"/>
              <a:t> – 1/0</a:t>
            </a:r>
          </a:p>
          <a:p>
            <a:pPr marL="916686" lvl="1" indent="-514350">
              <a:buFont typeface="+mj-lt"/>
              <a:buAutoNum type="alphaLcPeriod"/>
            </a:pPr>
            <a:r>
              <a:rPr lang="cs-CZ" dirty="0" err="1" smtClean="0"/>
              <a:t>Granularität</a:t>
            </a:r>
            <a:r>
              <a:rPr lang="cs-CZ" dirty="0" smtClean="0"/>
              <a:t> – </a:t>
            </a:r>
            <a:r>
              <a:rPr lang="cs-CZ" dirty="0" err="1" smtClean="0"/>
              <a:t>sehr</a:t>
            </a:r>
            <a:r>
              <a:rPr lang="cs-CZ" dirty="0" smtClean="0"/>
              <a:t> </a:t>
            </a:r>
            <a:r>
              <a:rPr lang="cs-CZ" dirty="0" err="1" smtClean="0"/>
              <a:t>grob</a:t>
            </a:r>
            <a:endParaRPr lang="cs-CZ" dirty="0" smtClean="0"/>
          </a:p>
          <a:p>
            <a:pPr marL="916686" lvl="1" indent="-514350">
              <a:buFont typeface="+mj-lt"/>
              <a:buAutoNum type="alphaLcPeriod"/>
            </a:pPr>
            <a:r>
              <a:rPr lang="cs-CZ" dirty="0" err="1" smtClean="0"/>
              <a:t>Granularität</a:t>
            </a:r>
            <a:r>
              <a:rPr lang="cs-CZ" dirty="0" smtClean="0"/>
              <a:t> – </a:t>
            </a:r>
            <a:r>
              <a:rPr lang="cs-CZ" dirty="0" err="1" smtClean="0"/>
              <a:t>fein</a:t>
            </a:r>
            <a:endParaRPr lang="cs-CZ" dirty="0" smtClean="0"/>
          </a:p>
          <a:p>
            <a:pPr marL="916686" lvl="1" indent="-514350">
              <a:buFont typeface="+mj-lt"/>
              <a:buAutoNum type="alphaLcPeriod"/>
            </a:pPr>
            <a:r>
              <a:rPr lang="cs-CZ" dirty="0" err="1" smtClean="0"/>
              <a:t>Zuverlässigkeit</a:t>
            </a:r>
            <a:r>
              <a:rPr lang="cs-CZ" dirty="0" smtClean="0"/>
              <a:t> – hoch</a:t>
            </a:r>
          </a:p>
          <a:p>
            <a:pPr marL="916686" lvl="1" indent="-514350">
              <a:buFont typeface="+mj-lt"/>
              <a:buAutoNum type="alphaLcPeriod"/>
            </a:pPr>
            <a:r>
              <a:rPr lang="cs-CZ" dirty="0" err="1" smtClean="0"/>
              <a:t>Zuverlässigkeit</a:t>
            </a:r>
            <a:r>
              <a:rPr lang="cs-CZ" dirty="0" smtClean="0"/>
              <a:t> – </a:t>
            </a:r>
            <a:r>
              <a:rPr lang="cs-CZ" dirty="0" err="1" smtClean="0"/>
              <a:t>analytisch</a:t>
            </a:r>
            <a:endParaRPr lang="cs-CZ" dirty="0" smtClean="0"/>
          </a:p>
          <a:p>
            <a:pPr marL="916686" lvl="1" indent="-514350">
              <a:buFont typeface="+mj-lt"/>
              <a:buAutoNum type="alphaLcPeriod"/>
            </a:pPr>
            <a:r>
              <a:rPr lang="cs-CZ" dirty="0" err="1" smtClean="0"/>
              <a:t>Autofocus</a:t>
            </a:r>
            <a:r>
              <a:rPr lang="cs-CZ" dirty="0" smtClean="0"/>
              <a:t> – </a:t>
            </a:r>
            <a:r>
              <a:rPr lang="cs-CZ" dirty="0" err="1" smtClean="0"/>
              <a:t>ein</a:t>
            </a:r>
            <a:r>
              <a:rPr lang="cs-CZ" dirty="0" smtClean="0"/>
              <a:t>/</a:t>
            </a:r>
            <a:r>
              <a:rPr lang="cs-CZ" dirty="0" err="1" smtClean="0"/>
              <a:t>ausgeschaltet</a:t>
            </a:r>
            <a:endParaRPr lang="cs-CZ" dirty="0" smtClean="0"/>
          </a:p>
          <a:p>
            <a:pPr marL="916686" lvl="1" indent="-514350">
              <a:buFont typeface="+mj-lt"/>
              <a:buAutoNum type="alphaLcPeriod"/>
            </a:pPr>
            <a:r>
              <a:rPr lang="cs-CZ" dirty="0" err="1" smtClean="0"/>
              <a:t>Funktionswörter</a:t>
            </a:r>
            <a:r>
              <a:rPr lang="cs-CZ" dirty="0" smtClean="0"/>
              <a:t> </a:t>
            </a:r>
            <a:r>
              <a:rPr lang="cs-CZ" dirty="0" err="1" smtClean="0"/>
              <a:t>ignorieren</a:t>
            </a:r>
            <a:r>
              <a:rPr lang="cs-CZ" dirty="0" smtClean="0"/>
              <a:t> – </a:t>
            </a:r>
            <a:r>
              <a:rPr lang="cs-CZ" dirty="0" err="1" smtClean="0"/>
              <a:t>ein</a:t>
            </a:r>
            <a:r>
              <a:rPr lang="cs-CZ" dirty="0" smtClean="0"/>
              <a:t>/</a:t>
            </a:r>
            <a:r>
              <a:rPr lang="cs-CZ" dirty="0" err="1" smtClean="0"/>
              <a:t>ausgeschaltet</a:t>
            </a:r>
            <a:endParaRPr lang="cs-CZ" dirty="0" smtClean="0"/>
          </a:p>
          <a:p>
            <a:pPr marL="916686" lvl="1" indent="-514350">
              <a:buFont typeface="+mj-lt"/>
              <a:buAutoNum type="alphaLcPeriod"/>
            </a:pPr>
            <a:r>
              <a:rPr lang="cs-CZ" dirty="0" err="1" smtClean="0"/>
              <a:t>Lemmatisierung</a:t>
            </a:r>
            <a:r>
              <a:rPr lang="cs-CZ" dirty="0" smtClean="0"/>
              <a:t> </a:t>
            </a:r>
            <a:r>
              <a:rPr lang="cs-CZ" dirty="0" err="1" smtClean="0"/>
              <a:t>verwenden</a:t>
            </a:r>
            <a:r>
              <a:rPr lang="cs-CZ" dirty="0" smtClean="0"/>
              <a:t> – </a:t>
            </a:r>
            <a:r>
              <a:rPr lang="cs-CZ" dirty="0" err="1" smtClean="0"/>
              <a:t>ein</a:t>
            </a:r>
            <a:r>
              <a:rPr lang="cs-CZ" dirty="0" smtClean="0"/>
              <a:t>/</a:t>
            </a:r>
            <a:r>
              <a:rPr lang="cs-CZ" dirty="0" err="1" smtClean="0"/>
              <a:t>ausgeschaltet</a:t>
            </a:r>
            <a:endParaRPr lang="cs-CZ" dirty="0" smtClean="0"/>
          </a:p>
          <a:p>
            <a:pPr marL="624078" indent="-514350">
              <a:buFont typeface="+mj-lt"/>
              <a:buAutoNum type="arabicParenR"/>
            </a:pPr>
            <a:r>
              <a:rPr lang="cs-CZ" dirty="0" err="1" smtClean="0"/>
              <a:t>Versuchen</a:t>
            </a:r>
            <a:r>
              <a:rPr lang="cs-CZ" dirty="0" smtClean="0"/>
              <a:t> </a:t>
            </a:r>
            <a:r>
              <a:rPr lang="cs-CZ" dirty="0" err="1" smtClean="0"/>
              <a:t>Sie</a:t>
            </a:r>
            <a:r>
              <a:rPr lang="cs-CZ" dirty="0" smtClean="0"/>
              <a:t> </a:t>
            </a:r>
            <a:r>
              <a:rPr lang="cs-CZ" dirty="0" err="1" smtClean="0"/>
              <a:t>jetzt</a:t>
            </a:r>
            <a:r>
              <a:rPr lang="cs-CZ" dirty="0" smtClean="0"/>
              <a:t> </a:t>
            </a:r>
            <a:r>
              <a:rPr lang="cs-CZ" dirty="0" err="1" smtClean="0"/>
              <a:t>eine</a:t>
            </a:r>
            <a:r>
              <a:rPr lang="cs-CZ" dirty="0" smtClean="0"/>
              <a:t> </a:t>
            </a:r>
            <a:r>
              <a:rPr lang="cs-CZ" dirty="0" err="1" smtClean="0"/>
              <a:t>weitere</a:t>
            </a:r>
            <a:r>
              <a:rPr lang="cs-CZ" dirty="0" smtClean="0"/>
              <a:t> KA </a:t>
            </a:r>
            <a:r>
              <a:rPr lang="cs-CZ" dirty="0" err="1" smtClean="0"/>
              <a:t>zu</a:t>
            </a:r>
            <a:r>
              <a:rPr lang="cs-CZ" dirty="0" smtClean="0"/>
              <a:t> </a:t>
            </a:r>
            <a:r>
              <a:rPr lang="cs-CZ" dirty="0" err="1" smtClean="0"/>
              <a:t>einer</a:t>
            </a:r>
            <a:r>
              <a:rPr lang="cs-CZ" dirty="0" smtClean="0"/>
              <a:t> </a:t>
            </a:r>
            <a:r>
              <a:rPr lang="cs-CZ" dirty="0" err="1" smtClean="0"/>
              <a:t>Wortkombination</a:t>
            </a:r>
            <a:r>
              <a:rPr lang="cs-CZ" dirty="0" smtClean="0"/>
              <a:t> </a:t>
            </a:r>
            <a:r>
              <a:rPr lang="cs-CZ" dirty="0" err="1" smtClean="0"/>
              <a:t>durchzuführen</a:t>
            </a:r>
            <a:r>
              <a:rPr lang="cs-CZ" dirty="0" smtClean="0"/>
              <a:t>, z.B. </a:t>
            </a:r>
            <a:r>
              <a:rPr lang="cs-CZ" dirty="0" smtClean="0">
                <a:solidFill>
                  <a:srgbClr val="FFC000"/>
                </a:solidFill>
              </a:rPr>
              <a:t>Kritik </a:t>
            </a:r>
            <a:r>
              <a:rPr lang="cs-CZ" dirty="0" err="1" smtClean="0">
                <a:solidFill>
                  <a:srgbClr val="FFC000"/>
                </a:solidFill>
              </a:rPr>
              <a:t>üben</a:t>
            </a:r>
            <a:r>
              <a:rPr lang="cs-CZ" dirty="0" smtClean="0">
                <a:solidFill>
                  <a:srgbClr val="FFC000"/>
                </a:solidFill>
              </a:rPr>
              <a:t> </a:t>
            </a:r>
            <a:r>
              <a:rPr lang="cs-CZ" dirty="0" err="1" smtClean="0"/>
              <a:t>und</a:t>
            </a:r>
            <a:r>
              <a:rPr lang="cs-CZ" dirty="0" smtClean="0"/>
              <a:t> </a:t>
            </a:r>
            <a:r>
              <a:rPr lang="cs-CZ" dirty="0" err="1" smtClean="0"/>
              <a:t>stellen</a:t>
            </a:r>
            <a:r>
              <a:rPr lang="cs-CZ" dirty="0" smtClean="0"/>
              <a:t> </a:t>
            </a:r>
            <a:r>
              <a:rPr lang="cs-CZ" dirty="0" err="1" smtClean="0"/>
              <a:t>Sie</a:t>
            </a:r>
            <a:r>
              <a:rPr lang="cs-CZ" dirty="0" smtClean="0"/>
              <a:t> </a:t>
            </a:r>
            <a:r>
              <a:rPr lang="cs-CZ" dirty="0" err="1" smtClean="0"/>
              <a:t>dabei</a:t>
            </a:r>
            <a:r>
              <a:rPr lang="cs-CZ" dirty="0" smtClean="0"/>
              <a:t> fest, </a:t>
            </a:r>
            <a:r>
              <a:rPr lang="cs-CZ" dirty="0" err="1" smtClean="0"/>
              <a:t>welche</a:t>
            </a:r>
            <a:r>
              <a:rPr lang="cs-CZ" dirty="0" smtClean="0"/>
              <a:t> </a:t>
            </a:r>
            <a:r>
              <a:rPr lang="cs-CZ" dirty="0" err="1" smtClean="0"/>
              <a:t>alle</a:t>
            </a:r>
            <a:r>
              <a:rPr lang="cs-CZ" dirty="0" smtClean="0"/>
              <a:t> </a:t>
            </a:r>
            <a:r>
              <a:rPr lang="cs-CZ" dirty="0" err="1" smtClean="0"/>
              <a:t>Attribute</a:t>
            </a:r>
            <a:r>
              <a:rPr lang="cs-CZ" dirty="0" smtClean="0"/>
              <a:t> </a:t>
            </a:r>
            <a:r>
              <a:rPr lang="cs-CZ" dirty="0" err="1" smtClean="0"/>
              <a:t>das</a:t>
            </a:r>
            <a:r>
              <a:rPr lang="cs-CZ" dirty="0" smtClean="0"/>
              <a:t> Substantiv </a:t>
            </a:r>
            <a:r>
              <a:rPr lang="cs-CZ" dirty="0" smtClean="0">
                <a:solidFill>
                  <a:srgbClr val="FFC000"/>
                </a:solidFill>
              </a:rPr>
              <a:t>Kritik</a:t>
            </a:r>
            <a:r>
              <a:rPr lang="cs-CZ" dirty="0" smtClean="0"/>
              <a:t> </a:t>
            </a:r>
            <a:r>
              <a:rPr lang="cs-CZ" dirty="0" err="1" smtClean="0"/>
              <a:t>am</a:t>
            </a:r>
            <a:r>
              <a:rPr lang="cs-CZ" dirty="0" smtClean="0"/>
              <a:t> </a:t>
            </a:r>
            <a:r>
              <a:rPr lang="cs-CZ" dirty="0" err="1" smtClean="0"/>
              <a:t>öftesten</a:t>
            </a:r>
            <a:r>
              <a:rPr lang="cs-CZ" dirty="0" smtClean="0"/>
              <a:t> </a:t>
            </a:r>
            <a:r>
              <a:rPr lang="cs-CZ" dirty="0" err="1" smtClean="0"/>
              <a:t>erweitern</a:t>
            </a:r>
            <a:endParaRPr lang="cs-CZ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 smtClean="0"/>
              <a:t>Weiterführende</a:t>
            </a:r>
            <a:r>
              <a:rPr lang="cs-CZ" dirty="0" smtClean="0"/>
              <a:t> </a:t>
            </a:r>
            <a:r>
              <a:rPr lang="cs-CZ" dirty="0" err="1" smtClean="0"/>
              <a:t>Quellen</a:t>
            </a:r>
            <a:r>
              <a:rPr lang="cs-CZ" dirty="0" smtClean="0"/>
              <a:t> </a:t>
            </a:r>
            <a:r>
              <a:rPr lang="cs-CZ" dirty="0" err="1" smtClean="0"/>
              <a:t>und</a:t>
            </a:r>
            <a:r>
              <a:rPr lang="cs-CZ" dirty="0" smtClean="0"/>
              <a:t> </a:t>
            </a:r>
            <a:r>
              <a:rPr lang="cs-CZ" dirty="0" err="1" smtClean="0"/>
              <a:t>Sekundärliteratur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4009632"/>
          </a:xfrm>
        </p:spPr>
        <p:txBody>
          <a:bodyPr>
            <a:normAutofit/>
          </a:bodyPr>
          <a:lstStyle/>
          <a:p>
            <a:r>
              <a:rPr lang="cs-CZ" dirty="0" smtClean="0"/>
              <a:t>KA-</a:t>
            </a:r>
            <a:r>
              <a:rPr lang="cs-CZ" dirty="0" err="1" smtClean="0"/>
              <a:t>Tutorial</a:t>
            </a:r>
            <a:r>
              <a:rPr lang="cs-CZ" dirty="0" smtClean="0"/>
              <a:t>: </a:t>
            </a:r>
            <a:r>
              <a:rPr lang="cs-CZ" dirty="0" smtClean="0">
                <a:hlinkClick r:id="rId2"/>
              </a:rPr>
              <a:t>http://www1.ids-</a:t>
            </a:r>
            <a:r>
              <a:rPr lang="cs-CZ" dirty="0" err="1" smtClean="0">
                <a:hlinkClick r:id="rId2"/>
              </a:rPr>
              <a:t>mannheim.de</a:t>
            </a:r>
            <a:r>
              <a:rPr lang="cs-CZ" dirty="0" smtClean="0">
                <a:hlinkClick r:id="rId2"/>
              </a:rPr>
              <a:t>/</a:t>
            </a:r>
            <a:r>
              <a:rPr lang="cs-CZ" dirty="0" err="1" smtClean="0">
                <a:hlinkClick r:id="rId2"/>
              </a:rPr>
              <a:t>kl</a:t>
            </a:r>
            <a:r>
              <a:rPr lang="cs-CZ" dirty="0" smtClean="0">
                <a:hlinkClick r:id="rId2"/>
              </a:rPr>
              <a:t>/</a:t>
            </a:r>
            <a:r>
              <a:rPr lang="cs-CZ" dirty="0" err="1" smtClean="0">
                <a:hlinkClick r:id="rId2"/>
              </a:rPr>
              <a:t>misc</a:t>
            </a:r>
            <a:r>
              <a:rPr lang="cs-CZ" dirty="0" smtClean="0">
                <a:hlinkClick r:id="rId2"/>
              </a:rPr>
              <a:t>/</a:t>
            </a:r>
            <a:r>
              <a:rPr lang="cs-CZ" dirty="0" err="1" smtClean="0">
                <a:hlinkClick r:id="rId2"/>
              </a:rPr>
              <a:t>tutorial.html</a:t>
            </a: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CCDB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err="1" smtClean="0"/>
              <a:t>Auf</a:t>
            </a:r>
            <a:r>
              <a:rPr lang="cs-CZ" dirty="0" smtClean="0"/>
              <a:t> </a:t>
            </a:r>
            <a:r>
              <a:rPr lang="cs-CZ" dirty="0" err="1" smtClean="0"/>
              <a:t>Grund</a:t>
            </a:r>
            <a:r>
              <a:rPr lang="cs-CZ" dirty="0" smtClean="0"/>
              <a:t> </a:t>
            </a:r>
            <a:r>
              <a:rPr lang="cs-CZ" dirty="0" err="1" smtClean="0"/>
              <a:t>Tausender</a:t>
            </a:r>
            <a:r>
              <a:rPr lang="cs-CZ" dirty="0" smtClean="0"/>
              <a:t> KA-</a:t>
            </a:r>
            <a:r>
              <a:rPr lang="cs-CZ" dirty="0" err="1" smtClean="0"/>
              <a:t>Analysen</a:t>
            </a:r>
            <a:r>
              <a:rPr lang="cs-CZ" dirty="0" smtClean="0"/>
              <a:t> </a:t>
            </a:r>
            <a:r>
              <a:rPr lang="cs-CZ" dirty="0" err="1" smtClean="0"/>
              <a:t>wurde</a:t>
            </a:r>
            <a:r>
              <a:rPr lang="cs-CZ" dirty="0" smtClean="0"/>
              <a:t> </a:t>
            </a:r>
            <a:r>
              <a:rPr lang="cs-CZ" dirty="0" err="1" smtClean="0"/>
              <a:t>die</a:t>
            </a:r>
            <a:r>
              <a:rPr lang="cs-CZ" dirty="0" smtClean="0"/>
              <a:t> </a:t>
            </a:r>
            <a:r>
              <a:rPr lang="cs-CZ" dirty="0" err="1" smtClean="0"/>
              <a:t>Datenbank</a:t>
            </a:r>
            <a:r>
              <a:rPr lang="cs-CZ" dirty="0" smtClean="0"/>
              <a:t> CCDB </a:t>
            </a:r>
            <a:r>
              <a:rPr lang="cs-CZ" dirty="0" err="1" smtClean="0"/>
              <a:t>erstellt</a:t>
            </a:r>
            <a:r>
              <a:rPr lang="cs-CZ" dirty="0" smtClean="0"/>
              <a:t>.</a:t>
            </a:r>
          </a:p>
          <a:p>
            <a:r>
              <a:rPr lang="cs-CZ" dirty="0" err="1" smtClean="0"/>
              <a:t>Sie</a:t>
            </a:r>
            <a:r>
              <a:rPr lang="cs-CZ" dirty="0" smtClean="0"/>
              <a:t> </a:t>
            </a:r>
            <a:r>
              <a:rPr lang="cs-CZ" dirty="0" err="1" smtClean="0"/>
              <a:t>bietet</a:t>
            </a:r>
            <a:r>
              <a:rPr lang="cs-CZ" dirty="0" smtClean="0"/>
              <a:t> </a:t>
            </a:r>
            <a:r>
              <a:rPr lang="cs-CZ" dirty="0" err="1" smtClean="0"/>
              <a:t>ähnliche</a:t>
            </a:r>
            <a:r>
              <a:rPr lang="cs-CZ" dirty="0" smtClean="0"/>
              <a:t> </a:t>
            </a:r>
            <a:r>
              <a:rPr lang="cs-CZ" dirty="0" err="1" smtClean="0"/>
              <a:t>Ergebnisse</a:t>
            </a:r>
            <a:r>
              <a:rPr lang="cs-CZ" dirty="0" smtClean="0"/>
              <a:t> </a:t>
            </a:r>
            <a:r>
              <a:rPr lang="cs-CZ" dirty="0" err="1" smtClean="0"/>
              <a:t>wie</a:t>
            </a:r>
            <a:r>
              <a:rPr lang="cs-CZ" dirty="0" smtClean="0"/>
              <a:t> </a:t>
            </a:r>
            <a:r>
              <a:rPr lang="cs-CZ" dirty="0" err="1" smtClean="0"/>
              <a:t>die</a:t>
            </a:r>
            <a:r>
              <a:rPr lang="cs-CZ" dirty="0" smtClean="0"/>
              <a:t> KA:</a:t>
            </a:r>
          </a:p>
          <a:p>
            <a:pPr lvl="1"/>
            <a:r>
              <a:rPr lang="cs-CZ" dirty="0" err="1" smtClean="0"/>
              <a:t>Vorteil</a:t>
            </a:r>
            <a:r>
              <a:rPr lang="cs-CZ" dirty="0" smtClean="0"/>
              <a:t>: </a:t>
            </a:r>
            <a:r>
              <a:rPr lang="cs-CZ" dirty="0" err="1" smtClean="0"/>
              <a:t>schneller</a:t>
            </a:r>
            <a:r>
              <a:rPr lang="cs-CZ" dirty="0" smtClean="0"/>
              <a:t> </a:t>
            </a:r>
            <a:r>
              <a:rPr lang="cs-CZ" dirty="0" err="1" smtClean="0"/>
              <a:t>Zugang</a:t>
            </a:r>
            <a:r>
              <a:rPr lang="cs-CZ" dirty="0" smtClean="0"/>
              <a:t> </a:t>
            </a:r>
            <a:r>
              <a:rPr lang="cs-CZ" dirty="0" err="1" smtClean="0"/>
              <a:t>zu</a:t>
            </a:r>
            <a:r>
              <a:rPr lang="cs-CZ" dirty="0" smtClean="0"/>
              <a:t> </a:t>
            </a:r>
            <a:r>
              <a:rPr lang="cs-CZ" dirty="0" err="1" smtClean="0"/>
              <a:t>Kookkurrenzprofilen</a:t>
            </a:r>
            <a:r>
              <a:rPr lang="cs-CZ" dirty="0" smtClean="0"/>
              <a:t> </a:t>
            </a:r>
            <a:r>
              <a:rPr lang="cs-CZ" dirty="0" err="1" smtClean="0"/>
              <a:t>von</a:t>
            </a:r>
            <a:r>
              <a:rPr lang="cs-CZ" dirty="0" smtClean="0"/>
              <a:t> 220 000 </a:t>
            </a:r>
            <a:r>
              <a:rPr lang="cs-CZ" dirty="0" err="1" smtClean="0"/>
              <a:t>deutschen</a:t>
            </a:r>
            <a:r>
              <a:rPr lang="cs-CZ" dirty="0" smtClean="0"/>
              <a:t> Simplizien (</a:t>
            </a:r>
            <a:r>
              <a:rPr lang="cs-CZ" dirty="0" err="1" smtClean="0"/>
              <a:t>nicht</a:t>
            </a:r>
            <a:r>
              <a:rPr lang="cs-CZ" dirty="0" smtClean="0"/>
              <a:t> </a:t>
            </a:r>
            <a:r>
              <a:rPr lang="cs-CZ" dirty="0" err="1" smtClean="0"/>
              <a:t>nötig</a:t>
            </a:r>
            <a:r>
              <a:rPr lang="cs-CZ" dirty="0" smtClean="0"/>
              <a:t> </a:t>
            </a:r>
            <a:r>
              <a:rPr lang="cs-CZ" dirty="0" err="1" smtClean="0"/>
              <a:t>sich</a:t>
            </a:r>
            <a:r>
              <a:rPr lang="cs-CZ" dirty="0" smtClean="0"/>
              <a:t> in COSMAS II. </a:t>
            </a:r>
            <a:r>
              <a:rPr lang="cs-CZ" dirty="0" err="1" smtClean="0"/>
              <a:t>einzuloggen</a:t>
            </a:r>
            <a:r>
              <a:rPr lang="cs-CZ" dirty="0" smtClean="0"/>
              <a:t> </a:t>
            </a:r>
            <a:r>
              <a:rPr lang="cs-CZ" dirty="0" err="1" smtClean="0"/>
              <a:t>und</a:t>
            </a:r>
            <a:r>
              <a:rPr lang="cs-CZ" dirty="0" smtClean="0"/>
              <a:t> </a:t>
            </a:r>
            <a:r>
              <a:rPr lang="cs-CZ" dirty="0" err="1" smtClean="0"/>
              <a:t>Parameter</a:t>
            </a:r>
            <a:r>
              <a:rPr lang="cs-CZ" dirty="0" smtClean="0"/>
              <a:t> </a:t>
            </a:r>
            <a:r>
              <a:rPr lang="cs-CZ" dirty="0" err="1" smtClean="0"/>
              <a:t>einzustellen</a:t>
            </a:r>
            <a:r>
              <a:rPr lang="cs-CZ" dirty="0" smtClean="0"/>
              <a:t>)</a:t>
            </a:r>
          </a:p>
          <a:p>
            <a:pPr lvl="1"/>
            <a:r>
              <a:rPr lang="cs-CZ" dirty="0" err="1" smtClean="0"/>
              <a:t>Nachteile</a:t>
            </a:r>
            <a:r>
              <a:rPr lang="cs-CZ" dirty="0" smtClean="0"/>
              <a:t>:</a:t>
            </a:r>
          </a:p>
          <a:p>
            <a:pPr lvl="2"/>
            <a:r>
              <a:rPr lang="cs-CZ" dirty="0" err="1" smtClean="0"/>
              <a:t>ermöglicht</a:t>
            </a:r>
            <a:r>
              <a:rPr lang="cs-CZ" dirty="0" smtClean="0"/>
              <a:t> </a:t>
            </a:r>
            <a:r>
              <a:rPr lang="cs-CZ" dirty="0" err="1" smtClean="0"/>
              <a:t>nicht</a:t>
            </a:r>
            <a:r>
              <a:rPr lang="cs-CZ" dirty="0" smtClean="0"/>
              <a:t> KA </a:t>
            </a:r>
            <a:r>
              <a:rPr lang="cs-CZ" dirty="0" err="1" smtClean="0"/>
              <a:t>zu</a:t>
            </a:r>
            <a:r>
              <a:rPr lang="cs-CZ" dirty="0" smtClean="0"/>
              <a:t> </a:t>
            </a:r>
            <a:r>
              <a:rPr lang="cs-CZ" dirty="0" err="1" smtClean="0"/>
              <a:t>Wortverbindungen</a:t>
            </a:r>
            <a:endParaRPr lang="cs-CZ" dirty="0" smtClean="0"/>
          </a:p>
          <a:p>
            <a:pPr lvl="2"/>
            <a:r>
              <a:rPr lang="cs-CZ" dirty="0" err="1" smtClean="0"/>
              <a:t>Parameter</a:t>
            </a:r>
            <a:r>
              <a:rPr lang="cs-CZ" dirty="0" smtClean="0"/>
              <a:t> </a:t>
            </a:r>
            <a:r>
              <a:rPr lang="cs-CZ" dirty="0" err="1" smtClean="0"/>
              <a:t>sind</a:t>
            </a:r>
            <a:r>
              <a:rPr lang="cs-CZ" dirty="0" smtClean="0"/>
              <a:t> </a:t>
            </a:r>
            <a:r>
              <a:rPr lang="cs-CZ" dirty="0" err="1" smtClean="0"/>
              <a:t>nicht</a:t>
            </a:r>
            <a:r>
              <a:rPr lang="cs-CZ" dirty="0" smtClean="0"/>
              <a:t> </a:t>
            </a:r>
            <a:r>
              <a:rPr lang="cs-CZ" dirty="0" err="1" smtClean="0"/>
              <a:t>beeinflussbar</a:t>
            </a:r>
            <a:r>
              <a:rPr lang="cs-CZ" dirty="0" smtClean="0"/>
              <a:t> </a:t>
            </a:r>
          </a:p>
          <a:p>
            <a:pPr lvl="1"/>
            <a:r>
              <a:rPr lang="cs-CZ" dirty="0" err="1" smtClean="0"/>
              <a:t>informieren</a:t>
            </a:r>
            <a:r>
              <a:rPr lang="cs-CZ" dirty="0" smtClean="0"/>
              <a:t> </a:t>
            </a:r>
            <a:r>
              <a:rPr lang="cs-CZ" dirty="0" err="1" smtClean="0"/>
              <a:t>Sie</a:t>
            </a:r>
            <a:r>
              <a:rPr lang="cs-CZ" dirty="0" smtClean="0"/>
              <a:t> </a:t>
            </a:r>
            <a:r>
              <a:rPr lang="cs-CZ" dirty="0" err="1" smtClean="0"/>
              <a:t>sich</a:t>
            </a:r>
            <a:r>
              <a:rPr lang="cs-CZ" dirty="0" smtClean="0"/>
              <a:t> </a:t>
            </a:r>
            <a:r>
              <a:rPr lang="cs-CZ" dirty="0" err="1" smtClean="0"/>
              <a:t>näher</a:t>
            </a:r>
            <a:r>
              <a:rPr lang="cs-CZ" dirty="0" smtClean="0"/>
              <a:t> </a:t>
            </a:r>
            <a:r>
              <a:rPr lang="cs-CZ" dirty="0" err="1" smtClean="0"/>
              <a:t>über</a:t>
            </a:r>
            <a:r>
              <a:rPr lang="cs-CZ" dirty="0" smtClean="0"/>
              <a:t> </a:t>
            </a:r>
            <a:r>
              <a:rPr lang="cs-CZ" dirty="0" err="1" smtClean="0"/>
              <a:t>das</a:t>
            </a:r>
            <a:r>
              <a:rPr lang="cs-CZ" dirty="0" smtClean="0"/>
              <a:t> Projekt: </a:t>
            </a:r>
            <a:r>
              <a:rPr lang="cs-CZ" dirty="0" smtClean="0">
                <a:hlinkClick r:id="rId2"/>
              </a:rPr>
              <a:t>http://www1.ids-</a:t>
            </a:r>
            <a:r>
              <a:rPr lang="cs-CZ" dirty="0" err="1" smtClean="0">
                <a:hlinkClick r:id="rId2"/>
              </a:rPr>
              <a:t>mannheim.de</a:t>
            </a:r>
            <a:r>
              <a:rPr lang="cs-CZ" dirty="0" smtClean="0">
                <a:hlinkClick r:id="rId2"/>
              </a:rPr>
              <a:t>/</a:t>
            </a:r>
            <a:r>
              <a:rPr lang="cs-CZ" dirty="0" err="1" smtClean="0">
                <a:hlinkClick r:id="rId2"/>
              </a:rPr>
              <a:t>kl</a:t>
            </a:r>
            <a:r>
              <a:rPr lang="cs-CZ" dirty="0" smtClean="0">
                <a:hlinkClick r:id="rId2"/>
              </a:rPr>
              <a:t>/projekte/</a:t>
            </a:r>
            <a:r>
              <a:rPr lang="cs-CZ" dirty="0" err="1" smtClean="0">
                <a:hlinkClick r:id="rId2"/>
              </a:rPr>
              <a:t>methoden</a:t>
            </a:r>
            <a:r>
              <a:rPr lang="cs-CZ" dirty="0" smtClean="0">
                <a:hlinkClick r:id="rId2"/>
              </a:rPr>
              <a:t>/</a:t>
            </a:r>
            <a:r>
              <a:rPr lang="cs-CZ" dirty="0" err="1" smtClean="0">
                <a:hlinkClick r:id="rId2"/>
              </a:rPr>
              <a:t>ka.html</a:t>
            </a:r>
            <a:endParaRPr lang="cs-CZ" dirty="0" smtClean="0"/>
          </a:p>
          <a:p>
            <a:pPr lvl="1"/>
            <a:r>
              <a:rPr lang="cs-CZ" dirty="0" err="1" smtClean="0"/>
              <a:t>Webseite</a:t>
            </a:r>
            <a:r>
              <a:rPr lang="cs-CZ" dirty="0" smtClean="0"/>
              <a:t>: </a:t>
            </a:r>
            <a:r>
              <a:rPr lang="cs-CZ" dirty="0" smtClean="0">
                <a:hlinkClick r:id="rId3"/>
              </a:rPr>
              <a:t>http://corpora.ids-mannheim.de/ccdb/</a:t>
            </a: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125538"/>
            <a:ext cx="7772400" cy="1143000"/>
          </a:xfrm>
        </p:spPr>
        <p:txBody>
          <a:bodyPr/>
          <a:lstStyle/>
          <a:p>
            <a:r>
              <a:rPr lang="cs-CZ"/>
              <a:t>Kookkurrenzanalyse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2286000"/>
            <a:ext cx="7772400" cy="3733800"/>
          </a:xfrm>
        </p:spPr>
        <p:txBody>
          <a:bodyPr>
            <a:normAutofit fontScale="85000" lnSpcReduction="20000"/>
          </a:bodyPr>
          <a:lstStyle/>
          <a:p>
            <a:r>
              <a:rPr lang="cs-CZ" sz="3000" dirty="0" err="1" smtClean="0"/>
              <a:t>korpusanalytische</a:t>
            </a:r>
            <a:r>
              <a:rPr lang="cs-CZ" sz="3000" dirty="0" smtClean="0"/>
              <a:t> </a:t>
            </a:r>
            <a:r>
              <a:rPr lang="cs-CZ" sz="3000" dirty="0" err="1" smtClean="0"/>
              <a:t>Methode</a:t>
            </a:r>
            <a:r>
              <a:rPr lang="cs-CZ" sz="3000" dirty="0" smtClean="0"/>
              <a:t> </a:t>
            </a:r>
            <a:r>
              <a:rPr lang="cs-CZ" sz="3000" dirty="0" err="1" smtClean="0"/>
              <a:t>zur</a:t>
            </a:r>
            <a:r>
              <a:rPr lang="cs-CZ" sz="3000" dirty="0" smtClean="0"/>
              <a:t> </a:t>
            </a:r>
            <a:r>
              <a:rPr lang="cs-CZ" sz="3000" dirty="0" err="1" smtClean="0"/>
              <a:t>Strukturierung</a:t>
            </a:r>
            <a:r>
              <a:rPr lang="cs-CZ" sz="3000" dirty="0" smtClean="0"/>
              <a:t> </a:t>
            </a:r>
            <a:r>
              <a:rPr lang="cs-CZ" sz="3000" dirty="0" err="1" smtClean="0"/>
              <a:t>von</a:t>
            </a:r>
            <a:r>
              <a:rPr lang="cs-CZ" sz="3000" dirty="0" smtClean="0"/>
              <a:t> </a:t>
            </a:r>
            <a:r>
              <a:rPr lang="cs-CZ" sz="3000" dirty="0" err="1" smtClean="0"/>
              <a:t>Belegmengen</a:t>
            </a:r>
            <a:endParaRPr lang="cs-CZ" sz="3000" dirty="0" smtClean="0"/>
          </a:p>
          <a:p>
            <a:r>
              <a:rPr lang="cs-CZ" sz="3000" dirty="0" err="1" smtClean="0"/>
              <a:t>durchgeführt</a:t>
            </a:r>
            <a:r>
              <a:rPr lang="cs-CZ" sz="3000" dirty="0" smtClean="0"/>
              <a:t> </a:t>
            </a:r>
            <a:r>
              <a:rPr lang="cs-CZ" sz="3000" dirty="0" err="1" smtClean="0"/>
              <a:t>auf</a:t>
            </a:r>
            <a:r>
              <a:rPr lang="cs-CZ" sz="3000" dirty="0" smtClean="0"/>
              <a:t> </a:t>
            </a:r>
            <a:r>
              <a:rPr lang="cs-CZ" sz="3000" dirty="0" err="1" smtClean="0"/>
              <a:t>Grund</a:t>
            </a:r>
            <a:r>
              <a:rPr lang="cs-CZ" sz="3000" dirty="0" smtClean="0"/>
              <a:t> des </a:t>
            </a:r>
            <a:r>
              <a:rPr lang="cs-CZ" sz="3000" dirty="0" err="1" smtClean="0"/>
              <a:t>statistischen</a:t>
            </a:r>
            <a:r>
              <a:rPr lang="cs-CZ" sz="3000" dirty="0" smtClean="0"/>
              <a:t> </a:t>
            </a:r>
            <a:r>
              <a:rPr lang="cs-CZ" sz="3000" dirty="0" err="1" smtClean="0"/>
              <a:t>Maßes</a:t>
            </a:r>
            <a:r>
              <a:rPr lang="cs-CZ" sz="3000" dirty="0" smtClean="0"/>
              <a:t> LLR (</a:t>
            </a:r>
            <a:r>
              <a:rPr lang="cs-CZ" sz="3000" dirty="0" err="1" smtClean="0"/>
              <a:t>auch</a:t>
            </a:r>
            <a:r>
              <a:rPr lang="cs-CZ" sz="3000" dirty="0" smtClean="0"/>
              <a:t> </a:t>
            </a:r>
            <a:r>
              <a:rPr lang="cs-CZ" sz="3000" dirty="0" err="1" smtClean="0"/>
              <a:t>im</a:t>
            </a:r>
            <a:r>
              <a:rPr lang="cs-CZ" sz="3000" dirty="0" smtClean="0"/>
              <a:t> </a:t>
            </a:r>
            <a:r>
              <a:rPr lang="cs-CZ" sz="3000" dirty="0" err="1" smtClean="0"/>
              <a:t>Tschechischen</a:t>
            </a:r>
            <a:r>
              <a:rPr lang="cs-CZ" sz="3000" dirty="0" smtClean="0"/>
              <a:t> </a:t>
            </a:r>
            <a:r>
              <a:rPr lang="cs-CZ" sz="3000" dirty="0" err="1" smtClean="0"/>
              <a:t>Nationalkorpus</a:t>
            </a:r>
            <a:r>
              <a:rPr lang="cs-CZ" sz="3000" dirty="0" smtClean="0"/>
              <a:t> </a:t>
            </a:r>
            <a:r>
              <a:rPr lang="cs-CZ" sz="3000" dirty="0" err="1" smtClean="0"/>
              <a:t>vorhanden</a:t>
            </a:r>
            <a:r>
              <a:rPr lang="cs-CZ" sz="3000" dirty="0" smtClean="0"/>
              <a:t>)</a:t>
            </a:r>
          </a:p>
          <a:p>
            <a:r>
              <a:rPr lang="cs-CZ" sz="3000" dirty="0" err="1" smtClean="0"/>
              <a:t>ermöglicht</a:t>
            </a:r>
            <a:r>
              <a:rPr lang="cs-CZ" sz="3000" dirty="0" smtClean="0"/>
              <a:t> </a:t>
            </a:r>
            <a:r>
              <a:rPr lang="cs-CZ" sz="3000" dirty="0" err="1" smtClean="0"/>
              <a:t>eine</a:t>
            </a:r>
            <a:r>
              <a:rPr lang="cs-CZ" sz="3000" dirty="0" smtClean="0"/>
              <a:t> </a:t>
            </a:r>
            <a:r>
              <a:rPr lang="cs-CZ" sz="3000" dirty="0" err="1" smtClean="0"/>
              <a:t>empirische</a:t>
            </a:r>
            <a:r>
              <a:rPr lang="cs-CZ" sz="3000" dirty="0" smtClean="0"/>
              <a:t> </a:t>
            </a:r>
            <a:r>
              <a:rPr lang="cs-CZ" sz="3000" dirty="0" err="1" smtClean="0"/>
              <a:t>Erfassung</a:t>
            </a:r>
            <a:r>
              <a:rPr lang="cs-CZ" sz="3000" dirty="0" smtClean="0"/>
              <a:t> </a:t>
            </a:r>
            <a:r>
              <a:rPr lang="cs-CZ" sz="3000" dirty="0" err="1" smtClean="0"/>
              <a:t>usueller</a:t>
            </a:r>
            <a:r>
              <a:rPr lang="cs-CZ" sz="3000" dirty="0" smtClean="0"/>
              <a:t> </a:t>
            </a:r>
            <a:r>
              <a:rPr lang="cs-CZ" sz="3000" dirty="0" err="1" smtClean="0"/>
              <a:t>Wortverbindungen</a:t>
            </a:r>
            <a:r>
              <a:rPr lang="cs-CZ" sz="3000" dirty="0" smtClean="0"/>
              <a:t> </a:t>
            </a:r>
            <a:r>
              <a:rPr lang="cs-CZ" sz="3000" dirty="0" err="1" smtClean="0"/>
              <a:t>als</a:t>
            </a:r>
            <a:r>
              <a:rPr lang="cs-CZ" sz="3000" dirty="0" smtClean="0"/>
              <a:t> </a:t>
            </a:r>
            <a:r>
              <a:rPr lang="cs-CZ" sz="3000" dirty="0" err="1" smtClean="0"/>
              <a:t>Kandidaten</a:t>
            </a:r>
            <a:r>
              <a:rPr lang="cs-CZ" sz="3000" dirty="0" smtClean="0"/>
              <a:t> </a:t>
            </a:r>
            <a:r>
              <a:rPr lang="cs-CZ" sz="3000" dirty="0" err="1" smtClean="0"/>
              <a:t>für</a:t>
            </a:r>
            <a:r>
              <a:rPr lang="cs-CZ" sz="3000" dirty="0" smtClean="0"/>
              <a:t> </a:t>
            </a:r>
            <a:r>
              <a:rPr lang="cs-CZ" sz="3000" dirty="0" err="1" smtClean="0"/>
              <a:t>Mehrworteinheiten</a:t>
            </a:r>
            <a:r>
              <a:rPr lang="cs-CZ" sz="3000" dirty="0" smtClean="0"/>
              <a:t> der </a:t>
            </a:r>
            <a:r>
              <a:rPr lang="cs-CZ" sz="3000" dirty="0" err="1" smtClean="0"/>
              <a:t>deutschen</a:t>
            </a:r>
            <a:r>
              <a:rPr lang="cs-CZ" sz="3000" dirty="0" smtClean="0"/>
              <a:t> </a:t>
            </a:r>
            <a:r>
              <a:rPr lang="cs-CZ" sz="3000" dirty="0" err="1" smtClean="0"/>
              <a:t>Gegenwartssprache</a:t>
            </a:r>
            <a:r>
              <a:rPr lang="cs-CZ" sz="3000" dirty="0" smtClean="0"/>
              <a:t> (</a:t>
            </a:r>
            <a:r>
              <a:rPr lang="cs-CZ" sz="3000" dirty="0" err="1" smtClean="0"/>
              <a:t>Phraseologismen</a:t>
            </a:r>
            <a:r>
              <a:rPr lang="cs-CZ" sz="3000" dirty="0" smtClean="0"/>
              <a:t>, </a:t>
            </a:r>
            <a:r>
              <a:rPr lang="cs-CZ" sz="3000" dirty="0" err="1" smtClean="0"/>
              <a:t>Redewendungen</a:t>
            </a:r>
            <a:r>
              <a:rPr lang="cs-CZ" sz="3000" dirty="0" smtClean="0"/>
              <a:t>, </a:t>
            </a:r>
            <a:r>
              <a:rPr lang="cs-CZ" sz="3000" dirty="0" err="1" smtClean="0"/>
              <a:t>Sprichwörter</a:t>
            </a:r>
            <a:r>
              <a:rPr lang="cs-CZ" sz="3000" dirty="0" smtClean="0"/>
              <a:t>, </a:t>
            </a:r>
            <a:r>
              <a:rPr lang="cs-CZ" sz="3000" dirty="0" err="1" smtClean="0"/>
              <a:t>kommunikative</a:t>
            </a:r>
            <a:r>
              <a:rPr lang="cs-CZ" sz="3000" dirty="0" smtClean="0"/>
              <a:t> </a:t>
            </a:r>
            <a:r>
              <a:rPr lang="cs-CZ" sz="3000" dirty="0" err="1" smtClean="0"/>
              <a:t>Formeln</a:t>
            </a:r>
            <a:r>
              <a:rPr lang="cs-CZ" sz="3000" dirty="0" smtClean="0"/>
              <a:t>, </a:t>
            </a:r>
            <a:r>
              <a:rPr lang="cs-CZ" sz="3000" dirty="0" err="1" smtClean="0"/>
              <a:t>Funktionsverbgefüge</a:t>
            </a:r>
            <a:r>
              <a:rPr lang="cs-CZ" sz="3000" dirty="0" smtClean="0"/>
              <a:t> </a:t>
            </a:r>
            <a:r>
              <a:rPr lang="cs-CZ" sz="3000" dirty="0" err="1" smtClean="0"/>
              <a:t>usw</a:t>
            </a:r>
            <a:r>
              <a:rPr lang="cs-CZ" sz="3000" dirty="0" smtClean="0"/>
              <a:t>.)</a:t>
            </a:r>
          </a:p>
          <a:p>
            <a:pPr>
              <a:lnSpc>
                <a:spcPct val="90000"/>
              </a:lnSpc>
            </a:pPr>
            <a:endParaRPr lang="cs-CZ" sz="28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BFA33-4489-42F5-AAAA-98098B1DA172}" type="datetime1">
              <a:rPr lang="cs-CZ"/>
              <a:pPr/>
              <a:t>03.04.2020</a:t>
            </a:fld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34FD4-1436-44FD-A072-54FA71E0962C}" type="slidenum">
              <a:rPr lang="cs-CZ"/>
              <a:pPr/>
              <a:t>2</a:t>
            </a:fld>
            <a:endParaRPr lang="cs-CZ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Kookkurrenzanalyse</a:t>
            </a:r>
            <a:r>
              <a:rPr lang="cs-CZ" dirty="0" smtClean="0"/>
              <a:t> (KA)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cs-CZ" dirty="0" smtClean="0"/>
              <a:t>Instrument des Korpus-</a:t>
            </a:r>
            <a:r>
              <a:rPr lang="cs-CZ" dirty="0" err="1" smtClean="0"/>
              <a:t>driven</a:t>
            </a:r>
            <a:r>
              <a:rPr lang="cs-CZ" dirty="0" smtClean="0"/>
              <a:t>-</a:t>
            </a:r>
            <a:r>
              <a:rPr lang="cs-CZ" dirty="0" err="1" smtClean="0"/>
              <a:t>Zugangs</a:t>
            </a:r>
            <a:endParaRPr lang="cs-CZ" dirty="0" smtClean="0"/>
          </a:p>
          <a:p>
            <a:pPr lvl="1"/>
            <a:r>
              <a:rPr lang="cs-CZ" dirty="0" smtClean="0"/>
              <a:t>corpus-</a:t>
            </a:r>
            <a:r>
              <a:rPr lang="cs-CZ" dirty="0" err="1" smtClean="0"/>
              <a:t>based</a:t>
            </a:r>
            <a:r>
              <a:rPr lang="cs-CZ" dirty="0" smtClean="0"/>
              <a:t>: man </a:t>
            </a:r>
            <a:r>
              <a:rPr lang="cs-CZ" dirty="0" err="1" smtClean="0"/>
              <a:t>bestätigt</a:t>
            </a:r>
            <a:r>
              <a:rPr lang="cs-CZ" dirty="0" smtClean="0"/>
              <a:t> oder </a:t>
            </a:r>
            <a:r>
              <a:rPr lang="cs-CZ" dirty="0" err="1" smtClean="0"/>
              <a:t>widerlegt</a:t>
            </a:r>
            <a:r>
              <a:rPr lang="cs-CZ" dirty="0" smtClean="0"/>
              <a:t> </a:t>
            </a:r>
            <a:r>
              <a:rPr lang="cs-CZ" dirty="0" err="1" smtClean="0"/>
              <a:t>im</a:t>
            </a:r>
            <a:r>
              <a:rPr lang="cs-CZ" dirty="0" smtClean="0"/>
              <a:t> Korpus durch </a:t>
            </a:r>
            <a:r>
              <a:rPr lang="cs-CZ" dirty="0" err="1" smtClean="0"/>
              <a:t>Suche</a:t>
            </a:r>
            <a:r>
              <a:rPr lang="cs-CZ" dirty="0" smtClean="0"/>
              <a:t> </a:t>
            </a:r>
            <a:r>
              <a:rPr lang="cs-CZ" dirty="0" err="1" smtClean="0"/>
              <a:t>konkreter</a:t>
            </a:r>
            <a:r>
              <a:rPr lang="cs-CZ" dirty="0" smtClean="0"/>
              <a:t> </a:t>
            </a:r>
            <a:r>
              <a:rPr lang="cs-CZ" dirty="0" err="1" smtClean="0"/>
              <a:t>Formen</a:t>
            </a:r>
            <a:r>
              <a:rPr lang="cs-CZ" dirty="0" smtClean="0"/>
              <a:t> </a:t>
            </a:r>
            <a:r>
              <a:rPr lang="cs-CZ" dirty="0" err="1" smtClean="0"/>
              <a:t>eigene</a:t>
            </a:r>
            <a:r>
              <a:rPr lang="cs-CZ" dirty="0" smtClean="0"/>
              <a:t> </a:t>
            </a:r>
            <a:r>
              <a:rPr lang="cs-CZ" dirty="0" err="1" smtClean="0"/>
              <a:t>Hypothesen</a:t>
            </a:r>
            <a:r>
              <a:rPr lang="cs-CZ" dirty="0" smtClean="0"/>
              <a:t> </a:t>
            </a:r>
            <a:r>
              <a:rPr lang="cs-CZ" dirty="0" err="1" smtClean="0"/>
              <a:t>über</a:t>
            </a:r>
            <a:r>
              <a:rPr lang="cs-CZ" dirty="0" smtClean="0"/>
              <a:t> </a:t>
            </a:r>
            <a:r>
              <a:rPr lang="cs-CZ" dirty="0" err="1" smtClean="0"/>
              <a:t>die</a:t>
            </a:r>
            <a:r>
              <a:rPr lang="cs-CZ" dirty="0" smtClean="0"/>
              <a:t> </a:t>
            </a:r>
            <a:r>
              <a:rPr lang="cs-CZ" dirty="0" err="1" smtClean="0"/>
              <a:t>Sprache</a:t>
            </a:r>
            <a:endParaRPr lang="cs-CZ" dirty="0" smtClean="0"/>
          </a:p>
          <a:p>
            <a:pPr lvl="1"/>
            <a:r>
              <a:rPr lang="cs-CZ" dirty="0" smtClean="0"/>
              <a:t>corpus-</a:t>
            </a:r>
            <a:r>
              <a:rPr lang="cs-CZ" dirty="0" err="1" smtClean="0"/>
              <a:t>driven</a:t>
            </a:r>
            <a:r>
              <a:rPr lang="cs-CZ" dirty="0" smtClean="0"/>
              <a:t>: man </a:t>
            </a:r>
            <a:r>
              <a:rPr lang="cs-CZ" dirty="0" err="1" smtClean="0"/>
              <a:t>untersucht</a:t>
            </a:r>
            <a:r>
              <a:rPr lang="cs-CZ" dirty="0" smtClean="0"/>
              <a:t> </a:t>
            </a:r>
            <a:r>
              <a:rPr lang="cs-CZ" dirty="0" err="1" smtClean="0"/>
              <a:t>die</a:t>
            </a:r>
            <a:r>
              <a:rPr lang="cs-CZ" dirty="0" smtClean="0"/>
              <a:t> </a:t>
            </a:r>
            <a:r>
              <a:rPr lang="cs-CZ" dirty="0" err="1" smtClean="0"/>
              <a:t>Sprache</a:t>
            </a:r>
            <a:r>
              <a:rPr lang="cs-CZ" dirty="0" smtClean="0"/>
              <a:t> </a:t>
            </a:r>
            <a:r>
              <a:rPr lang="cs-CZ" dirty="0" err="1" smtClean="0"/>
              <a:t>mit</a:t>
            </a:r>
            <a:r>
              <a:rPr lang="cs-CZ" dirty="0" smtClean="0"/>
              <a:t> </a:t>
            </a:r>
            <a:r>
              <a:rPr lang="cs-CZ" dirty="0" err="1" smtClean="0"/>
              <a:t>statistischen</a:t>
            </a:r>
            <a:r>
              <a:rPr lang="cs-CZ" dirty="0" smtClean="0"/>
              <a:t> </a:t>
            </a:r>
            <a:r>
              <a:rPr lang="cs-CZ" dirty="0" err="1" smtClean="0"/>
              <a:t>Mitteln</a:t>
            </a:r>
            <a:r>
              <a:rPr lang="cs-CZ" dirty="0" smtClean="0"/>
              <a:t> </a:t>
            </a:r>
            <a:r>
              <a:rPr lang="cs-CZ" dirty="0" err="1" smtClean="0"/>
              <a:t>und</a:t>
            </a:r>
            <a:r>
              <a:rPr lang="cs-CZ" dirty="0" smtClean="0"/>
              <a:t> </a:t>
            </a:r>
            <a:r>
              <a:rPr lang="cs-CZ" dirty="0" err="1" smtClean="0"/>
              <a:t>erst</a:t>
            </a:r>
            <a:r>
              <a:rPr lang="cs-CZ" dirty="0" smtClean="0"/>
              <a:t> </a:t>
            </a:r>
            <a:r>
              <a:rPr lang="cs-CZ" dirty="0" err="1" smtClean="0"/>
              <a:t>auf</a:t>
            </a:r>
            <a:r>
              <a:rPr lang="cs-CZ" dirty="0" smtClean="0"/>
              <a:t> </a:t>
            </a:r>
            <a:r>
              <a:rPr lang="cs-CZ" dirty="0" err="1" smtClean="0"/>
              <a:t>Grund</a:t>
            </a:r>
            <a:r>
              <a:rPr lang="cs-CZ" dirty="0" smtClean="0"/>
              <a:t> der </a:t>
            </a:r>
            <a:r>
              <a:rPr lang="cs-CZ" dirty="0" err="1" smtClean="0"/>
              <a:t>Ergebnisse</a:t>
            </a:r>
            <a:r>
              <a:rPr lang="cs-CZ" dirty="0" smtClean="0"/>
              <a:t> </a:t>
            </a:r>
            <a:r>
              <a:rPr lang="cs-CZ" dirty="0" err="1" smtClean="0"/>
              <a:t>bildet</a:t>
            </a:r>
            <a:r>
              <a:rPr lang="cs-CZ" dirty="0" smtClean="0"/>
              <a:t> man </a:t>
            </a:r>
            <a:r>
              <a:rPr lang="cs-CZ" dirty="0" err="1" smtClean="0"/>
              <a:t>Hypothesen</a:t>
            </a:r>
            <a:r>
              <a:rPr lang="cs-CZ" dirty="0" smtClean="0"/>
              <a:t> </a:t>
            </a:r>
            <a:r>
              <a:rPr lang="cs-CZ" dirty="0" err="1" smtClean="0"/>
              <a:t>über</a:t>
            </a:r>
            <a:r>
              <a:rPr lang="cs-CZ" dirty="0" smtClean="0"/>
              <a:t> </a:t>
            </a:r>
            <a:r>
              <a:rPr lang="cs-CZ" dirty="0" err="1" smtClean="0"/>
              <a:t>die</a:t>
            </a:r>
            <a:r>
              <a:rPr lang="cs-CZ" dirty="0" smtClean="0"/>
              <a:t> </a:t>
            </a:r>
            <a:r>
              <a:rPr lang="cs-CZ" dirty="0" err="1" smtClean="0"/>
              <a:t>Sprache</a:t>
            </a:r>
            <a:endParaRPr lang="cs-CZ" dirty="0" smtClean="0"/>
          </a:p>
          <a:p>
            <a:pPr lvl="0"/>
            <a:r>
              <a:rPr lang="cs-CZ" dirty="0" smtClean="0"/>
              <a:t>Instrument, </a:t>
            </a:r>
            <a:r>
              <a:rPr lang="cs-CZ" dirty="0" err="1" smtClean="0"/>
              <a:t>das</a:t>
            </a:r>
            <a:r>
              <a:rPr lang="cs-CZ" dirty="0" smtClean="0"/>
              <a:t> </a:t>
            </a:r>
            <a:r>
              <a:rPr lang="cs-CZ" dirty="0" err="1" smtClean="0"/>
              <a:t>mit</a:t>
            </a:r>
            <a:r>
              <a:rPr lang="cs-CZ" dirty="0" smtClean="0"/>
              <a:t> </a:t>
            </a:r>
            <a:r>
              <a:rPr lang="cs-CZ" dirty="0" err="1" smtClean="0"/>
              <a:t>Hilfe</a:t>
            </a:r>
            <a:r>
              <a:rPr lang="cs-CZ" dirty="0" smtClean="0"/>
              <a:t> </a:t>
            </a:r>
            <a:r>
              <a:rPr lang="cs-CZ" dirty="0" err="1" smtClean="0"/>
              <a:t>von</a:t>
            </a:r>
            <a:r>
              <a:rPr lang="cs-CZ" dirty="0" smtClean="0"/>
              <a:t> </a:t>
            </a:r>
            <a:r>
              <a:rPr lang="cs-CZ" dirty="0" err="1" smtClean="0"/>
              <a:t>statistischer</a:t>
            </a:r>
            <a:r>
              <a:rPr lang="cs-CZ" dirty="0" smtClean="0"/>
              <a:t> </a:t>
            </a:r>
            <a:r>
              <a:rPr lang="cs-CZ" dirty="0" err="1" smtClean="0"/>
              <a:t>Bewertung</a:t>
            </a:r>
            <a:r>
              <a:rPr lang="cs-CZ" dirty="0" smtClean="0"/>
              <a:t> des </a:t>
            </a:r>
            <a:r>
              <a:rPr lang="cs-CZ" dirty="0" err="1" smtClean="0"/>
              <a:t>Kotextes</a:t>
            </a:r>
            <a:r>
              <a:rPr lang="cs-CZ" dirty="0" smtClean="0"/>
              <a:t> </a:t>
            </a:r>
            <a:r>
              <a:rPr lang="cs-CZ" dirty="0" err="1" smtClean="0"/>
              <a:t>geläufige</a:t>
            </a:r>
            <a:r>
              <a:rPr lang="cs-CZ" dirty="0" smtClean="0"/>
              <a:t>/</a:t>
            </a:r>
            <a:r>
              <a:rPr lang="cs-CZ" dirty="0" err="1" smtClean="0"/>
              <a:t>signifikante</a:t>
            </a:r>
            <a:r>
              <a:rPr lang="cs-CZ" dirty="0" smtClean="0"/>
              <a:t> </a:t>
            </a:r>
            <a:r>
              <a:rPr lang="cs-CZ" dirty="0" err="1" smtClean="0"/>
              <a:t>Kookkurrenzen</a:t>
            </a:r>
            <a:r>
              <a:rPr lang="cs-CZ" dirty="0" smtClean="0"/>
              <a:t> </a:t>
            </a:r>
            <a:r>
              <a:rPr lang="cs-CZ" dirty="0" smtClean="0"/>
              <a:t>(</a:t>
            </a:r>
            <a:r>
              <a:rPr lang="cs-CZ" dirty="0" err="1" smtClean="0"/>
              <a:t>oft</a:t>
            </a:r>
            <a:r>
              <a:rPr lang="cs-CZ" dirty="0" smtClean="0"/>
              <a:t> </a:t>
            </a:r>
            <a:r>
              <a:rPr lang="cs-CZ" dirty="0" err="1" smtClean="0"/>
              <a:t>Kollokatoren</a:t>
            </a:r>
            <a:r>
              <a:rPr lang="cs-CZ" dirty="0" smtClean="0"/>
              <a:t>, </a:t>
            </a:r>
            <a:r>
              <a:rPr lang="cs-CZ" dirty="0" err="1" smtClean="0"/>
              <a:t>mehr</a:t>
            </a:r>
            <a:r>
              <a:rPr lang="cs-CZ" dirty="0" smtClean="0"/>
              <a:t> Folie 4) </a:t>
            </a:r>
            <a:r>
              <a:rPr lang="cs-CZ" dirty="0" err="1" smtClean="0"/>
              <a:t>generiert</a:t>
            </a:r>
            <a:r>
              <a:rPr lang="cs-CZ" dirty="0" smtClean="0"/>
              <a:t> </a:t>
            </a:r>
            <a:endParaRPr lang="cs-CZ" dirty="0" smtClean="0"/>
          </a:p>
          <a:p>
            <a:pPr lvl="0"/>
            <a:r>
              <a:rPr lang="cs-CZ" dirty="0" err="1" smtClean="0"/>
              <a:t>nicht</a:t>
            </a:r>
            <a:r>
              <a:rPr lang="cs-CZ" dirty="0" smtClean="0"/>
              <a:t> </a:t>
            </a:r>
            <a:r>
              <a:rPr lang="cs-CZ" dirty="0" err="1" smtClean="0"/>
              <a:t>nur</a:t>
            </a:r>
            <a:r>
              <a:rPr lang="cs-CZ" dirty="0" smtClean="0"/>
              <a:t> nach </a:t>
            </a:r>
            <a:r>
              <a:rPr lang="cs-CZ" dirty="0" err="1" smtClean="0"/>
              <a:t>Häufigkeit</a:t>
            </a:r>
            <a:r>
              <a:rPr lang="cs-CZ" dirty="0" smtClean="0"/>
              <a:t> </a:t>
            </a:r>
            <a:r>
              <a:rPr lang="cs-CZ" dirty="0" err="1" smtClean="0"/>
              <a:t>angeordnet</a:t>
            </a:r>
            <a:endParaRPr lang="cs-CZ" dirty="0" smtClean="0"/>
          </a:p>
          <a:p>
            <a:pPr lvl="1"/>
            <a:r>
              <a:rPr lang="cs-CZ" dirty="0" err="1" smtClean="0"/>
              <a:t>Auch</a:t>
            </a:r>
            <a:r>
              <a:rPr lang="cs-CZ" dirty="0" smtClean="0"/>
              <a:t> </a:t>
            </a:r>
            <a:r>
              <a:rPr lang="cs-CZ" dirty="0" err="1" smtClean="0"/>
              <a:t>syntaktische</a:t>
            </a:r>
            <a:r>
              <a:rPr lang="cs-CZ" dirty="0" smtClean="0"/>
              <a:t> </a:t>
            </a:r>
            <a:r>
              <a:rPr lang="cs-CZ" dirty="0" err="1" smtClean="0"/>
              <a:t>Position</a:t>
            </a:r>
            <a:r>
              <a:rPr lang="cs-CZ" dirty="0" smtClean="0"/>
              <a:t> </a:t>
            </a:r>
            <a:r>
              <a:rPr lang="cs-CZ" dirty="0" err="1" smtClean="0"/>
              <a:t>und</a:t>
            </a:r>
            <a:r>
              <a:rPr lang="cs-CZ" dirty="0" smtClean="0"/>
              <a:t> </a:t>
            </a:r>
            <a:r>
              <a:rPr lang="cs-CZ" dirty="0" err="1" smtClean="0"/>
              <a:t>weitere</a:t>
            </a:r>
            <a:r>
              <a:rPr lang="cs-CZ" dirty="0" smtClean="0"/>
              <a:t> </a:t>
            </a:r>
            <a:r>
              <a:rPr lang="cs-CZ" dirty="0" err="1" smtClean="0"/>
              <a:t>Angaben</a:t>
            </a:r>
            <a:r>
              <a:rPr lang="cs-CZ" dirty="0" smtClean="0"/>
              <a:t> </a:t>
            </a:r>
            <a:r>
              <a:rPr lang="cs-CZ" dirty="0" err="1" smtClean="0"/>
              <a:t>werden</a:t>
            </a:r>
            <a:r>
              <a:rPr lang="cs-CZ" dirty="0" smtClean="0"/>
              <a:t> </a:t>
            </a:r>
            <a:r>
              <a:rPr lang="cs-CZ" dirty="0" err="1" smtClean="0"/>
              <a:t>mitgezählt</a:t>
            </a:r>
            <a:endParaRPr lang="cs-CZ" dirty="0" smtClean="0"/>
          </a:p>
          <a:p>
            <a:pPr lvl="0"/>
            <a:r>
              <a:rPr lang="cs-CZ" dirty="0" err="1" smtClean="0"/>
              <a:t>das</a:t>
            </a:r>
            <a:r>
              <a:rPr lang="cs-CZ" dirty="0" smtClean="0"/>
              <a:t> </a:t>
            </a:r>
            <a:r>
              <a:rPr lang="cs-CZ" dirty="0" err="1" smtClean="0"/>
              <a:t>benutzte</a:t>
            </a:r>
            <a:r>
              <a:rPr lang="cs-CZ" dirty="0" smtClean="0"/>
              <a:t> </a:t>
            </a:r>
            <a:r>
              <a:rPr lang="cs-CZ" dirty="0" err="1" smtClean="0"/>
              <a:t>Maß</a:t>
            </a:r>
            <a:r>
              <a:rPr lang="cs-CZ" dirty="0" smtClean="0"/>
              <a:t> – LLR (log-</a:t>
            </a:r>
            <a:r>
              <a:rPr lang="cs-CZ" dirty="0" err="1" smtClean="0"/>
              <a:t>likelihood</a:t>
            </a:r>
            <a:r>
              <a:rPr lang="cs-CZ" dirty="0" smtClean="0"/>
              <a:t>-ratio)</a:t>
            </a:r>
          </a:p>
          <a:p>
            <a:r>
              <a:rPr lang="cs-CZ" dirty="0" smtClean="0"/>
              <a:t>KA </a:t>
            </a:r>
            <a:r>
              <a:rPr lang="cs-CZ" dirty="0" err="1" smtClean="0"/>
              <a:t>kann</a:t>
            </a:r>
            <a:r>
              <a:rPr lang="cs-CZ" dirty="0" smtClean="0"/>
              <a:t> </a:t>
            </a:r>
            <a:r>
              <a:rPr lang="cs-CZ" dirty="0" err="1" smtClean="0"/>
              <a:t>zu</a:t>
            </a:r>
            <a:r>
              <a:rPr lang="cs-CZ" dirty="0" smtClean="0"/>
              <a:t> </a:t>
            </a:r>
            <a:r>
              <a:rPr lang="cs-CZ" dirty="0" err="1" smtClean="0"/>
              <a:t>einer</a:t>
            </a:r>
            <a:r>
              <a:rPr lang="cs-CZ" dirty="0" smtClean="0"/>
              <a:t> </a:t>
            </a:r>
            <a:r>
              <a:rPr lang="cs-CZ" dirty="0" err="1" smtClean="0"/>
              <a:t>Wortform</a:t>
            </a:r>
            <a:r>
              <a:rPr lang="cs-CZ" dirty="0" smtClean="0"/>
              <a:t>/</a:t>
            </a:r>
            <a:r>
              <a:rPr lang="cs-CZ" dirty="0" err="1" smtClean="0"/>
              <a:t>einem</a:t>
            </a:r>
            <a:r>
              <a:rPr lang="cs-CZ" dirty="0" smtClean="0"/>
              <a:t> Lemma </a:t>
            </a:r>
            <a:r>
              <a:rPr lang="cs-CZ" dirty="0" err="1" smtClean="0"/>
              <a:t>und</a:t>
            </a:r>
            <a:r>
              <a:rPr lang="cs-CZ" dirty="0" smtClean="0"/>
              <a:t> </a:t>
            </a:r>
            <a:r>
              <a:rPr lang="cs-CZ" dirty="0" err="1" smtClean="0"/>
              <a:t>zu</a:t>
            </a:r>
            <a:r>
              <a:rPr lang="cs-CZ" dirty="0" smtClean="0"/>
              <a:t> </a:t>
            </a:r>
            <a:r>
              <a:rPr lang="cs-CZ" dirty="0" err="1" smtClean="0"/>
              <a:t>einer</a:t>
            </a:r>
            <a:r>
              <a:rPr lang="cs-CZ" dirty="0" smtClean="0"/>
              <a:t> </a:t>
            </a:r>
            <a:r>
              <a:rPr lang="cs-CZ" dirty="0" err="1" smtClean="0"/>
              <a:t>Wortverbindung</a:t>
            </a:r>
            <a:r>
              <a:rPr lang="cs-CZ" dirty="0" smtClean="0"/>
              <a:t> </a:t>
            </a:r>
            <a:r>
              <a:rPr lang="cs-CZ" dirty="0" err="1" smtClean="0"/>
              <a:t>generiert</a:t>
            </a:r>
            <a:r>
              <a:rPr lang="cs-CZ" dirty="0" smtClean="0"/>
              <a:t> </a:t>
            </a:r>
            <a:r>
              <a:rPr lang="cs-CZ" dirty="0" err="1" smtClean="0"/>
              <a:t>werden</a:t>
            </a:r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Kookkurrenz</a:t>
            </a:r>
            <a:r>
              <a:rPr lang="cs-CZ" dirty="0" smtClean="0"/>
              <a:t> X </a:t>
            </a:r>
            <a:r>
              <a:rPr lang="cs-CZ" dirty="0" err="1" smtClean="0"/>
              <a:t>Kollokation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Kookkurrenz</a:t>
            </a:r>
            <a:r>
              <a:rPr lang="cs-CZ" dirty="0" smtClean="0"/>
              <a:t>: </a:t>
            </a:r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das gemeinsame Auftreten zweier lexikalischer Einheiten (z. B. Wörter) in einer übergeordneten Einheit</a:t>
            </a:r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r>
              <a:rPr lang="cs-CZ" dirty="0" err="1" smtClean="0"/>
              <a:t>Kollokation</a:t>
            </a:r>
            <a:r>
              <a:rPr lang="cs-CZ" dirty="0" smtClean="0"/>
              <a:t>: </a:t>
            </a:r>
            <a:r>
              <a:rPr lang="cs-CZ" dirty="0" err="1" smtClean="0">
                <a:solidFill>
                  <a:schemeClr val="bg1">
                    <a:lumMod val="50000"/>
                  </a:schemeClr>
                </a:solidFill>
              </a:rPr>
              <a:t>eine</a:t>
            </a:r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bg1">
                    <a:lumMod val="50000"/>
                  </a:schemeClr>
                </a:solidFill>
              </a:rPr>
              <a:t>Kookkurrenz</a:t>
            </a:r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cs-CZ" dirty="0" err="1" smtClean="0">
                <a:solidFill>
                  <a:schemeClr val="bg1">
                    <a:lumMod val="50000"/>
                  </a:schemeClr>
                </a:solidFill>
              </a:rPr>
              <a:t>die</a:t>
            </a:r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bg1">
                    <a:lumMod val="50000"/>
                  </a:schemeClr>
                </a:solidFill>
              </a:rPr>
              <a:t>inhaltliche</a:t>
            </a:r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bg1">
                    <a:lumMod val="50000"/>
                  </a:schemeClr>
                </a:solidFill>
              </a:rPr>
              <a:t>Nachbarschaft</a:t>
            </a:r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/</a:t>
            </a:r>
            <a:r>
              <a:rPr lang="cs-CZ" dirty="0" err="1" smtClean="0">
                <a:solidFill>
                  <a:schemeClr val="bg1">
                    <a:lumMod val="50000"/>
                  </a:schemeClr>
                </a:solidFill>
              </a:rPr>
              <a:t>inhaltlichen</a:t>
            </a:r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bg1">
                    <a:lumMod val="50000"/>
                  </a:schemeClr>
                </a:solidFill>
              </a:rPr>
              <a:t>Zusammenhang</a:t>
            </a:r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bg1">
                    <a:lumMod val="50000"/>
                  </a:schemeClr>
                </a:solidFill>
              </a:rPr>
              <a:t>beweist</a:t>
            </a:r>
            <a:endParaRPr lang="cs-CZ" dirty="0" smtClean="0">
              <a:solidFill>
                <a:schemeClr val="bg1">
                  <a:lumMod val="50000"/>
                </a:schemeClr>
              </a:solidFill>
            </a:endParaRPr>
          </a:p>
          <a:p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KA – </a:t>
            </a:r>
            <a:r>
              <a:rPr lang="cs-CZ" dirty="0" err="1" smtClean="0"/>
              <a:t>Beschreibung</a:t>
            </a:r>
            <a:r>
              <a:rPr lang="cs-CZ" dirty="0" smtClean="0"/>
              <a:t> der </a:t>
            </a:r>
            <a:r>
              <a:rPr lang="cs-CZ" dirty="0" err="1" smtClean="0"/>
              <a:t>Anfrage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err="1" smtClean="0"/>
              <a:t>Archiv</a:t>
            </a:r>
            <a:r>
              <a:rPr lang="cs-CZ" dirty="0" smtClean="0"/>
              <a:t>-W, Korpus-W-</a:t>
            </a:r>
            <a:r>
              <a:rPr lang="cs-CZ" dirty="0" err="1" smtClean="0"/>
              <a:t>öffentlich</a:t>
            </a:r>
            <a:r>
              <a:rPr lang="cs-CZ" dirty="0" smtClean="0"/>
              <a:t> </a:t>
            </a:r>
            <a:r>
              <a:rPr lang="cs-CZ" dirty="0" smtClean="0"/>
              <a:t>(oder </a:t>
            </a:r>
            <a:r>
              <a:rPr lang="cs-CZ" dirty="0" err="1" smtClean="0"/>
              <a:t>ein</a:t>
            </a:r>
            <a:r>
              <a:rPr lang="cs-CZ" dirty="0" smtClean="0"/>
              <a:t> </a:t>
            </a:r>
            <a:r>
              <a:rPr lang="cs-CZ" dirty="0" err="1" smtClean="0"/>
              <a:t>anderes</a:t>
            </a:r>
            <a:r>
              <a:rPr lang="cs-CZ" dirty="0" smtClean="0"/>
              <a:t> Archiv/Korpus) </a:t>
            </a:r>
            <a:r>
              <a:rPr lang="cs-CZ" dirty="0" err="1" smtClean="0"/>
              <a:t>wählen</a:t>
            </a:r>
            <a:endParaRPr lang="cs-CZ" dirty="0" smtClean="0"/>
          </a:p>
          <a:p>
            <a:r>
              <a:rPr lang="cs-CZ" dirty="0" err="1" smtClean="0"/>
              <a:t>Suchanfrage</a:t>
            </a:r>
            <a:r>
              <a:rPr lang="cs-CZ" dirty="0" smtClean="0"/>
              <a:t> </a:t>
            </a:r>
            <a:r>
              <a:rPr lang="cs-CZ" dirty="0" err="1" smtClean="0"/>
              <a:t>formulieren</a:t>
            </a:r>
            <a:r>
              <a:rPr lang="cs-CZ" dirty="0" smtClean="0"/>
              <a:t> (</a:t>
            </a:r>
            <a:r>
              <a:rPr lang="cs-CZ" dirty="0" err="1" smtClean="0"/>
              <a:t>wählen</a:t>
            </a:r>
            <a:r>
              <a:rPr lang="cs-CZ" dirty="0" smtClean="0"/>
              <a:t> </a:t>
            </a:r>
            <a:r>
              <a:rPr lang="cs-CZ" dirty="0" err="1" smtClean="0"/>
              <a:t>Sie</a:t>
            </a:r>
            <a:r>
              <a:rPr lang="cs-CZ" dirty="0" smtClean="0"/>
              <a:t> </a:t>
            </a:r>
            <a:r>
              <a:rPr lang="cs-CZ" dirty="0" err="1" smtClean="0"/>
              <a:t>ein</a:t>
            </a:r>
            <a:r>
              <a:rPr lang="cs-CZ" dirty="0" smtClean="0"/>
              <a:t> </a:t>
            </a:r>
            <a:r>
              <a:rPr lang="cs-CZ" dirty="0" err="1" smtClean="0"/>
              <a:t>beliebiges</a:t>
            </a:r>
            <a:r>
              <a:rPr lang="cs-CZ" dirty="0" smtClean="0"/>
              <a:t> </a:t>
            </a:r>
            <a:r>
              <a:rPr lang="cs-CZ" dirty="0" err="1" smtClean="0"/>
              <a:t>Wort</a:t>
            </a:r>
            <a:r>
              <a:rPr lang="cs-CZ" dirty="0" smtClean="0"/>
              <a:t> </a:t>
            </a:r>
            <a:r>
              <a:rPr lang="cs-CZ" dirty="0" err="1" smtClean="0"/>
              <a:t>Ihrer</a:t>
            </a:r>
            <a:r>
              <a:rPr lang="cs-CZ" dirty="0" smtClean="0"/>
              <a:t> </a:t>
            </a:r>
            <a:r>
              <a:rPr lang="cs-CZ" dirty="0" err="1" smtClean="0"/>
              <a:t>Wahl</a:t>
            </a:r>
            <a:r>
              <a:rPr lang="cs-CZ" dirty="0" smtClean="0"/>
              <a:t> </a:t>
            </a:r>
            <a:r>
              <a:rPr lang="cs-CZ" dirty="0" err="1" smtClean="0"/>
              <a:t>mit</a:t>
            </a:r>
            <a:r>
              <a:rPr lang="cs-CZ" dirty="0" smtClean="0"/>
              <a:t> Lemma, z.B. </a:t>
            </a:r>
            <a:r>
              <a:rPr lang="en-US" dirty="0" smtClean="0">
                <a:solidFill>
                  <a:schemeClr val="accent2"/>
                </a:solidFill>
              </a:rPr>
              <a:t>&amp;</a:t>
            </a:r>
            <a:r>
              <a:rPr lang="cs-CZ" dirty="0" smtClean="0">
                <a:solidFill>
                  <a:schemeClr val="accent2"/>
                </a:solidFill>
              </a:rPr>
              <a:t>Stein</a:t>
            </a:r>
            <a:r>
              <a:rPr lang="cs-CZ" dirty="0" smtClean="0"/>
              <a:t>)</a:t>
            </a:r>
          </a:p>
          <a:p>
            <a:r>
              <a:rPr lang="cs-CZ" dirty="0" err="1" smtClean="0"/>
              <a:t>das</a:t>
            </a:r>
            <a:r>
              <a:rPr lang="cs-CZ" dirty="0" smtClean="0"/>
              <a:t> Lemma </a:t>
            </a:r>
            <a:r>
              <a:rPr lang="cs-CZ" dirty="0" err="1" smtClean="0"/>
              <a:t>im</a:t>
            </a:r>
            <a:r>
              <a:rPr lang="cs-CZ" dirty="0" smtClean="0"/>
              <a:t> Korpus </a:t>
            </a:r>
            <a:r>
              <a:rPr lang="cs-CZ" dirty="0" err="1" smtClean="0"/>
              <a:t>wie</a:t>
            </a:r>
            <a:r>
              <a:rPr lang="cs-CZ" dirty="0" smtClean="0"/>
              <a:t> </a:t>
            </a:r>
            <a:r>
              <a:rPr lang="cs-CZ" dirty="0" err="1" smtClean="0"/>
              <a:t>bisher</a:t>
            </a:r>
            <a:r>
              <a:rPr lang="cs-CZ" dirty="0" smtClean="0"/>
              <a:t> </a:t>
            </a:r>
            <a:r>
              <a:rPr lang="cs-CZ" dirty="0" err="1" smtClean="0"/>
              <a:t>gewöhnt</a:t>
            </a:r>
            <a:r>
              <a:rPr lang="cs-CZ" dirty="0" smtClean="0"/>
              <a:t> </a:t>
            </a:r>
            <a:r>
              <a:rPr lang="cs-CZ" dirty="0" err="1" smtClean="0"/>
              <a:t>suchen</a:t>
            </a:r>
            <a:r>
              <a:rPr lang="cs-CZ" dirty="0" smtClean="0"/>
              <a:t> </a:t>
            </a:r>
            <a:endParaRPr lang="en-US" dirty="0" smtClean="0"/>
          </a:p>
          <a:p>
            <a:r>
              <a:rPr lang="cs-CZ" dirty="0" smtClean="0"/>
              <a:t>den </a:t>
            </a:r>
            <a:r>
              <a:rPr lang="en-US" dirty="0" smtClean="0"/>
              <a:t>Reiter </a:t>
            </a:r>
            <a:r>
              <a:rPr lang="en-US" dirty="0" smtClean="0">
                <a:solidFill>
                  <a:schemeClr val="accent2"/>
                </a:solidFill>
              </a:rPr>
              <a:t>Kookkurrenzanalyse</a:t>
            </a:r>
            <a:r>
              <a:rPr lang="cs-CZ" dirty="0" smtClean="0"/>
              <a:t> </a:t>
            </a:r>
            <a:r>
              <a:rPr lang="cs-CZ" dirty="0" err="1" smtClean="0"/>
              <a:t>wählen</a:t>
            </a:r>
            <a:endParaRPr lang="cs-CZ" dirty="0" smtClean="0"/>
          </a:p>
          <a:p>
            <a:r>
              <a:rPr lang="cs-CZ" dirty="0" err="1" smtClean="0"/>
              <a:t>Einstellungstabelle</a:t>
            </a:r>
            <a:r>
              <a:rPr lang="cs-CZ" dirty="0" smtClean="0"/>
              <a:t> </a:t>
            </a:r>
            <a:r>
              <a:rPr lang="cs-CZ" dirty="0" err="1" smtClean="0"/>
              <a:t>vordefiniert</a:t>
            </a:r>
            <a:r>
              <a:rPr lang="cs-CZ" dirty="0" smtClean="0"/>
              <a:t> </a:t>
            </a:r>
            <a:r>
              <a:rPr lang="cs-CZ" dirty="0" err="1" smtClean="0"/>
              <a:t>übernehmen</a:t>
            </a:r>
            <a:r>
              <a:rPr lang="cs-CZ" dirty="0" smtClean="0"/>
              <a:t> oder nach </a:t>
            </a:r>
            <a:r>
              <a:rPr lang="cs-CZ" dirty="0" err="1" smtClean="0"/>
              <a:t>eigenem</a:t>
            </a:r>
            <a:r>
              <a:rPr lang="cs-CZ" dirty="0" smtClean="0"/>
              <a:t> </a:t>
            </a:r>
            <a:r>
              <a:rPr lang="cs-CZ" dirty="0" err="1" smtClean="0"/>
              <a:t>Wunsch</a:t>
            </a:r>
            <a:r>
              <a:rPr lang="cs-CZ" dirty="0" smtClean="0"/>
              <a:t> </a:t>
            </a:r>
            <a:r>
              <a:rPr lang="cs-CZ" dirty="0" err="1" smtClean="0"/>
              <a:t>ändern</a:t>
            </a:r>
            <a:r>
              <a:rPr lang="cs-CZ" dirty="0" smtClean="0"/>
              <a:t> (</a:t>
            </a:r>
            <a:r>
              <a:rPr lang="cs-CZ" dirty="0" err="1" smtClean="0"/>
              <a:t>Näheres</a:t>
            </a:r>
            <a:r>
              <a:rPr lang="cs-CZ" dirty="0" smtClean="0"/>
              <a:t> s. </a:t>
            </a:r>
            <a:r>
              <a:rPr lang="cs-CZ" dirty="0" err="1" smtClean="0"/>
              <a:t>Folien</a:t>
            </a:r>
            <a:r>
              <a:rPr lang="cs-CZ" dirty="0" smtClean="0"/>
              <a:t> </a:t>
            </a:r>
            <a:r>
              <a:rPr lang="cs-CZ" dirty="0" smtClean="0"/>
              <a:t>7-9) </a:t>
            </a:r>
            <a:endParaRPr lang="cs-CZ" dirty="0" smtClean="0"/>
          </a:p>
          <a:p>
            <a:endParaRPr lang="cs-CZ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Einstellungstabelle</a:t>
            </a:r>
            <a:r>
              <a:rPr lang="cs-CZ" dirty="0" smtClean="0"/>
              <a:t> der KA</a:t>
            </a:r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132632"/>
            <a:ext cx="7123162" cy="407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Einstellung</a:t>
            </a:r>
            <a:r>
              <a:rPr lang="cs-CZ" dirty="0" smtClean="0"/>
              <a:t> der </a:t>
            </a:r>
            <a:r>
              <a:rPr lang="cs-CZ" dirty="0" err="1" smtClean="0"/>
              <a:t>Parameter</a:t>
            </a:r>
            <a:r>
              <a:rPr lang="cs-CZ" dirty="0" smtClean="0"/>
              <a:t> 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err="1" smtClean="0"/>
              <a:t>Einstellung</a:t>
            </a:r>
            <a:r>
              <a:rPr lang="cs-CZ" dirty="0" smtClean="0"/>
              <a:t> </a:t>
            </a:r>
            <a:r>
              <a:rPr lang="cs-CZ" dirty="0" err="1" smtClean="0"/>
              <a:t>beeinflusst</a:t>
            </a:r>
            <a:r>
              <a:rPr lang="cs-CZ" dirty="0" smtClean="0"/>
              <a:t> </a:t>
            </a:r>
            <a:r>
              <a:rPr lang="cs-CZ" dirty="0" err="1" smtClean="0"/>
              <a:t>wesentlich</a:t>
            </a:r>
            <a:r>
              <a:rPr lang="cs-CZ" dirty="0" smtClean="0"/>
              <a:t> </a:t>
            </a:r>
            <a:r>
              <a:rPr lang="cs-CZ" dirty="0" err="1" smtClean="0"/>
              <a:t>die</a:t>
            </a:r>
            <a:r>
              <a:rPr lang="cs-CZ" dirty="0" smtClean="0"/>
              <a:t> </a:t>
            </a:r>
            <a:r>
              <a:rPr lang="cs-CZ" dirty="0" err="1" smtClean="0"/>
              <a:t>Ergebnisse</a:t>
            </a:r>
            <a:endParaRPr lang="cs-CZ" dirty="0" smtClean="0"/>
          </a:p>
          <a:p>
            <a:r>
              <a:rPr lang="cs-CZ" b="1" dirty="0" smtClean="0"/>
              <a:t>Kontext</a:t>
            </a:r>
            <a:r>
              <a:rPr lang="cs-CZ" dirty="0" smtClean="0"/>
              <a:t>: es </a:t>
            </a:r>
            <a:r>
              <a:rPr lang="cs-CZ" dirty="0" err="1" smtClean="0"/>
              <a:t>wird</a:t>
            </a:r>
            <a:r>
              <a:rPr lang="cs-CZ" dirty="0" smtClean="0"/>
              <a:t> Kontext </a:t>
            </a:r>
            <a:r>
              <a:rPr lang="cs-CZ" dirty="0" err="1" smtClean="0"/>
              <a:t>definiert</a:t>
            </a:r>
            <a:r>
              <a:rPr lang="cs-CZ" dirty="0" smtClean="0"/>
              <a:t>, in </a:t>
            </a:r>
            <a:r>
              <a:rPr lang="cs-CZ" dirty="0" err="1" smtClean="0"/>
              <a:t>dem</a:t>
            </a:r>
            <a:r>
              <a:rPr lang="cs-CZ" dirty="0" smtClean="0"/>
              <a:t> </a:t>
            </a:r>
            <a:r>
              <a:rPr lang="cs-CZ" dirty="0" err="1" smtClean="0"/>
              <a:t>die</a:t>
            </a:r>
            <a:r>
              <a:rPr lang="cs-CZ" dirty="0" smtClean="0"/>
              <a:t> Analyse </a:t>
            </a:r>
            <a:r>
              <a:rPr lang="cs-CZ" dirty="0" err="1" smtClean="0"/>
              <a:t>verläuft</a:t>
            </a:r>
            <a:r>
              <a:rPr lang="cs-CZ" dirty="0" smtClean="0"/>
              <a:t> </a:t>
            </a:r>
          </a:p>
          <a:p>
            <a:pPr lvl="1"/>
            <a:r>
              <a:rPr lang="cs-CZ" b="1" dirty="0" err="1" smtClean="0"/>
              <a:t>Links</a:t>
            </a:r>
            <a:r>
              <a:rPr lang="cs-CZ" dirty="0" smtClean="0"/>
              <a:t>: </a:t>
            </a:r>
            <a:r>
              <a:rPr lang="cs-CZ" dirty="0" err="1" smtClean="0"/>
              <a:t>bezeichnet</a:t>
            </a:r>
            <a:r>
              <a:rPr lang="cs-CZ" dirty="0" smtClean="0"/>
              <a:t> </a:t>
            </a:r>
            <a:r>
              <a:rPr lang="cs-CZ" dirty="0" err="1" smtClean="0"/>
              <a:t>die</a:t>
            </a:r>
            <a:r>
              <a:rPr lang="cs-CZ" dirty="0" smtClean="0"/>
              <a:t> </a:t>
            </a:r>
            <a:r>
              <a:rPr lang="cs-CZ" dirty="0" err="1" smtClean="0"/>
              <a:t>Anzahl</a:t>
            </a:r>
            <a:r>
              <a:rPr lang="cs-CZ" dirty="0" smtClean="0"/>
              <a:t> der </a:t>
            </a:r>
            <a:r>
              <a:rPr lang="cs-CZ" dirty="0" err="1" smtClean="0"/>
              <a:t>Positionen</a:t>
            </a:r>
            <a:r>
              <a:rPr lang="cs-CZ" dirty="0" smtClean="0"/>
              <a:t> </a:t>
            </a:r>
            <a:r>
              <a:rPr lang="cs-CZ" dirty="0" err="1" smtClean="0"/>
              <a:t>links</a:t>
            </a:r>
            <a:r>
              <a:rPr lang="cs-CZ" dirty="0" smtClean="0"/>
              <a:t>, </a:t>
            </a:r>
            <a:r>
              <a:rPr lang="cs-CZ" dirty="0" err="1" smtClean="0"/>
              <a:t>die</a:t>
            </a:r>
            <a:r>
              <a:rPr lang="cs-CZ" dirty="0" smtClean="0"/>
              <a:t> </a:t>
            </a:r>
            <a:r>
              <a:rPr lang="cs-CZ" dirty="0" err="1" smtClean="0"/>
              <a:t>zur</a:t>
            </a:r>
            <a:r>
              <a:rPr lang="cs-CZ" dirty="0" smtClean="0"/>
              <a:t> Analyse </a:t>
            </a:r>
            <a:r>
              <a:rPr lang="cs-CZ" dirty="0" err="1" smtClean="0"/>
              <a:t>mitgezählt</a:t>
            </a:r>
            <a:r>
              <a:rPr lang="cs-CZ" dirty="0" smtClean="0"/>
              <a:t> </a:t>
            </a:r>
            <a:r>
              <a:rPr lang="cs-CZ" dirty="0" err="1" smtClean="0"/>
              <a:t>werden</a:t>
            </a:r>
            <a:endParaRPr lang="cs-CZ" dirty="0" smtClean="0"/>
          </a:p>
          <a:p>
            <a:pPr lvl="1"/>
            <a:r>
              <a:rPr lang="cs-CZ" b="1" dirty="0" err="1" smtClean="0"/>
              <a:t>Rechts</a:t>
            </a:r>
            <a:r>
              <a:rPr lang="cs-CZ" dirty="0" smtClean="0"/>
              <a:t>: </a:t>
            </a:r>
            <a:r>
              <a:rPr lang="cs-CZ" dirty="0" err="1" smtClean="0"/>
              <a:t>bezeichnet</a:t>
            </a:r>
            <a:r>
              <a:rPr lang="cs-CZ" dirty="0" smtClean="0"/>
              <a:t> </a:t>
            </a:r>
            <a:r>
              <a:rPr lang="cs-CZ" dirty="0" err="1" smtClean="0"/>
              <a:t>die</a:t>
            </a:r>
            <a:r>
              <a:rPr lang="cs-CZ" dirty="0" smtClean="0"/>
              <a:t> </a:t>
            </a:r>
            <a:r>
              <a:rPr lang="cs-CZ" dirty="0" err="1" smtClean="0"/>
              <a:t>Anzahl</a:t>
            </a:r>
            <a:r>
              <a:rPr lang="cs-CZ" dirty="0" smtClean="0"/>
              <a:t> der </a:t>
            </a:r>
            <a:r>
              <a:rPr lang="cs-CZ" dirty="0" err="1" smtClean="0"/>
              <a:t>Positionen</a:t>
            </a:r>
            <a:r>
              <a:rPr lang="cs-CZ" dirty="0" smtClean="0"/>
              <a:t> </a:t>
            </a:r>
            <a:r>
              <a:rPr lang="cs-CZ" dirty="0" err="1" smtClean="0"/>
              <a:t>rechts</a:t>
            </a:r>
            <a:r>
              <a:rPr lang="cs-CZ" dirty="0" smtClean="0"/>
              <a:t>, </a:t>
            </a:r>
            <a:r>
              <a:rPr lang="cs-CZ" dirty="0" err="1" smtClean="0"/>
              <a:t>die</a:t>
            </a:r>
            <a:r>
              <a:rPr lang="cs-CZ" dirty="0" smtClean="0"/>
              <a:t> </a:t>
            </a:r>
            <a:r>
              <a:rPr lang="cs-CZ" dirty="0" err="1" smtClean="0"/>
              <a:t>zur</a:t>
            </a:r>
            <a:r>
              <a:rPr lang="cs-CZ" dirty="0" smtClean="0"/>
              <a:t> Analyse </a:t>
            </a:r>
            <a:r>
              <a:rPr lang="cs-CZ" dirty="0" err="1" smtClean="0"/>
              <a:t>mitgezählt</a:t>
            </a:r>
            <a:r>
              <a:rPr lang="cs-CZ" dirty="0" smtClean="0"/>
              <a:t> </a:t>
            </a:r>
            <a:r>
              <a:rPr lang="cs-CZ" dirty="0" err="1" smtClean="0"/>
              <a:t>werden</a:t>
            </a:r>
            <a:endParaRPr lang="cs-CZ" dirty="0" smtClean="0"/>
          </a:p>
          <a:p>
            <a:pPr lvl="1"/>
            <a:r>
              <a:rPr lang="cs-CZ" b="1" dirty="0" smtClean="0"/>
              <a:t>1 </a:t>
            </a:r>
            <a:r>
              <a:rPr lang="cs-CZ" b="1" dirty="0" err="1" smtClean="0"/>
              <a:t>Satz</a:t>
            </a:r>
            <a:r>
              <a:rPr lang="cs-CZ" dirty="0" smtClean="0"/>
              <a:t>: </a:t>
            </a:r>
            <a:r>
              <a:rPr lang="cs-CZ" dirty="0" err="1" smtClean="0"/>
              <a:t>ermöglicht</a:t>
            </a:r>
            <a:r>
              <a:rPr lang="cs-CZ" dirty="0" smtClean="0"/>
              <a:t> </a:t>
            </a:r>
            <a:r>
              <a:rPr lang="cs-CZ" dirty="0" err="1" smtClean="0"/>
              <a:t>die</a:t>
            </a:r>
            <a:r>
              <a:rPr lang="cs-CZ" dirty="0" smtClean="0"/>
              <a:t> </a:t>
            </a:r>
            <a:r>
              <a:rPr lang="cs-CZ" dirty="0" err="1" smtClean="0"/>
              <a:t>Abgrenzung</a:t>
            </a:r>
            <a:r>
              <a:rPr lang="cs-CZ" dirty="0" smtClean="0"/>
              <a:t> der Analyse </a:t>
            </a:r>
            <a:r>
              <a:rPr lang="cs-CZ" dirty="0" err="1" smtClean="0"/>
              <a:t>auf</a:t>
            </a:r>
            <a:r>
              <a:rPr lang="cs-CZ" dirty="0" smtClean="0"/>
              <a:t> </a:t>
            </a:r>
            <a:r>
              <a:rPr lang="cs-CZ" dirty="0" err="1" smtClean="0"/>
              <a:t>einen</a:t>
            </a:r>
            <a:r>
              <a:rPr lang="cs-CZ" dirty="0" smtClean="0"/>
              <a:t> </a:t>
            </a:r>
            <a:r>
              <a:rPr lang="cs-CZ" dirty="0" err="1" smtClean="0"/>
              <a:t>Satz</a:t>
            </a:r>
            <a:r>
              <a:rPr lang="cs-CZ" dirty="0" smtClean="0"/>
              <a:t> (</a:t>
            </a:r>
            <a:r>
              <a:rPr lang="cs-CZ" dirty="0" err="1" smtClean="0"/>
              <a:t>oft</a:t>
            </a:r>
            <a:r>
              <a:rPr lang="cs-CZ" dirty="0" smtClean="0"/>
              <a:t> </a:t>
            </a:r>
            <a:r>
              <a:rPr lang="cs-CZ" dirty="0" err="1" smtClean="0"/>
              <a:t>wünschenswert</a:t>
            </a:r>
            <a:r>
              <a:rPr lang="cs-CZ" dirty="0" smtClean="0"/>
              <a:t>)</a:t>
            </a:r>
          </a:p>
          <a:p>
            <a:endParaRPr lang="cs-CZ" dirty="0" smtClean="0"/>
          </a:p>
          <a:p>
            <a:endParaRPr lang="cs-CZ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Einstellung</a:t>
            </a:r>
            <a:r>
              <a:rPr lang="cs-CZ" dirty="0" smtClean="0"/>
              <a:t> der </a:t>
            </a:r>
            <a:r>
              <a:rPr lang="cs-CZ" dirty="0" err="1" smtClean="0"/>
              <a:t>Parameter</a:t>
            </a:r>
            <a:r>
              <a:rPr lang="cs-CZ" dirty="0" smtClean="0"/>
              <a:t> 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b="1" dirty="0" err="1" smtClean="0"/>
              <a:t>Granularität</a:t>
            </a:r>
            <a:r>
              <a:rPr lang="cs-CZ" dirty="0" smtClean="0"/>
              <a:t> – </a:t>
            </a:r>
            <a:r>
              <a:rPr lang="cs-CZ" dirty="0" err="1" smtClean="0"/>
              <a:t>Maß</a:t>
            </a:r>
            <a:r>
              <a:rPr lang="cs-CZ" dirty="0" smtClean="0"/>
              <a:t> der </a:t>
            </a:r>
            <a:r>
              <a:rPr lang="cs-CZ" dirty="0" err="1" smtClean="0"/>
              <a:t>Zersplitterung</a:t>
            </a:r>
            <a:r>
              <a:rPr lang="cs-CZ" dirty="0" smtClean="0"/>
              <a:t> in </a:t>
            </a:r>
            <a:r>
              <a:rPr lang="cs-CZ" dirty="0" err="1" smtClean="0"/>
              <a:t>sekundäre</a:t>
            </a:r>
            <a:r>
              <a:rPr lang="cs-CZ" dirty="0" smtClean="0"/>
              <a:t> </a:t>
            </a:r>
            <a:r>
              <a:rPr lang="cs-CZ" dirty="0" err="1" smtClean="0"/>
              <a:t>und</a:t>
            </a:r>
            <a:r>
              <a:rPr lang="cs-CZ" dirty="0" smtClean="0"/>
              <a:t> </a:t>
            </a:r>
            <a:r>
              <a:rPr lang="cs-CZ" dirty="0" err="1" smtClean="0"/>
              <a:t>tertiäre</a:t>
            </a:r>
            <a:r>
              <a:rPr lang="cs-CZ" dirty="0" smtClean="0"/>
              <a:t> </a:t>
            </a:r>
            <a:r>
              <a:rPr lang="cs-CZ" dirty="0" err="1" smtClean="0"/>
              <a:t>Kollokatoren</a:t>
            </a:r>
            <a:endParaRPr lang="cs-CZ" dirty="0" smtClean="0"/>
          </a:p>
          <a:p>
            <a:pPr lvl="1"/>
            <a:r>
              <a:rPr lang="cs-CZ" dirty="0" err="1" smtClean="0"/>
              <a:t>primäre</a:t>
            </a:r>
            <a:r>
              <a:rPr lang="cs-CZ" dirty="0" smtClean="0"/>
              <a:t> </a:t>
            </a:r>
            <a:r>
              <a:rPr lang="cs-CZ" dirty="0" err="1" smtClean="0"/>
              <a:t>Kollokatoren</a:t>
            </a:r>
            <a:r>
              <a:rPr lang="cs-CZ" dirty="0" smtClean="0"/>
              <a:t>: </a:t>
            </a:r>
            <a:r>
              <a:rPr lang="cs-CZ" dirty="0" err="1" smtClean="0">
                <a:solidFill>
                  <a:schemeClr val="bg1">
                    <a:lumMod val="50000"/>
                  </a:schemeClr>
                </a:solidFill>
              </a:rPr>
              <a:t>bilden</a:t>
            </a:r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bg1">
                    <a:lumMod val="50000"/>
                  </a:schemeClr>
                </a:solidFill>
              </a:rPr>
              <a:t>mit</a:t>
            </a:r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bg1">
                    <a:lumMod val="50000"/>
                  </a:schemeClr>
                </a:solidFill>
              </a:rPr>
              <a:t>dem</a:t>
            </a:r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bg1">
                    <a:lumMod val="50000"/>
                  </a:schemeClr>
                </a:solidFill>
              </a:rPr>
              <a:t>Bezugswort</a:t>
            </a:r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bg1">
                    <a:lumMod val="50000"/>
                  </a:schemeClr>
                </a:solidFill>
              </a:rPr>
              <a:t>binäre</a:t>
            </a:r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bg1">
                    <a:lumMod val="50000"/>
                  </a:schemeClr>
                </a:solidFill>
              </a:rPr>
              <a:t>Kombination</a:t>
            </a:r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 (</a:t>
            </a:r>
            <a:r>
              <a:rPr lang="cs-CZ" dirty="0" err="1" smtClean="0">
                <a:solidFill>
                  <a:schemeClr val="bg1">
                    <a:lumMod val="50000"/>
                  </a:schemeClr>
                </a:solidFill>
              </a:rPr>
              <a:t>zum</a:t>
            </a:r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bg1">
                    <a:lumMod val="50000"/>
                  </a:schemeClr>
                </a:solidFill>
              </a:rPr>
              <a:t>Wort</a:t>
            </a:r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dirty="0" smtClean="0">
                <a:solidFill>
                  <a:srgbClr val="FFC000"/>
                </a:solidFill>
              </a:rPr>
              <a:t>Kritik</a:t>
            </a:r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bg1">
                    <a:lumMod val="50000"/>
                  </a:schemeClr>
                </a:solidFill>
              </a:rPr>
              <a:t>tritt</a:t>
            </a:r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bg1">
                    <a:lumMod val="50000"/>
                  </a:schemeClr>
                </a:solidFill>
              </a:rPr>
              <a:t>das</a:t>
            </a:r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bg1">
                    <a:lumMod val="50000"/>
                  </a:schemeClr>
                </a:solidFill>
              </a:rPr>
              <a:t>Wort</a:t>
            </a:r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dirty="0" err="1" smtClean="0">
                <a:solidFill>
                  <a:srgbClr val="FFC000"/>
                </a:solidFill>
              </a:rPr>
              <a:t>üben</a:t>
            </a:r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bg1">
                    <a:lumMod val="50000"/>
                  </a:schemeClr>
                </a:solidFill>
              </a:rPr>
              <a:t>als</a:t>
            </a:r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bg1">
                    <a:lumMod val="50000"/>
                  </a:schemeClr>
                </a:solidFill>
              </a:rPr>
              <a:t>primärer</a:t>
            </a:r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bg1">
                    <a:lumMod val="50000"/>
                  </a:schemeClr>
                </a:solidFill>
              </a:rPr>
              <a:t>Kollokator</a:t>
            </a:r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)</a:t>
            </a:r>
          </a:p>
          <a:p>
            <a:pPr lvl="1"/>
            <a:r>
              <a:rPr lang="cs-CZ" dirty="0" err="1" smtClean="0"/>
              <a:t>sekundäre</a:t>
            </a:r>
            <a:r>
              <a:rPr lang="cs-CZ" dirty="0" smtClean="0"/>
              <a:t> </a:t>
            </a:r>
            <a:r>
              <a:rPr lang="cs-CZ" dirty="0" err="1" smtClean="0"/>
              <a:t>Kollokatoren</a:t>
            </a:r>
            <a:r>
              <a:rPr lang="cs-CZ" dirty="0" smtClean="0"/>
              <a:t>: </a:t>
            </a:r>
            <a:r>
              <a:rPr lang="cs-CZ" dirty="0" err="1" smtClean="0">
                <a:solidFill>
                  <a:schemeClr val="bg1">
                    <a:lumMod val="50000"/>
                  </a:schemeClr>
                </a:solidFill>
              </a:rPr>
              <a:t>erweitern</a:t>
            </a:r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bg1">
                    <a:lumMod val="50000"/>
                  </a:schemeClr>
                </a:solidFill>
              </a:rPr>
              <a:t>diese</a:t>
            </a:r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bg1">
                    <a:lumMod val="50000"/>
                  </a:schemeClr>
                </a:solidFill>
              </a:rPr>
              <a:t>binären</a:t>
            </a:r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bg1">
                    <a:lumMod val="50000"/>
                  </a:schemeClr>
                </a:solidFill>
              </a:rPr>
              <a:t>Kombinationen</a:t>
            </a:r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bg1">
                    <a:lumMod val="50000"/>
                  </a:schemeClr>
                </a:solidFill>
              </a:rPr>
              <a:t>und</a:t>
            </a:r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bg1">
                    <a:lumMod val="50000"/>
                  </a:schemeClr>
                </a:solidFill>
              </a:rPr>
              <a:t>ein</a:t>
            </a:r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bg1">
                    <a:lumMod val="50000"/>
                  </a:schemeClr>
                </a:solidFill>
              </a:rPr>
              <a:t>drittes</a:t>
            </a:r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bg1">
                    <a:lumMod val="50000"/>
                  </a:schemeClr>
                </a:solidFill>
              </a:rPr>
              <a:t>Glied</a:t>
            </a:r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 (z.B. </a:t>
            </a:r>
            <a:r>
              <a:rPr lang="cs-CZ" dirty="0" err="1" smtClean="0">
                <a:solidFill>
                  <a:srgbClr val="FFC000"/>
                </a:solidFill>
              </a:rPr>
              <a:t>massive</a:t>
            </a:r>
            <a:r>
              <a:rPr lang="cs-CZ" dirty="0" smtClean="0">
                <a:solidFill>
                  <a:srgbClr val="FFC000"/>
                </a:solidFill>
              </a:rPr>
              <a:t>/</a:t>
            </a:r>
            <a:r>
              <a:rPr lang="cs-CZ" dirty="0" err="1" smtClean="0">
                <a:solidFill>
                  <a:srgbClr val="FFC000"/>
                </a:solidFill>
              </a:rPr>
              <a:t>scharfe</a:t>
            </a:r>
            <a:r>
              <a:rPr lang="cs-CZ" dirty="0" smtClean="0">
                <a:solidFill>
                  <a:srgbClr val="FFC000"/>
                </a:solidFill>
              </a:rPr>
              <a:t> Kritik </a:t>
            </a:r>
            <a:r>
              <a:rPr lang="cs-CZ" dirty="0" err="1" smtClean="0">
                <a:solidFill>
                  <a:srgbClr val="FFC000"/>
                </a:solidFill>
              </a:rPr>
              <a:t>üben</a:t>
            </a:r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)</a:t>
            </a:r>
          </a:p>
          <a:p>
            <a:pPr lvl="1">
              <a:buNone/>
            </a:pPr>
            <a:r>
              <a:rPr lang="cs-CZ" dirty="0" err="1" smtClean="0">
                <a:solidFill>
                  <a:schemeClr val="tx1"/>
                </a:solidFill>
              </a:rPr>
              <a:t>Einstellungsmöglichkeiten</a:t>
            </a:r>
            <a:r>
              <a:rPr lang="cs-CZ" dirty="0" smtClean="0">
                <a:solidFill>
                  <a:schemeClr val="tx1"/>
                </a:solidFill>
              </a:rPr>
              <a:t>/Grade:</a:t>
            </a:r>
            <a:endParaRPr lang="cs-CZ" dirty="0" smtClean="0">
              <a:solidFill>
                <a:schemeClr val="tx1"/>
              </a:solidFill>
            </a:endParaRPr>
          </a:p>
          <a:p>
            <a:pPr lvl="1"/>
            <a:r>
              <a:rPr lang="cs-CZ" dirty="0" err="1" smtClean="0">
                <a:solidFill>
                  <a:srgbClr val="FFC000"/>
                </a:solidFill>
              </a:rPr>
              <a:t>Sehr</a:t>
            </a:r>
            <a:r>
              <a:rPr lang="cs-CZ" dirty="0" smtClean="0">
                <a:solidFill>
                  <a:srgbClr val="FFC000"/>
                </a:solidFill>
              </a:rPr>
              <a:t> </a:t>
            </a:r>
            <a:r>
              <a:rPr lang="cs-CZ" dirty="0" err="1" smtClean="0">
                <a:solidFill>
                  <a:srgbClr val="FFC000"/>
                </a:solidFill>
              </a:rPr>
              <a:t>grob</a:t>
            </a:r>
            <a:r>
              <a:rPr lang="cs-CZ" dirty="0" smtClean="0">
                <a:solidFill>
                  <a:srgbClr val="FFC000"/>
                </a:solidFill>
              </a:rPr>
              <a:t> </a:t>
            </a:r>
            <a:r>
              <a:rPr lang="cs-CZ" dirty="0" smtClean="0"/>
              <a:t>–</a:t>
            </a:r>
            <a:r>
              <a:rPr lang="cs-CZ" dirty="0" smtClean="0">
                <a:solidFill>
                  <a:srgbClr val="FFC000"/>
                </a:solidFill>
              </a:rPr>
              <a:t> </a:t>
            </a:r>
            <a:r>
              <a:rPr lang="cs-CZ" dirty="0" err="1" smtClean="0"/>
              <a:t>zeigt</a:t>
            </a:r>
            <a:r>
              <a:rPr lang="cs-CZ" dirty="0" smtClean="0"/>
              <a:t> </a:t>
            </a:r>
            <a:r>
              <a:rPr lang="cs-CZ" dirty="0" err="1" smtClean="0"/>
              <a:t>nur</a:t>
            </a:r>
            <a:r>
              <a:rPr lang="cs-CZ" dirty="0" smtClean="0"/>
              <a:t> </a:t>
            </a:r>
            <a:r>
              <a:rPr lang="cs-CZ" dirty="0" err="1" smtClean="0"/>
              <a:t>primäre</a:t>
            </a:r>
            <a:r>
              <a:rPr lang="cs-CZ" dirty="0" smtClean="0"/>
              <a:t> </a:t>
            </a:r>
            <a:r>
              <a:rPr lang="cs-CZ" dirty="0" err="1" smtClean="0"/>
              <a:t>Kollokatoren</a:t>
            </a:r>
            <a:endParaRPr lang="cs-CZ" dirty="0" smtClean="0"/>
          </a:p>
          <a:p>
            <a:pPr lvl="1"/>
            <a:r>
              <a:rPr lang="cs-CZ" dirty="0" err="1" smtClean="0">
                <a:solidFill>
                  <a:srgbClr val="FFC000"/>
                </a:solidFill>
              </a:rPr>
              <a:t>Grob</a:t>
            </a:r>
            <a:r>
              <a:rPr lang="cs-CZ" dirty="0" smtClean="0">
                <a:solidFill>
                  <a:srgbClr val="FFC000"/>
                </a:solidFill>
              </a:rPr>
              <a:t>, </a:t>
            </a:r>
            <a:r>
              <a:rPr lang="cs-CZ" dirty="0" err="1" smtClean="0">
                <a:solidFill>
                  <a:srgbClr val="FFC000"/>
                </a:solidFill>
              </a:rPr>
              <a:t>Mittel</a:t>
            </a:r>
            <a:r>
              <a:rPr lang="cs-CZ" dirty="0" smtClean="0">
                <a:solidFill>
                  <a:srgbClr val="FFC000"/>
                </a:solidFill>
              </a:rPr>
              <a:t> </a:t>
            </a:r>
            <a:r>
              <a:rPr lang="cs-CZ" dirty="0" smtClean="0"/>
              <a:t>– </a:t>
            </a:r>
            <a:r>
              <a:rPr lang="cs-CZ" dirty="0" err="1" smtClean="0"/>
              <a:t>eine</a:t>
            </a:r>
            <a:r>
              <a:rPr lang="cs-CZ" dirty="0" smtClean="0"/>
              <a:t> </a:t>
            </a:r>
            <a:r>
              <a:rPr lang="cs-CZ" dirty="0" err="1" smtClean="0"/>
              <a:t>Zwischenstufe</a:t>
            </a:r>
            <a:endParaRPr lang="cs-CZ" dirty="0" smtClean="0"/>
          </a:p>
          <a:p>
            <a:pPr lvl="1"/>
            <a:r>
              <a:rPr lang="cs-CZ" dirty="0" err="1" smtClean="0">
                <a:solidFill>
                  <a:srgbClr val="FFC000"/>
                </a:solidFill>
              </a:rPr>
              <a:t>Fein</a:t>
            </a:r>
            <a:r>
              <a:rPr lang="cs-CZ" dirty="0" smtClean="0">
                <a:solidFill>
                  <a:srgbClr val="FFC000"/>
                </a:solidFill>
              </a:rPr>
              <a:t> </a:t>
            </a:r>
            <a:r>
              <a:rPr lang="cs-CZ" dirty="0" smtClean="0"/>
              <a:t>– </a:t>
            </a:r>
            <a:r>
              <a:rPr lang="cs-CZ" dirty="0" err="1" smtClean="0"/>
              <a:t>zeigt</a:t>
            </a:r>
            <a:r>
              <a:rPr lang="cs-CZ" dirty="0" smtClean="0"/>
              <a:t> </a:t>
            </a:r>
            <a:r>
              <a:rPr lang="cs-CZ" dirty="0" err="1" smtClean="0"/>
              <a:t>auch</a:t>
            </a:r>
            <a:r>
              <a:rPr lang="cs-CZ" dirty="0" smtClean="0"/>
              <a:t> </a:t>
            </a:r>
            <a:r>
              <a:rPr lang="cs-CZ" dirty="0" smtClean="0"/>
              <a:t>sek. </a:t>
            </a:r>
            <a:r>
              <a:rPr lang="cs-CZ" dirty="0" err="1" smtClean="0"/>
              <a:t>und</a:t>
            </a:r>
            <a:r>
              <a:rPr lang="cs-CZ" dirty="0" smtClean="0"/>
              <a:t> </a:t>
            </a:r>
            <a:r>
              <a:rPr lang="cs-CZ" dirty="0" err="1" smtClean="0"/>
              <a:t>tert</a:t>
            </a:r>
            <a:r>
              <a:rPr lang="cs-CZ" dirty="0" smtClean="0"/>
              <a:t>. </a:t>
            </a:r>
            <a:r>
              <a:rPr lang="cs-CZ" dirty="0" err="1" smtClean="0"/>
              <a:t>Kollokatoren</a:t>
            </a:r>
            <a:endParaRPr lang="cs-CZ" dirty="0" smtClean="0"/>
          </a:p>
          <a:p>
            <a:pPr lvl="1"/>
            <a:endParaRPr lang="cs-CZ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Einstellung</a:t>
            </a:r>
            <a:r>
              <a:rPr lang="cs-CZ" dirty="0" smtClean="0"/>
              <a:t> der </a:t>
            </a:r>
            <a:r>
              <a:rPr lang="cs-CZ" dirty="0" err="1" smtClean="0"/>
              <a:t>Parameter</a:t>
            </a:r>
            <a:r>
              <a:rPr lang="cs-CZ" dirty="0" smtClean="0"/>
              <a:t> III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b="1" dirty="0" err="1" smtClean="0"/>
              <a:t>Zuverlässigkeit</a:t>
            </a:r>
            <a:r>
              <a:rPr lang="cs-CZ" dirty="0" smtClean="0"/>
              <a:t>: je </a:t>
            </a:r>
            <a:r>
              <a:rPr lang="cs-CZ" dirty="0" err="1" smtClean="0"/>
              <a:t>höher</a:t>
            </a:r>
            <a:r>
              <a:rPr lang="cs-CZ" dirty="0" smtClean="0"/>
              <a:t> </a:t>
            </a:r>
            <a:r>
              <a:rPr lang="cs-CZ" dirty="0" err="1" smtClean="0"/>
              <a:t>eingestellt</a:t>
            </a:r>
            <a:r>
              <a:rPr lang="cs-CZ" dirty="0" smtClean="0"/>
              <a:t>, </a:t>
            </a:r>
            <a:r>
              <a:rPr lang="cs-CZ" dirty="0" err="1" smtClean="0"/>
              <a:t>desto</a:t>
            </a:r>
            <a:r>
              <a:rPr lang="cs-CZ" dirty="0" smtClean="0"/>
              <a:t> </a:t>
            </a:r>
            <a:r>
              <a:rPr lang="cs-CZ" dirty="0" err="1" smtClean="0"/>
              <a:t>zuverlässigere</a:t>
            </a:r>
            <a:r>
              <a:rPr lang="cs-CZ" dirty="0" smtClean="0"/>
              <a:t> </a:t>
            </a:r>
            <a:r>
              <a:rPr lang="cs-CZ" dirty="0" err="1" smtClean="0"/>
              <a:t>Kollokatoren</a:t>
            </a:r>
            <a:r>
              <a:rPr lang="cs-CZ" dirty="0" smtClean="0"/>
              <a:t> </a:t>
            </a:r>
            <a:r>
              <a:rPr lang="cs-CZ" dirty="0" err="1" smtClean="0"/>
              <a:t>angeboten</a:t>
            </a:r>
            <a:endParaRPr lang="cs-CZ" dirty="0" smtClean="0"/>
          </a:p>
          <a:p>
            <a:pPr lvl="1"/>
            <a:r>
              <a:rPr lang="cs-CZ" dirty="0" smtClean="0">
                <a:solidFill>
                  <a:srgbClr val="FFC000"/>
                </a:solidFill>
              </a:rPr>
              <a:t>Hoch</a:t>
            </a:r>
            <a:r>
              <a:rPr lang="cs-CZ" dirty="0" smtClean="0"/>
              <a:t> (</a:t>
            </a:r>
            <a:r>
              <a:rPr lang="cs-CZ" dirty="0" err="1" smtClean="0"/>
              <a:t>Gesamtliste</a:t>
            </a:r>
            <a:r>
              <a:rPr lang="cs-CZ" dirty="0" smtClean="0"/>
              <a:t> der </a:t>
            </a:r>
            <a:r>
              <a:rPr lang="cs-CZ" dirty="0" err="1" smtClean="0"/>
              <a:t>Kollokatoren</a:t>
            </a:r>
            <a:r>
              <a:rPr lang="cs-CZ" dirty="0" smtClean="0"/>
              <a:t> </a:t>
            </a:r>
            <a:r>
              <a:rPr lang="cs-CZ" dirty="0" err="1" smtClean="0"/>
              <a:t>kürzer</a:t>
            </a:r>
            <a:r>
              <a:rPr lang="cs-CZ" dirty="0" smtClean="0"/>
              <a:t>, </a:t>
            </a:r>
            <a:r>
              <a:rPr lang="cs-CZ" dirty="0" err="1" smtClean="0"/>
              <a:t>Kollokatoren</a:t>
            </a:r>
            <a:r>
              <a:rPr lang="cs-CZ" dirty="0" smtClean="0"/>
              <a:t> </a:t>
            </a:r>
            <a:r>
              <a:rPr lang="cs-CZ" dirty="0" err="1" smtClean="0"/>
              <a:t>jedoch</a:t>
            </a:r>
            <a:r>
              <a:rPr lang="cs-CZ" dirty="0" smtClean="0"/>
              <a:t> </a:t>
            </a:r>
            <a:r>
              <a:rPr lang="cs-CZ" dirty="0" smtClean="0"/>
              <a:t>hoch </a:t>
            </a:r>
            <a:r>
              <a:rPr lang="cs-CZ" dirty="0" err="1" smtClean="0"/>
              <a:t>zuverlässig</a:t>
            </a:r>
            <a:r>
              <a:rPr lang="cs-CZ" dirty="0" smtClean="0"/>
              <a:t>)</a:t>
            </a:r>
            <a:endParaRPr lang="cs-CZ" dirty="0" smtClean="0"/>
          </a:p>
          <a:p>
            <a:pPr lvl="1"/>
            <a:r>
              <a:rPr lang="cs-CZ" dirty="0" err="1" smtClean="0">
                <a:solidFill>
                  <a:srgbClr val="FFC000"/>
                </a:solidFill>
              </a:rPr>
              <a:t>Analytisch</a:t>
            </a:r>
            <a:r>
              <a:rPr lang="cs-CZ" dirty="0" smtClean="0"/>
              <a:t> (</a:t>
            </a:r>
            <a:r>
              <a:rPr lang="cs-CZ" dirty="0" err="1" smtClean="0"/>
              <a:t>Gesamtliste</a:t>
            </a:r>
            <a:r>
              <a:rPr lang="cs-CZ" dirty="0" smtClean="0"/>
              <a:t> </a:t>
            </a:r>
            <a:r>
              <a:rPr lang="cs-CZ" dirty="0" err="1" smtClean="0"/>
              <a:t>länger</a:t>
            </a:r>
            <a:r>
              <a:rPr lang="cs-CZ" dirty="0" smtClean="0"/>
              <a:t>, </a:t>
            </a:r>
            <a:r>
              <a:rPr lang="cs-CZ" dirty="0" err="1" smtClean="0"/>
              <a:t>Kollokatoren</a:t>
            </a:r>
            <a:r>
              <a:rPr lang="cs-CZ" dirty="0" smtClean="0"/>
              <a:t> </a:t>
            </a:r>
            <a:r>
              <a:rPr lang="cs-CZ" dirty="0" err="1" smtClean="0"/>
              <a:t>unten</a:t>
            </a:r>
            <a:r>
              <a:rPr lang="cs-CZ" dirty="0" smtClean="0"/>
              <a:t> </a:t>
            </a:r>
            <a:r>
              <a:rPr lang="cs-CZ" dirty="0" err="1" smtClean="0"/>
              <a:t>jedoch</a:t>
            </a:r>
            <a:r>
              <a:rPr lang="cs-CZ" dirty="0" smtClean="0"/>
              <a:t> </a:t>
            </a:r>
            <a:r>
              <a:rPr lang="cs-CZ" dirty="0" err="1" smtClean="0"/>
              <a:t>weniger</a:t>
            </a:r>
            <a:r>
              <a:rPr lang="cs-CZ" dirty="0" smtClean="0"/>
              <a:t> </a:t>
            </a:r>
            <a:r>
              <a:rPr lang="cs-CZ" dirty="0" err="1" smtClean="0"/>
              <a:t>zuverlässig</a:t>
            </a:r>
            <a:r>
              <a:rPr lang="cs-CZ" dirty="0" smtClean="0"/>
              <a:t>)</a:t>
            </a:r>
          </a:p>
          <a:p>
            <a:pPr lvl="1"/>
            <a:endParaRPr lang="cs-CZ" dirty="0" smtClean="0"/>
          </a:p>
          <a:p>
            <a:r>
              <a:rPr lang="cs-CZ" b="1" dirty="0" err="1" smtClean="0"/>
              <a:t>Clusterordnung</a:t>
            </a:r>
            <a:r>
              <a:rPr lang="cs-CZ" dirty="0" smtClean="0"/>
              <a:t>: </a:t>
            </a:r>
            <a:r>
              <a:rPr lang="cs-CZ" dirty="0" err="1" smtClean="0"/>
              <a:t>entscheidet</a:t>
            </a:r>
            <a:r>
              <a:rPr lang="cs-CZ" dirty="0" smtClean="0"/>
              <a:t>, ob </a:t>
            </a:r>
            <a:r>
              <a:rPr lang="cs-CZ" dirty="0" err="1" smtClean="0"/>
              <a:t>jeder</a:t>
            </a:r>
            <a:r>
              <a:rPr lang="cs-CZ" dirty="0" smtClean="0"/>
              <a:t> </a:t>
            </a:r>
            <a:r>
              <a:rPr lang="cs-CZ" dirty="0" err="1" smtClean="0"/>
              <a:t>Beleg</a:t>
            </a:r>
            <a:r>
              <a:rPr lang="cs-CZ" dirty="0" smtClean="0"/>
              <a:t> </a:t>
            </a:r>
            <a:r>
              <a:rPr lang="cs-CZ" dirty="0" err="1" smtClean="0"/>
              <a:t>zu</a:t>
            </a:r>
            <a:r>
              <a:rPr lang="cs-CZ" dirty="0" smtClean="0"/>
              <a:t> </a:t>
            </a:r>
            <a:r>
              <a:rPr lang="cs-CZ" dirty="0" err="1" smtClean="0"/>
              <a:t>demjenigen</a:t>
            </a:r>
            <a:r>
              <a:rPr lang="cs-CZ" dirty="0" smtClean="0"/>
              <a:t> Cluster/</a:t>
            </a:r>
            <a:r>
              <a:rPr lang="cs-CZ" dirty="0" err="1" smtClean="0"/>
              <a:t>Kookkurrenz</a:t>
            </a:r>
            <a:r>
              <a:rPr lang="cs-CZ" dirty="0" smtClean="0"/>
              <a:t> </a:t>
            </a:r>
            <a:r>
              <a:rPr lang="cs-CZ" dirty="0" err="1" smtClean="0"/>
              <a:t>zugeordnet</a:t>
            </a:r>
            <a:r>
              <a:rPr lang="cs-CZ" dirty="0" smtClean="0"/>
              <a:t> </a:t>
            </a:r>
            <a:r>
              <a:rPr lang="cs-CZ" dirty="0" err="1" smtClean="0"/>
              <a:t>wird</a:t>
            </a:r>
            <a:r>
              <a:rPr lang="cs-CZ" dirty="0" smtClean="0"/>
              <a:t>, </a:t>
            </a:r>
            <a:r>
              <a:rPr lang="cs-CZ" dirty="0" err="1" smtClean="0"/>
              <a:t>dem</a:t>
            </a:r>
            <a:r>
              <a:rPr lang="cs-CZ" dirty="0" smtClean="0"/>
              <a:t>/der es </a:t>
            </a:r>
            <a:r>
              <a:rPr lang="cs-CZ" dirty="0" err="1" smtClean="0"/>
              <a:t>am</a:t>
            </a:r>
            <a:r>
              <a:rPr lang="cs-CZ" dirty="0" smtClean="0"/>
              <a:t> </a:t>
            </a:r>
            <a:r>
              <a:rPr lang="cs-CZ" dirty="0" err="1" smtClean="0"/>
              <a:t>besten</a:t>
            </a:r>
            <a:r>
              <a:rPr lang="cs-CZ" dirty="0" smtClean="0"/>
              <a:t> </a:t>
            </a:r>
            <a:r>
              <a:rPr lang="cs-CZ" dirty="0" err="1" smtClean="0"/>
              <a:t>passt</a:t>
            </a:r>
            <a:r>
              <a:rPr lang="cs-CZ" dirty="0" smtClean="0"/>
              <a:t> (</a:t>
            </a:r>
            <a:r>
              <a:rPr lang="cs-CZ" dirty="0" err="1" smtClean="0"/>
              <a:t>eindeutig</a:t>
            </a:r>
            <a:r>
              <a:rPr lang="cs-CZ" dirty="0" smtClean="0"/>
              <a:t>) oder </a:t>
            </a:r>
            <a:r>
              <a:rPr lang="cs-CZ" dirty="0" err="1" smtClean="0"/>
              <a:t>allen</a:t>
            </a:r>
            <a:r>
              <a:rPr lang="cs-CZ" dirty="0" smtClean="0"/>
              <a:t> </a:t>
            </a:r>
            <a:r>
              <a:rPr lang="cs-CZ" dirty="0" err="1" smtClean="0"/>
              <a:t>Clustern</a:t>
            </a:r>
            <a:r>
              <a:rPr lang="cs-CZ" dirty="0" smtClean="0"/>
              <a:t>/</a:t>
            </a:r>
            <a:r>
              <a:rPr lang="cs-CZ" dirty="0" err="1" smtClean="0"/>
              <a:t>Kookkurrenzen</a:t>
            </a:r>
            <a:r>
              <a:rPr lang="cs-CZ" dirty="0" smtClean="0"/>
              <a:t>, </a:t>
            </a:r>
            <a:r>
              <a:rPr lang="cs-CZ" dirty="0" err="1" smtClean="0"/>
              <a:t>denen</a:t>
            </a:r>
            <a:r>
              <a:rPr lang="cs-CZ" dirty="0" smtClean="0"/>
              <a:t> es </a:t>
            </a:r>
            <a:r>
              <a:rPr lang="cs-CZ" dirty="0" err="1" smtClean="0"/>
              <a:t>auch</a:t>
            </a:r>
            <a:r>
              <a:rPr lang="cs-CZ" dirty="0" smtClean="0"/>
              <a:t> </a:t>
            </a:r>
            <a:r>
              <a:rPr lang="cs-CZ" dirty="0" err="1" smtClean="0"/>
              <a:t>nur</a:t>
            </a:r>
            <a:r>
              <a:rPr lang="cs-CZ" dirty="0" smtClean="0"/>
              <a:t> </a:t>
            </a:r>
            <a:r>
              <a:rPr lang="cs-CZ" dirty="0" err="1" smtClean="0"/>
              <a:t>teilweise</a:t>
            </a:r>
            <a:r>
              <a:rPr lang="cs-CZ" dirty="0" smtClean="0"/>
              <a:t> </a:t>
            </a:r>
            <a:r>
              <a:rPr lang="cs-CZ" dirty="0" err="1" smtClean="0"/>
              <a:t>entspricht</a:t>
            </a:r>
            <a:r>
              <a:rPr lang="cs-CZ" dirty="0" smtClean="0"/>
              <a:t> (</a:t>
            </a:r>
            <a:r>
              <a:rPr lang="cs-CZ" dirty="0" err="1" smtClean="0"/>
              <a:t>mehrfach</a:t>
            </a:r>
            <a:r>
              <a:rPr lang="cs-CZ" dirty="0" smtClean="0"/>
              <a:t>)</a:t>
            </a:r>
          </a:p>
          <a:p>
            <a:pPr lvl="1"/>
            <a:r>
              <a:rPr lang="cs-CZ" dirty="0" err="1" smtClean="0"/>
              <a:t>Eindeutig</a:t>
            </a:r>
            <a:endParaRPr lang="cs-CZ" dirty="0" smtClean="0"/>
          </a:p>
          <a:p>
            <a:pPr lvl="1"/>
            <a:r>
              <a:rPr lang="cs-CZ" dirty="0" err="1" smtClean="0"/>
              <a:t>Mehrfach</a:t>
            </a:r>
            <a:endParaRPr lang="cs-CZ" dirty="0" smtClean="0"/>
          </a:p>
          <a:p>
            <a:pPr lvl="1"/>
            <a:r>
              <a:rPr lang="cs-CZ" dirty="0" smtClean="0"/>
              <a:t>s. </a:t>
            </a:r>
            <a:r>
              <a:rPr lang="cs-CZ" dirty="0" err="1" smtClean="0"/>
              <a:t>Tutorial</a:t>
            </a:r>
            <a:r>
              <a:rPr lang="cs-CZ" dirty="0" smtClean="0"/>
              <a:t> </a:t>
            </a:r>
            <a:r>
              <a:rPr lang="cs-CZ" sz="2300" dirty="0" smtClean="0">
                <a:solidFill>
                  <a:schemeClr val="tx1"/>
                </a:solidFill>
                <a:hlinkClick r:id="rId2"/>
              </a:rPr>
              <a:t>http://www1.ids-</a:t>
            </a:r>
            <a:r>
              <a:rPr lang="cs-CZ" sz="2300" dirty="0" err="1" smtClean="0">
                <a:solidFill>
                  <a:schemeClr val="tx1"/>
                </a:solidFill>
                <a:hlinkClick r:id="rId2"/>
              </a:rPr>
              <a:t>mannheim.de</a:t>
            </a:r>
            <a:r>
              <a:rPr lang="cs-CZ" sz="2300" dirty="0" smtClean="0">
                <a:solidFill>
                  <a:schemeClr val="tx1"/>
                </a:solidFill>
                <a:hlinkClick r:id="rId2"/>
              </a:rPr>
              <a:t>/</a:t>
            </a:r>
            <a:r>
              <a:rPr lang="cs-CZ" sz="2300" dirty="0" err="1" smtClean="0">
                <a:solidFill>
                  <a:schemeClr val="tx1"/>
                </a:solidFill>
                <a:hlinkClick r:id="rId2"/>
              </a:rPr>
              <a:t>kl</a:t>
            </a:r>
            <a:r>
              <a:rPr lang="cs-CZ" sz="2300" dirty="0" smtClean="0">
                <a:solidFill>
                  <a:schemeClr val="tx1"/>
                </a:solidFill>
                <a:hlinkClick r:id="rId2"/>
              </a:rPr>
              <a:t>/</a:t>
            </a:r>
            <a:r>
              <a:rPr lang="cs-CZ" sz="2300" dirty="0" err="1" smtClean="0">
                <a:solidFill>
                  <a:schemeClr val="tx1"/>
                </a:solidFill>
                <a:hlinkClick r:id="rId2"/>
              </a:rPr>
              <a:t>misc</a:t>
            </a:r>
            <a:r>
              <a:rPr lang="cs-CZ" sz="2300" dirty="0" smtClean="0">
                <a:solidFill>
                  <a:schemeClr val="tx1"/>
                </a:solidFill>
                <a:hlinkClick r:id="rId2"/>
              </a:rPr>
              <a:t>/</a:t>
            </a:r>
            <a:r>
              <a:rPr lang="cs-CZ" sz="2300" dirty="0" err="1" smtClean="0">
                <a:solidFill>
                  <a:schemeClr val="tx1"/>
                </a:solidFill>
                <a:hlinkClick r:id="rId2"/>
              </a:rPr>
              <a:t>tutorial.html</a:t>
            </a:r>
            <a:endParaRPr lang="cs-CZ" sz="2300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istický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istický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istický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411</TotalTime>
  <Words>832</Words>
  <Application>Microsoft Office PowerPoint</Application>
  <PresentationFormat>Předvádění na obrazovce (4:3)</PresentationFormat>
  <Paragraphs>91</Paragraphs>
  <Slides>16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17" baseType="lpstr">
      <vt:lpstr>Urbanistický</vt:lpstr>
      <vt:lpstr>DeReKo</vt:lpstr>
      <vt:lpstr>Kookkurrenzanalyse</vt:lpstr>
      <vt:lpstr>Kookkurrenzanalyse (KA)</vt:lpstr>
      <vt:lpstr>Kookkurrenz X Kollokation</vt:lpstr>
      <vt:lpstr>KA – Beschreibung der Anfrage</vt:lpstr>
      <vt:lpstr>Einstellungstabelle der KA</vt:lpstr>
      <vt:lpstr>Einstellung der Parameter I</vt:lpstr>
      <vt:lpstr>Einstellung der Parameter II</vt:lpstr>
      <vt:lpstr>Einstellung der Parameter III</vt:lpstr>
      <vt:lpstr>Einstellung der Parameter IV</vt:lpstr>
      <vt:lpstr>KA- Ergebnisse (Suchwort: &amp;Stein, -5/5)</vt:lpstr>
      <vt:lpstr>Ergebnisse bei der Kontexteinstellung -1/0</vt:lpstr>
      <vt:lpstr>Ergebnispräsentation</vt:lpstr>
      <vt:lpstr>Aufgabe</vt:lpstr>
      <vt:lpstr>Weiterführende Quellen und Sekundärliteratur</vt:lpstr>
      <vt:lpstr>CCDB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DeReKo</dc:title>
  <dc:creator>Věra Hejhalová</dc:creator>
  <cp:lastModifiedBy>Věra Hejhalová</cp:lastModifiedBy>
  <cp:revision>46</cp:revision>
  <dcterms:created xsi:type="dcterms:W3CDTF">2019-11-07T12:11:34Z</dcterms:created>
  <dcterms:modified xsi:type="dcterms:W3CDTF">2020-04-03T08:48:33Z</dcterms:modified>
</cp:coreProperties>
</file>