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57" r:id="rId4"/>
    <p:sldId id="264" r:id="rId5"/>
    <p:sldId id="265" r:id="rId6"/>
    <p:sldId id="266" r:id="rId7"/>
    <p:sldId id="267" r:id="rId8"/>
    <p:sldId id="268" r:id="rId9"/>
    <p:sldId id="269" r:id="rId10"/>
    <p:sldId id="260" r:id="rId11"/>
    <p:sldId id="261" r:id="rId12"/>
    <p:sldId id="262" r:id="rId13"/>
    <p:sldId id="270" r:id="rId14"/>
    <p:sldId id="271" r:id="rId15"/>
    <p:sldId id="275" r:id="rId16"/>
    <p:sldId id="274" r:id="rId17"/>
    <p:sldId id="277" r:id="rId18"/>
    <p:sldId id="258" r:id="rId19"/>
    <p:sldId id="259" r:id="rId20"/>
    <p:sldId id="273" r:id="rId21"/>
    <p:sldId id="272" r:id="rId22"/>
    <p:sldId id="263"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27.04.2021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27.04.2021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27.04.2021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27.04.2021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27.04.2021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27.04.2021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27.04.2021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27.04.2021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27.04.2021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27.04.2021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27.04.2021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27.04.2021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6597D3-53C6-452C-968D-87E099D5E8CC}"/>
              </a:ext>
            </a:extLst>
          </p:cNvPr>
          <p:cNvSpPr>
            <a:spLocks noGrp="1"/>
          </p:cNvSpPr>
          <p:nvPr>
            <p:ph type="ctrTitle"/>
          </p:nvPr>
        </p:nvSpPr>
        <p:spPr/>
        <p:txBody>
          <a:bodyPr/>
          <a:lstStyle/>
          <a:p>
            <a:r>
              <a:rPr lang="cs-CZ" dirty="0"/>
              <a:t>Cesty na západ v době poděbradské</a:t>
            </a:r>
          </a:p>
        </p:txBody>
      </p:sp>
      <p:sp>
        <p:nvSpPr>
          <p:cNvPr id="3" name="Podnadpis 2">
            <a:extLst>
              <a:ext uri="{FF2B5EF4-FFF2-40B4-BE49-F238E27FC236}">
                <a16:creationId xmlns:a16="http://schemas.microsoft.com/office/drawing/2014/main" id="{50882E35-6676-45D0-961E-068755B38368}"/>
              </a:ext>
            </a:extLst>
          </p:cNvPr>
          <p:cNvSpPr>
            <a:spLocks noGrp="1"/>
          </p:cNvSpPr>
          <p:nvPr>
            <p:ph type="subTitle" idx="1"/>
          </p:nvPr>
        </p:nvSpPr>
        <p:spPr/>
        <p:txBody>
          <a:bodyPr/>
          <a:lstStyle/>
          <a:p>
            <a:r>
              <a:rPr lang="cs-CZ" dirty="0"/>
              <a:t>PVP Cestopisy českého středověku</a:t>
            </a:r>
          </a:p>
          <a:p>
            <a:r>
              <a:rPr lang="cs-CZ" dirty="0"/>
              <a:t>Jaroslav Svátek</a:t>
            </a:r>
          </a:p>
          <a:p>
            <a:r>
              <a:rPr lang="cs-CZ" dirty="0"/>
              <a:t>27. 4. 2021</a:t>
            </a:r>
          </a:p>
        </p:txBody>
      </p:sp>
    </p:spTree>
    <p:extLst>
      <p:ext uri="{BB962C8B-B14F-4D97-AF65-F5344CB8AC3E}">
        <p14:creationId xmlns:p14="http://schemas.microsoft.com/office/powerpoint/2010/main" val="2571528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Cestopis </a:t>
            </a:r>
            <a:r>
              <a:rPr lang="fr-FR" dirty="0"/>
              <a:t>Gabriel</a:t>
            </a:r>
            <a:r>
              <a:rPr lang="cs-CZ" dirty="0"/>
              <a:t>a</a:t>
            </a:r>
            <a:r>
              <a:rPr lang="fr-FR" dirty="0"/>
              <a:t> Tetzel</a:t>
            </a:r>
            <a:r>
              <a:rPr lang="cs-CZ" dirty="0"/>
              <a:t>a</a:t>
            </a:r>
          </a:p>
        </p:txBody>
      </p:sp>
      <p:sp>
        <p:nvSpPr>
          <p:cNvPr id="3" name="Zástupný symbol pro obsah 2"/>
          <p:cNvSpPr>
            <a:spLocks noGrp="1"/>
          </p:cNvSpPr>
          <p:nvPr>
            <p:ph sz="quarter" idx="1"/>
          </p:nvPr>
        </p:nvSpPr>
        <p:spPr/>
        <p:txBody>
          <a:bodyPr>
            <a:normAutofit lnSpcReduction="10000"/>
          </a:bodyPr>
          <a:lstStyle/>
          <a:p>
            <a:r>
              <a:rPr lang="fr-FR" sz="1800" dirty="0"/>
              <a:t>Gabriel Tetzel </a:t>
            </a:r>
            <a:r>
              <a:rPr lang="cs-CZ" sz="1800" dirty="0" err="1"/>
              <a:t>von</a:t>
            </a:r>
            <a:r>
              <a:rPr lang="fr-FR" sz="1800" dirty="0"/>
              <a:t> Gräfenberg (1426/1427-1479)</a:t>
            </a:r>
          </a:p>
          <a:p>
            <a:r>
              <a:rPr lang="cs-CZ" sz="1800" dirty="0"/>
              <a:t>Norimberský měšťan</a:t>
            </a:r>
            <a:endParaRPr lang="fr-FR" sz="1800" dirty="0"/>
          </a:p>
          <a:p>
            <a:endParaRPr lang="fr-FR" sz="1800" dirty="0"/>
          </a:p>
          <a:p>
            <a:r>
              <a:rPr lang="cs-CZ" sz="1800" dirty="0" err="1"/>
              <a:t>München</a:t>
            </a:r>
            <a:r>
              <a:rPr lang="fr-FR" sz="1800" dirty="0"/>
              <a:t>, BSB, Cgm. 1279, fol. 128v-178r</a:t>
            </a:r>
            <a:endParaRPr lang="cs-CZ" sz="1800" dirty="0"/>
          </a:p>
          <a:p>
            <a:endParaRPr lang="cs-CZ" sz="1800" dirty="0"/>
          </a:p>
          <a:p>
            <a:r>
              <a:rPr lang="cs-CZ" sz="1800" dirty="0"/>
              <a:t>e</a:t>
            </a:r>
            <a:r>
              <a:rPr lang="fr-FR" sz="1800" dirty="0"/>
              <a:t>d: Joachim Schmeller, </a:t>
            </a:r>
            <a:r>
              <a:rPr lang="de-DE" sz="1800" i="1" dirty="0"/>
              <a:t>Des böhmischen Herrn </a:t>
            </a:r>
            <a:r>
              <a:rPr lang="de-DE" sz="1800" i="1" dirty="0" err="1"/>
              <a:t>Leo's</a:t>
            </a:r>
            <a:r>
              <a:rPr lang="de-DE" sz="1800" i="1" dirty="0"/>
              <a:t> von </a:t>
            </a:r>
            <a:r>
              <a:rPr lang="de-DE" sz="1800" i="1" dirty="0" err="1"/>
              <a:t>Rožmital</a:t>
            </a:r>
            <a:r>
              <a:rPr lang="de-DE" sz="1800" i="1" dirty="0"/>
              <a:t> Ritter-, Hof- und Pilger-reise durch die Abendlande 1465-1467</a:t>
            </a:r>
            <a:r>
              <a:rPr lang="cs-CZ" sz="1800" dirty="0"/>
              <a:t>, Stuttgart 1844 </a:t>
            </a:r>
            <a:r>
              <a:rPr lang="fr-FR" sz="1800" dirty="0"/>
              <a:t>, pp. 143-196</a:t>
            </a:r>
          </a:p>
          <a:p>
            <a:endParaRPr lang="cs-CZ" sz="1800" dirty="0"/>
          </a:p>
          <a:p>
            <a:r>
              <a:rPr lang="cs-CZ" sz="1800" dirty="0"/>
              <a:t>Překlad do češtiny: Lenka Líbalová, Olomouc 2003</a:t>
            </a:r>
          </a:p>
        </p:txBody>
      </p:sp>
      <p:pic>
        <p:nvPicPr>
          <p:cNvPr id="19458" name="Picture 2"/>
          <p:cNvPicPr>
            <a:picLocks noGrp="1" noChangeAspect="1" noChangeArrowheads="1"/>
          </p:cNvPicPr>
          <p:nvPr>
            <p:ph sz="quarter" idx="2"/>
          </p:nvPr>
        </p:nvPicPr>
        <p:blipFill>
          <a:blip r:embed="rId2"/>
          <a:srcRect/>
          <a:stretch>
            <a:fillRect/>
          </a:stretch>
        </p:blipFill>
        <p:spPr bwMode="auto">
          <a:xfrm>
            <a:off x="4642256" y="1462368"/>
            <a:ext cx="3858834" cy="477603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Cestopis Václava Šaška z </a:t>
            </a:r>
            <a:r>
              <a:rPr lang="cs-CZ" dirty="0" err="1"/>
              <a:t>Bířkova</a:t>
            </a:r>
            <a:endParaRPr lang="cs-CZ" dirty="0"/>
          </a:p>
        </p:txBody>
      </p:sp>
      <p:pic>
        <p:nvPicPr>
          <p:cNvPr id="15362" name="Picture 2"/>
          <p:cNvPicPr>
            <a:picLocks noGrp="1" noChangeAspect="1" noChangeArrowheads="1"/>
          </p:cNvPicPr>
          <p:nvPr>
            <p:ph sz="quarter" idx="1"/>
          </p:nvPr>
        </p:nvPicPr>
        <p:blipFill>
          <a:blip r:embed="rId2"/>
          <a:stretch>
            <a:fillRect/>
          </a:stretch>
        </p:blipFill>
        <p:spPr bwMode="auto">
          <a:xfrm>
            <a:off x="1058862" y="1433512"/>
            <a:ext cx="2838450" cy="4508500"/>
          </a:xfrm>
          <a:prstGeom prst="rect">
            <a:avLst/>
          </a:prstGeom>
          <a:noFill/>
          <a:ln w="9525">
            <a:noFill/>
            <a:miter lim="800000"/>
            <a:headEnd/>
            <a:tailEnd/>
          </a:ln>
          <a:effectLst/>
        </p:spPr>
      </p:pic>
      <p:sp>
        <p:nvSpPr>
          <p:cNvPr id="6" name="Zástupný symbol pro obsah 5"/>
          <p:cNvSpPr>
            <a:spLocks noGrp="1"/>
          </p:cNvSpPr>
          <p:nvPr>
            <p:ph sz="quarter" idx="2"/>
          </p:nvPr>
        </p:nvSpPr>
        <p:spPr/>
        <p:txBody>
          <a:bodyPr>
            <a:normAutofit fontScale="92500" lnSpcReduction="20000"/>
          </a:bodyPr>
          <a:lstStyle/>
          <a:p>
            <a:r>
              <a:rPr lang="cs-CZ" sz="1800" dirty="0" err="1"/>
              <a:t>Stč</a:t>
            </a:r>
            <a:r>
              <a:rPr lang="cs-CZ" sz="1800" dirty="0"/>
              <a:t>. Originál ztracen</a:t>
            </a:r>
            <a:endParaRPr lang="fr-FR" sz="1800" dirty="0"/>
          </a:p>
          <a:p>
            <a:r>
              <a:rPr lang="cs-CZ" sz="1800" dirty="0"/>
              <a:t>Lat. Překlad z r. </a:t>
            </a:r>
            <a:r>
              <a:rPr lang="fr-FR" sz="1800" dirty="0"/>
              <a:t>1577 </a:t>
            </a:r>
            <a:r>
              <a:rPr lang="cs-CZ" sz="1800" dirty="0"/>
              <a:t>pořízen </a:t>
            </a:r>
            <a:r>
              <a:rPr lang="fr-FR" sz="1800" dirty="0"/>
              <a:t>Stanislav</a:t>
            </a:r>
            <a:r>
              <a:rPr lang="cs-CZ" sz="1800" dirty="0" err="1"/>
              <a:t>em</a:t>
            </a:r>
            <a:r>
              <a:rPr lang="fr-FR" sz="1800" dirty="0"/>
              <a:t> Pavlo</a:t>
            </a:r>
            <a:r>
              <a:rPr lang="cs-CZ" sz="1800" dirty="0" err="1"/>
              <a:t>vským</a:t>
            </a:r>
            <a:r>
              <a:rPr lang="cs-CZ" sz="1800" dirty="0"/>
              <a:t>,  biskup v </a:t>
            </a:r>
            <a:r>
              <a:rPr lang="fr-FR" sz="1800" dirty="0"/>
              <a:t>Olomouc</a:t>
            </a:r>
            <a:r>
              <a:rPr lang="cs-CZ" sz="1800" dirty="0"/>
              <a:t>i</a:t>
            </a:r>
            <a:endParaRPr lang="fr-FR" sz="1800" dirty="0"/>
          </a:p>
          <a:p>
            <a:endParaRPr lang="fr-FR" sz="1800" dirty="0"/>
          </a:p>
          <a:p>
            <a:r>
              <a:rPr lang="cs-CZ" sz="1800" dirty="0"/>
              <a:t>Praha</a:t>
            </a:r>
            <a:r>
              <a:rPr lang="fr-FR" sz="1800" dirty="0"/>
              <a:t>,</a:t>
            </a:r>
            <a:r>
              <a:rPr lang="cs-CZ" sz="1800" dirty="0"/>
              <a:t> NK, 50 F 13</a:t>
            </a:r>
          </a:p>
          <a:p>
            <a:r>
              <a:rPr lang="cs-CZ" sz="1800" dirty="0"/>
              <a:t>Brno MZK ST1-0897.739</a:t>
            </a:r>
            <a:endParaRPr lang="fr-FR" sz="1800" dirty="0"/>
          </a:p>
          <a:p>
            <a:endParaRPr lang="fr-FR" sz="1800" dirty="0"/>
          </a:p>
          <a:p>
            <a:r>
              <a:rPr lang="cs-CZ" sz="1800" dirty="0"/>
              <a:t>Celý název</a:t>
            </a:r>
            <a:r>
              <a:rPr lang="fr-FR" sz="1800" dirty="0"/>
              <a:t>:  </a:t>
            </a:r>
          </a:p>
          <a:p>
            <a:pPr>
              <a:buNone/>
            </a:pPr>
            <a:r>
              <a:rPr lang="fr-FR" sz="1800" i="1" dirty="0"/>
              <a:t>	</a:t>
            </a:r>
            <a:r>
              <a:rPr lang="cs-CZ" sz="1800" i="1" dirty="0" err="1"/>
              <a:t>Commentarius</a:t>
            </a:r>
            <a:r>
              <a:rPr lang="cs-CZ" sz="1800" i="1" dirty="0"/>
              <a:t> </a:t>
            </a:r>
            <a:r>
              <a:rPr lang="cs-CZ" sz="1800" i="1" dirty="0" err="1"/>
              <a:t>brevis</a:t>
            </a:r>
            <a:r>
              <a:rPr lang="cs-CZ" sz="1800" i="1" dirty="0"/>
              <a:t>, </a:t>
            </a:r>
            <a:r>
              <a:rPr lang="cs-CZ" sz="1800" i="1" dirty="0" err="1"/>
              <a:t>et</a:t>
            </a:r>
            <a:r>
              <a:rPr lang="cs-CZ" sz="1800" i="1" dirty="0"/>
              <a:t> </a:t>
            </a:r>
            <a:r>
              <a:rPr lang="cs-CZ" sz="1800" i="1" dirty="0" err="1"/>
              <a:t>iucundus</a:t>
            </a:r>
            <a:r>
              <a:rPr lang="cs-CZ" sz="1800" i="1" dirty="0"/>
              <a:t> </a:t>
            </a:r>
            <a:r>
              <a:rPr lang="cs-CZ" sz="1800" i="1" dirty="0" err="1"/>
              <a:t>itineris</a:t>
            </a:r>
            <a:r>
              <a:rPr lang="cs-CZ" sz="1800" i="1" dirty="0"/>
              <a:t> </a:t>
            </a:r>
            <a:r>
              <a:rPr lang="cs-CZ" sz="1800" i="1" dirty="0" err="1"/>
              <a:t>atque</a:t>
            </a:r>
            <a:r>
              <a:rPr lang="cs-CZ" sz="1800" i="1" dirty="0"/>
              <a:t> </a:t>
            </a:r>
            <a:r>
              <a:rPr lang="cs-CZ" sz="1800" i="1" dirty="0" err="1"/>
              <a:t>peregrinationis</a:t>
            </a:r>
            <a:r>
              <a:rPr lang="cs-CZ" sz="1800" i="1" dirty="0"/>
              <a:t>, </a:t>
            </a:r>
            <a:r>
              <a:rPr lang="cs-CZ" sz="1800" i="1" dirty="0" err="1"/>
              <a:t>pietatis</a:t>
            </a:r>
            <a:r>
              <a:rPr lang="cs-CZ" sz="1800" i="1" dirty="0"/>
              <a:t> </a:t>
            </a:r>
            <a:r>
              <a:rPr lang="cs-CZ" sz="1800" i="1" dirty="0" err="1"/>
              <a:t>et</a:t>
            </a:r>
            <a:r>
              <a:rPr lang="cs-CZ" sz="1800" i="1" dirty="0"/>
              <a:t> </a:t>
            </a:r>
            <a:r>
              <a:rPr lang="cs-CZ" sz="1800" i="1" dirty="0" err="1"/>
              <a:t>religionis</a:t>
            </a:r>
            <a:r>
              <a:rPr lang="cs-CZ" sz="1800" i="1" dirty="0"/>
              <a:t> causa</a:t>
            </a:r>
            <a:r>
              <a:rPr lang="cs-CZ" sz="1800" b="1" i="1" dirty="0"/>
              <a:t> </a:t>
            </a:r>
            <a:r>
              <a:rPr lang="cs-CZ" sz="1800" i="1" dirty="0" err="1"/>
              <a:t>susceptae</a:t>
            </a:r>
            <a:r>
              <a:rPr lang="cs-CZ" sz="1800" i="1" dirty="0"/>
              <a:t>, ab </a:t>
            </a:r>
            <a:r>
              <a:rPr lang="cs-CZ" sz="1800" i="1" dirty="0" err="1"/>
              <a:t>illustri</a:t>
            </a:r>
            <a:r>
              <a:rPr lang="cs-CZ" sz="1800" i="1" dirty="0"/>
              <a:t> </a:t>
            </a:r>
            <a:r>
              <a:rPr lang="cs-CZ" sz="1800" i="1" dirty="0" err="1"/>
              <a:t>et</a:t>
            </a:r>
            <a:r>
              <a:rPr lang="cs-CZ" sz="1800" i="1" dirty="0"/>
              <a:t> </a:t>
            </a:r>
            <a:r>
              <a:rPr lang="cs-CZ" sz="1800" i="1" dirty="0" err="1"/>
              <a:t>magnifico</a:t>
            </a:r>
            <a:r>
              <a:rPr lang="cs-CZ" sz="1800" i="1" dirty="0"/>
              <a:t> domino, </a:t>
            </a:r>
            <a:r>
              <a:rPr lang="cs-CZ" sz="1800" i="1" dirty="0" err="1"/>
              <a:t>domino</a:t>
            </a:r>
            <a:r>
              <a:rPr lang="cs-CZ" sz="1800" i="1" dirty="0"/>
              <a:t> </a:t>
            </a:r>
            <a:r>
              <a:rPr lang="cs-CZ" sz="1800" i="1" dirty="0" err="1"/>
              <a:t>Leone</a:t>
            </a:r>
            <a:r>
              <a:rPr lang="cs-CZ" sz="1800" i="1" dirty="0"/>
              <a:t> libero barone de </a:t>
            </a:r>
            <a:r>
              <a:rPr lang="cs-CZ" sz="1800" i="1" dirty="0" err="1"/>
              <a:t>Rosmital</a:t>
            </a:r>
            <a:r>
              <a:rPr lang="cs-CZ" sz="1800" i="1" dirty="0"/>
              <a:t> </a:t>
            </a:r>
            <a:r>
              <a:rPr lang="cs-CZ" sz="1800" i="1" dirty="0" err="1"/>
              <a:t>et</a:t>
            </a:r>
            <a:r>
              <a:rPr lang="cs-CZ" sz="1800" i="1" dirty="0"/>
              <a:t> </a:t>
            </a:r>
            <a:r>
              <a:rPr lang="cs-CZ" sz="1800" i="1" dirty="0" err="1"/>
              <a:t>Blatna</a:t>
            </a:r>
            <a:r>
              <a:rPr lang="cs-CZ" sz="1800" i="1" dirty="0"/>
              <a:t>, </a:t>
            </a:r>
            <a:r>
              <a:rPr lang="cs-CZ" sz="1800" i="1" dirty="0" err="1"/>
              <a:t>Iohannae</a:t>
            </a:r>
            <a:r>
              <a:rPr lang="cs-CZ" sz="1800" i="1" dirty="0"/>
              <a:t> </a:t>
            </a:r>
            <a:r>
              <a:rPr lang="cs-CZ" sz="1800" i="1" dirty="0" err="1"/>
              <a:t>reginae</a:t>
            </a:r>
            <a:r>
              <a:rPr lang="cs-CZ" sz="1800" i="1" dirty="0"/>
              <a:t> </a:t>
            </a:r>
            <a:r>
              <a:rPr lang="cs-CZ" sz="1800" i="1" dirty="0" err="1"/>
              <a:t>Bohemiae</a:t>
            </a:r>
            <a:r>
              <a:rPr lang="cs-CZ" sz="1800" i="1" dirty="0"/>
              <a:t> </a:t>
            </a:r>
            <a:r>
              <a:rPr lang="cs-CZ" sz="1800" i="1" dirty="0" err="1"/>
              <a:t>fratre</a:t>
            </a:r>
            <a:r>
              <a:rPr lang="cs-CZ" sz="1800" i="1" dirty="0"/>
              <a:t> </a:t>
            </a:r>
            <a:r>
              <a:rPr lang="cs-CZ" sz="1800" i="1" dirty="0" err="1"/>
              <a:t>germano</a:t>
            </a:r>
            <a:r>
              <a:rPr lang="cs-CZ" sz="1800" i="1" dirty="0"/>
              <a:t>, </a:t>
            </a:r>
            <a:r>
              <a:rPr lang="cs-CZ" sz="1800" i="1" dirty="0" err="1"/>
              <a:t>Proauo</a:t>
            </a:r>
            <a:r>
              <a:rPr lang="cs-CZ" sz="1800" i="1" dirty="0"/>
              <a:t> </a:t>
            </a:r>
            <a:r>
              <a:rPr lang="cs-CZ" sz="1800" i="1" dirty="0" err="1"/>
              <a:t>illustris</a:t>
            </a:r>
            <a:r>
              <a:rPr lang="cs-CZ" sz="1800" i="1" dirty="0"/>
              <a:t> </a:t>
            </a:r>
            <a:r>
              <a:rPr lang="cs-CZ" sz="1800" i="1" dirty="0" err="1"/>
              <a:t>ac</a:t>
            </a:r>
            <a:r>
              <a:rPr lang="cs-CZ" sz="1800" i="1" dirty="0"/>
              <a:t> </a:t>
            </a:r>
            <a:r>
              <a:rPr lang="cs-CZ" sz="1800" i="1" dirty="0" err="1"/>
              <a:t>magnifici</a:t>
            </a:r>
            <a:r>
              <a:rPr lang="cs-CZ" sz="1800" i="1" dirty="0"/>
              <a:t> domini, </a:t>
            </a:r>
            <a:r>
              <a:rPr lang="cs-CZ" sz="1800" i="1" dirty="0" err="1"/>
              <a:t>domini</a:t>
            </a:r>
            <a:r>
              <a:rPr lang="cs-CZ" sz="1800" i="1" dirty="0"/>
              <a:t> </a:t>
            </a:r>
            <a:r>
              <a:rPr lang="cs-CZ" sz="1800" i="1" dirty="0" err="1"/>
              <a:t>Zdenco</a:t>
            </a:r>
            <a:r>
              <a:rPr lang="cs-CZ" sz="1800" i="1" dirty="0"/>
              <a:t> </a:t>
            </a:r>
            <a:r>
              <a:rPr lang="cs-CZ" sz="1800" i="1" dirty="0" err="1"/>
              <a:t>Leonis</a:t>
            </a:r>
            <a:r>
              <a:rPr lang="cs-CZ" sz="1800" i="1" dirty="0"/>
              <a:t> </a:t>
            </a:r>
            <a:r>
              <a:rPr lang="cs-CZ" sz="1800" i="1" dirty="0" err="1"/>
              <a:t>liberi</a:t>
            </a:r>
            <a:r>
              <a:rPr lang="cs-CZ" sz="1800" i="1" dirty="0"/>
              <a:t> </a:t>
            </a:r>
            <a:r>
              <a:rPr lang="cs-CZ" sz="1800" i="1" dirty="0" err="1"/>
              <a:t>baronis</a:t>
            </a:r>
            <a:r>
              <a:rPr lang="cs-CZ" sz="1800" i="1" dirty="0"/>
              <a:t> de </a:t>
            </a:r>
            <a:r>
              <a:rPr lang="cs-CZ" sz="1800" i="1" dirty="0" err="1"/>
              <a:t>Rosmital</a:t>
            </a:r>
            <a:r>
              <a:rPr lang="cs-CZ" sz="1800" i="1" dirty="0"/>
              <a:t> </a:t>
            </a:r>
            <a:r>
              <a:rPr lang="cs-CZ" sz="1800" i="1" dirty="0" err="1"/>
              <a:t>et</a:t>
            </a:r>
            <a:r>
              <a:rPr lang="cs-CZ" sz="1800" i="1" dirty="0"/>
              <a:t> </a:t>
            </a:r>
            <a:r>
              <a:rPr lang="cs-CZ" sz="1800" i="1" dirty="0" err="1"/>
              <a:t>Blatna</a:t>
            </a:r>
            <a:r>
              <a:rPr lang="cs-CZ" sz="1800" i="1" dirty="0"/>
              <a:t>, </a:t>
            </a:r>
            <a:r>
              <a:rPr lang="cs-CZ" sz="1800" i="1" dirty="0" err="1"/>
              <a:t>nunc</a:t>
            </a:r>
            <a:r>
              <a:rPr lang="cs-CZ" sz="1800" i="1" dirty="0"/>
              <a:t> </a:t>
            </a:r>
            <a:r>
              <a:rPr lang="cs-CZ" sz="1800" i="1" dirty="0" err="1"/>
              <a:t>supremi</a:t>
            </a:r>
            <a:r>
              <a:rPr lang="cs-CZ" sz="1800" i="1" dirty="0"/>
              <a:t> </a:t>
            </a:r>
            <a:r>
              <a:rPr lang="cs-CZ" sz="1800" i="1" dirty="0" err="1"/>
              <a:t>Marchionatus</a:t>
            </a:r>
            <a:r>
              <a:rPr lang="cs-CZ" sz="1800" i="1" dirty="0"/>
              <a:t> </a:t>
            </a:r>
            <a:r>
              <a:rPr lang="cs-CZ" sz="1800" i="1" dirty="0" err="1"/>
              <a:t>Moraviae</a:t>
            </a:r>
            <a:r>
              <a:rPr lang="cs-CZ" sz="1800" i="1" dirty="0"/>
              <a:t> </a:t>
            </a:r>
            <a:r>
              <a:rPr lang="cs-CZ" sz="1800" i="1" dirty="0" err="1"/>
              <a:t>capitanei</a:t>
            </a:r>
            <a:endParaRPr lang="cs-CZ"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28596" y="-142900"/>
            <a:ext cx="8229600" cy="990600"/>
          </a:xfrm>
        </p:spPr>
        <p:txBody>
          <a:bodyPr/>
          <a:lstStyle/>
          <a:p>
            <a:r>
              <a:rPr lang="cs-CZ" dirty="0"/>
              <a:t>Edice a překlady</a:t>
            </a:r>
          </a:p>
        </p:txBody>
      </p:sp>
      <p:sp>
        <p:nvSpPr>
          <p:cNvPr id="6" name="Zástupný symbol pro obsah 5"/>
          <p:cNvSpPr>
            <a:spLocks noGrp="1"/>
          </p:cNvSpPr>
          <p:nvPr>
            <p:ph sz="quarter" idx="1"/>
          </p:nvPr>
        </p:nvSpPr>
        <p:spPr>
          <a:xfrm>
            <a:off x="428596" y="857232"/>
            <a:ext cx="8229600" cy="5643602"/>
          </a:xfrm>
        </p:spPr>
        <p:txBody>
          <a:bodyPr>
            <a:normAutofit/>
          </a:bodyPr>
          <a:lstStyle/>
          <a:p>
            <a:r>
              <a:rPr lang="cs-CZ" sz="1600" b="1" dirty="0"/>
              <a:t>Vydání</a:t>
            </a:r>
            <a:r>
              <a:rPr lang="fr-FR" sz="1600" b="1" dirty="0"/>
              <a:t>:</a:t>
            </a:r>
          </a:p>
          <a:p>
            <a:r>
              <a:rPr lang="fr-FR" sz="1800" dirty="0"/>
              <a:t>Joachim Schmeller, </a:t>
            </a:r>
            <a:r>
              <a:rPr lang="de-DE" sz="1800" i="1" dirty="0"/>
              <a:t>Des böhmischen Herrn </a:t>
            </a:r>
            <a:r>
              <a:rPr lang="de-DE" sz="1800" i="1" dirty="0" err="1"/>
              <a:t>Leo's</a:t>
            </a:r>
            <a:r>
              <a:rPr lang="de-DE" sz="1800" i="1" dirty="0"/>
              <a:t> von </a:t>
            </a:r>
            <a:r>
              <a:rPr lang="de-DE" sz="1800" i="1" dirty="0" err="1"/>
              <a:t>Rožmital</a:t>
            </a:r>
            <a:r>
              <a:rPr lang="de-DE" sz="1800" i="1" dirty="0"/>
              <a:t> Ritter-, Hof- und Pilger-reise durch die Abendlande 1465-1467</a:t>
            </a:r>
            <a:r>
              <a:rPr lang="cs-CZ" sz="1800" dirty="0"/>
              <a:t>, Stuttgart 1844</a:t>
            </a:r>
            <a:endParaRPr lang="fr-FR" sz="1800" dirty="0"/>
          </a:p>
          <a:p>
            <a:r>
              <a:rPr lang="fr-FR" sz="1800" dirty="0"/>
              <a:t>Karel Hrdina, </a:t>
            </a:r>
            <a:r>
              <a:rPr lang="cs-CZ" sz="1800" i="1" dirty="0" err="1"/>
              <a:t>Commentarius</a:t>
            </a:r>
            <a:r>
              <a:rPr lang="cs-CZ" sz="1800" i="1" dirty="0"/>
              <a:t> </a:t>
            </a:r>
            <a:r>
              <a:rPr lang="cs-CZ" sz="1800" i="1" dirty="0" err="1"/>
              <a:t>brevis</a:t>
            </a:r>
            <a:r>
              <a:rPr lang="cs-CZ" sz="1800" i="1" dirty="0"/>
              <a:t>, </a:t>
            </a:r>
            <a:r>
              <a:rPr lang="cs-CZ" sz="1800" i="1" dirty="0" err="1"/>
              <a:t>et</a:t>
            </a:r>
            <a:r>
              <a:rPr lang="cs-CZ" sz="1800" i="1" dirty="0"/>
              <a:t> </a:t>
            </a:r>
            <a:r>
              <a:rPr lang="cs-CZ" sz="1800" i="1" dirty="0" err="1"/>
              <a:t>iucundus</a:t>
            </a:r>
            <a:r>
              <a:rPr lang="cs-CZ" sz="1800" i="1" dirty="0"/>
              <a:t> </a:t>
            </a:r>
            <a:r>
              <a:rPr lang="cs-CZ" sz="1800" i="1" dirty="0" err="1"/>
              <a:t>itineris</a:t>
            </a:r>
            <a:r>
              <a:rPr lang="cs-CZ" sz="1800" i="1" dirty="0"/>
              <a:t> </a:t>
            </a:r>
            <a:r>
              <a:rPr lang="cs-CZ" sz="1800" i="1" dirty="0" err="1"/>
              <a:t>atque</a:t>
            </a:r>
            <a:r>
              <a:rPr lang="cs-CZ" sz="1800" i="1" dirty="0"/>
              <a:t> </a:t>
            </a:r>
            <a:r>
              <a:rPr lang="cs-CZ" sz="1800" i="1" dirty="0" err="1"/>
              <a:t>peregrinationis</a:t>
            </a:r>
            <a:r>
              <a:rPr lang="fr-FR" sz="1800" i="1" dirty="0"/>
              <a:t>...</a:t>
            </a:r>
            <a:r>
              <a:rPr lang="fr-FR" sz="1800" dirty="0"/>
              <a:t>, Pra</a:t>
            </a:r>
            <a:r>
              <a:rPr lang="cs-CZ" sz="1800" dirty="0"/>
              <a:t>ha</a:t>
            </a:r>
            <a:r>
              <a:rPr lang="fr-FR" sz="1800" dirty="0"/>
              <a:t> 1951</a:t>
            </a:r>
          </a:p>
          <a:p>
            <a:endParaRPr lang="fr-FR" sz="1800" dirty="0"/>
          </a:p>
          <a:p>
            <a:r>
              <a:rPr lang="cs-CZ" sz="1800" b="1" dirty="0"/>
              <a:t>Překlady</a:t>
            </a:r>
            <a:r>
              <a:rPr lang="fr-FR" sz="1800" b="1" dirty="0"/>
              <a:t>:</a:t>
            </a:r>
          </a:p>
          <a:p>
            <a:r>
              <a:rPr lang="fr-FR" sz="1800" dirty="0"/>
              <a:t>Malcolm Letts, </a:t>
            </a:r>
            <a:r>
              <a:rPr lang="en-US" sz="1800" i="1" dirty="0"/>
              <a:t>The travels of Leo of </a:t>
            </a:r>
            <a:r>
              <a:rPr lang="en-US" sz="1800" i="1" dirty="0" err="1"/>
              <a:t>Rozmital</a:t>
            </a:r>
            <a:r>
              <a:rPr lang="en-US" sz="1800" i="1" dirty="0"/>
              <a:t> 1465-1467</a:t>
            </a:r>
            <a:r>
              <a:rPr lang="en-US" sz="1800" dirty="0"/>
              <a:t>, Cambridge 1957 </a:t>
            </a:r>
            <a:endParaRPr lang="fr-FR" sz="1800" dirty="0"/>
          </a:p>
          <a:p>
            <a:r>
              <a:rPr lang="cs-CZ" sz="1800" dirty="0"/>
              <a:t>Denise </a:t>
            </a:r>
            <a:r>
              <a:rPr lang="cs-CZ" sz="1800" cap="small" dirty="0" err="1"/>
              <a:t>Péricard</a:t>
            </a:r>
            <a:r>
              <a:rPr lang="cs-CZ" sz="1800" cap="small" dirty="0"/>
              <a:t>-</a:t>
            </a:r>
            <a:r>
              <a:rPr lang="cs-CZ" sz="1800" cap="small" dirty="0" err="1"/>
              <a:t>Méa</a:t>
            </a:r>
            <a:r>
              <a:rPr lang="cs-CZ" sz="1800" dirty="0"/>
              <a:t> (</a:t>
            </a:r>
            <a:r>
              <a:rPr lang="cs-CZ" sz="1800" dirty="0" err="1"/>
              <a:t>dir</a:t>
            </a:r>
            <a:r>
              <a:rPr lang="cs-CZ" sz="1800" dirty="0"/>
              <a:t>.), </a:t>
            </a:r>
            <a:r>
              <a:rPr lang="cs-CZ" sz="1800" i="1" dirty="0"/>
              <a:t>De la </a:t>
            </a:r>
            <a:r>
              <a:rPr lang="cs-CZ" sz="1800" i="1" dirty="0" err="1"/>
              <a:t>Bohême</a:t>
            </a:r>
            <a:r>
              <a:rPr lang="cs-CZ" sz="1800" i="1" dirty="0"/>
              <a:t> </a:t>
            </a:r>
            <a:r>
              <a:rPr lang="cs-CZ" sz="1800" i="1" dirty="0" err="1"/>
              <a:t>jusqu’à</a:t>
            </a:r>
            <a:r>
              <a:rPr lang="cs-CZ" sz="1800" i="1" dirty="0"/>
              <a:t> </a:t>
            </a:r>
            <a:r>
              <a:rPr lang="cs-CZ" sz="1800" i="1" dirty="0" err="1"/>
              <a:t>Compostelle</a:t>
            </a:r>
            <a:r>
              <a:rPr lang="cs-CZ" sz="1800" i="1" dirty="0"/>
              <a:t>. </a:t>
            </a:r>
            <a:r>
              <a:rPr lang="fr-FR" sz="1800" i="1" dirty="0"/>
              <a:t>Aux sources de l’idée d’union européenne</a:t>
            </a:r>
            <a:r>
              <a:rPr lang="fr-FR" sz="1800" dirty="0"/>
              <a:t>, Biarritz 2008</a:t>
            </a:r>
          </a:p>
          <a:p>
            <a:endParaRPr lang="cs-CZ" sz="1800" b="1" dirty="0"/>
          </a:p>
          <a:p>
            <a:r>
              <a:rPr lang="cs-CZ" sz="1800" b="1" dirty="0"/>
              <a:t>Novočeská vydání:</a:t>
            </a:r>
          </a:p>
          <a:p>
            <a:r>
              <a:rPr lang="cs-CZ" sz="1800" dirty="0"/>
              <a:t>Rudolf </a:t>
            </a:r>
            <a:r>
              <a:rPr lang="cs-CZ" sz="1800" cap="small" dirty="0"/>
              <a:t>Urbánek</a:t>
            </a:r>
            <a:r>
              <a:rPr lang="cs-CZ" sz="1800" dirty="0"/>
              <a:t>, </a:t>
            </a:r>
            <a:r>
              <a:rPr lang="cs-CZ" sz="1800" i="1" dirty="0"/>
              <a:t>Ve službách Jiříka krále</a:t>
            </a:r>
            <a:r>
              <a:rPr lang="cs-CZ" sz="1800" dirty="0"/>
              <a:t>, Praha 1940</a:t>
            </a:r>
          </a:p>
          <a:p>
            <a:r>
              <a:rPr lang="cs-CZ" sz="1800" dirty="0"/>
              <a:t>Bohumil </a:t>
            </a:r>
            <a:r>
              <a:rPr lang="cs-CZ" sz="1800" dirty="0" err="1"/>
              <a:t>Mathesius</a:t>
            </a:r>
            <a:r>
              <a:rPr lang="cs-CZ" sz="1800" dirty="0"/>
              <a:t>, </a:t>
            </a:r>
            <a:r>
              <a:rPr lang="cs-CZ" sz="1800" i="1" dirty="0"/>
              <a:t>Deník o jízdě a putování pana Lva z </a:t>
            </a:r>
            <a:r>
              <a:rPr lang="cs-CZ" sz="1800" i="1" dirty="0" err="1"/>
              <a:t>Rožmitálu</a:t>
            </a:r>
            <a:r>
              <a:rPr lang="cs-CZ" sz="1800" i="1" dirty="0"/>
              <a:t> a z Blatné z Čech až na konec světa</a:t>
            </a:r>
            <a:r>
              <a:rPr lang="cs-CZ" sz="1800" dirty="0"/>
              <a:t>, Praha 1951, 1974</a:t>
            </a:r>
            <a:endParaRPr lang="cs-CZ" sz="1800" i="1" dirty="0"/>
          </a:p>
          <a:p>
            <a:endParaRPr lang="cs-CZ" sz="1800" b="1" dirty="0"/>
          </a:p>
          <a:p>
            <a:endParaRPr lang="fr-FR" sz="1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E434C9-0C37-4533-B56E-44277F97EA18}"/>
              </a:ext>
            </a:extLst>
          </p:cNvPr>
          <p:cNvSpPr>
            <a:spLocks noGrp="1"/>
          </p:cNvSpPr>
          <p:nvPr>
            <p:ph type="title"/>
          </p:nvPr>
        </p:nvSpPr>
        <p:spPr/>
        <p:txBody>
          <a:bodyPr>
            <a:normAutofit/>
          </a:bodyPr>
          <a:lstStyle/>
          <a:p>
            <a:r>
              <a:rPr lang="cs-CZ" sz="3000" b="1" dirty="0"/>
              <a:t>Návštěva </a:t>
            </a:r>
            <a:r>
              <a:rPr lang="cs-CZ" sz="3000" b="1" dirty="0" err="1"/>
              <a:t>Norimberka</a:t>
            </a:r>
            <a:endParaRPr lang="cs-CZ" sz="3000" b="1" dirty="0"/>
          </a:p>
        </p:txBody>
      </p:sp>
      <p:sp>
        <p:nvSpPr>
          <p:cNvPr id="3" name="Zástupný obsah 2">
            <a:extLst>
              <a:ext uri="{FF2B5EF4-FFF2-40B4-BE49-F238E27FC236}">
                <a16:creationId xmlns:a16="http://schemas.microsoft.com/office/drawing/2014/main" id="{5AE99CDD-D78D-4DF7-AFB0-6BFD5A35C302}"/>
              </a:ext>
            </a:extLst>
          </p:cNvPr>
          <p:cNvSpPr>
            <a:spLocks noGrp="1"/>
          </p:cNvSpPr>
          <p:nvPr>
            <p:ph idx="1"/>
          </p:nvPr>
        </p:nvSpPr>
        <p:spPr/>
        <p:txBody>
          <a:bodyPr/>
          <a:lstStyle/>
          <a:p>
            <a:pPr algn="just">
              <a:lnSpc>
                <a:spcPct val="115000"/>
              </a:lnSpc>
              <a:spcAft>
                <a:spcPts val="1000"/>
              </a:spcAft>
            </a:pPr>
            <a:r>
              <a:rPr lang="cs-CZ" sz="1800" dirty="0" err="1">
                <a:effectLst/>
                <a:latin typeface="Cambria" panose="02040503050406030204" pitchFamily="18" charset="0"/>
                <a:ea typeface="Calibri" panose="020F0502020204030204" pitchFamily="34" charset="0"/>
                <a:cs typeface="Times New Roman" panose="02020603050405020304" pitchFamily="18" charset="0"/>
              </a:rPr>
              <a:t>Nazajtřie</a:t>
            </a:r>
            <a:r>
              <a:rPr lang="cs-CZ" sz="1800" dirty="0">
                <a:effectLst/>
                <a:latin typeface="Cambria" panose="02040503050406030204" pitchFamily="18" charset="0"/>
                <a:ea typeface="Calibri" panose="020F0502020204030204" pitchFamily="34" charset="0"/>
                <a:cs typeface="Times New Roman" panose="02020603050405020304" pitchFamily="18" charset="0"/>
              </a:rPr>
              <a:t> v sobotu ukazovali nám svátost: </a:t>
            </a:r>
            <a:r>
              <a:rPr lang="cs-CZ" sz="1800" dirty="0" err="1">
                <a:effectLst/>
                <a:latin typeface="Cambria" panose="02040503050406030204" pitchFamily="18" charset="0"/>
                <a:ea typeface="Calibri" panose="020F0502020204030204" pitchFamily="34" charset="0"/>
                <a:cs typeface="Times New Roman" panose="02020603050405020304" pitchFamily="18" charset="0"/>
              </a:rPr>
              <a:t>božie</a:t>
            </a:r>
            <a:r>
              <a:rPr lang="cs-CZ" sz="1800" dirty="0">
                <a:effectLst/>
                <a:latin typeface="Cambria" panose="02040503050406030204" pitchFamily="18" charset="0"/>
                <a:ea typeface="Calibri" panose="020F0502020204030204" pitchFamily="34" charset="0"/>
                <a:cs typeface="Times New Roman" panose="02020603050405020304" pitchFamily="18" charset="0"/>
              </a:rPr>
              <a:t> kopie, kus kříže svatého, řetězy sv. Petra, Pavla a sv. Jana Křtitele, žlabu kus z </a:t>
            </a:r>
            <a:r>
              <a:rPr lang="cs-CZ" sz="1800" dirty="0" err="1">
                <a:effectLst/>
                <a:latin typeface="Cambria" panose="02040503050406030204" pitchFamily="18" charset="0"/>
                <a:ea typeface="Calibri" panose="020F0502020204030204" pitchFamily="34" charset="0"/>
                <a:cs typeface="Times New Roman" panose="02020603050405020304" pitchFamily="18" charset="0"/>
              </a:rPr>
              <a:t>Betlema</a:t>
            </a:r>
            <a:r>
              <a:rPr lang="cs-CZ" sz="1800" dirty="0">
                <a:effectLst/>
                <a:latin typeface="Cambria" panose="02040503050406030204" pitchFamily="18" charset="0"/>
                <a:ea typeface="Calibri" panose="020F0502020204030204" pitchFamily="34" charset="0"/>
                <a:cs typeface="Times New Roman" panose="02020603050405020304" pitchFamily="18" charset="0"/>
              </a:rPr>
              <a:t>, sv. Jana evangelisty zub, téhož kus košile, kus ramene sv. Anny, matky Panny Marie, sv. Mauricia meč, kterýž mu </a:t>
            </a:r>
            <a:r>
              <a:rPr lang="cs-CZ" sz="1800" dirty="0" err="1">
                <a:effectLst/>
                <a:latin typeface="Cambria" panose="02040503050406030204" pitchFamily="18" charset="0"/>
                <a:ea typeface="Calibri" panose="020F0502020204030204" pitchFamily="34" charset="0"/>
                <a:cs typeface="Times New Roman" panose="02020603050405020304" pitchFamily="18" charset="0"/>
              </a:rPr>
              <a:t>anjel</a:t>
            </a:r>
            <a:r>
              <a:rPr lang="cs-CZ" sz="1800" dirty="0">
                <a:effectLst/>
                <a:latin typeface="Cambria" panose="02040503050406030204" pitchFamily="18" charset="0"/>
                <a:ea typeface="Calibri" panose="020F0502020204030204" pitchFamily="34" charset="0"/>
                <a:cs typeface="Times New Roman" panose="02020603050405020304" pitchFamily="18" charset="0"/>
              </a:rPr>
              <a:t> z nebe přinesl </a:t>
            </a:r>
            <a:r>
              <a:rPr lang="cs-CZ" sz="1800" dirty="0" err="1">
                <a:effectLst/>
                <a:latin typeface="Cambria" panose="02040503050406030204" pitchFamily="18" charset="0"/>
                <a:ea typeface="Calibri" panose="020F0502020204030204" pitchFamily="34" charset="0"/>
                <a:cs typeface="Times New Roman" panose="02020603050405020304" pitchFamily="18" charset="0"/>
              </a:rPr>
              <a:t>etc</a:t>
            </a:r>
            <a:r>
              <a:rPr lang="cs-CZ" sz="1800" dirty="0">
                <a:effectLst/>
                <a:latin typeface="Cambria" panose="02040503050406030204" pitchFamily="18" charset="0"/>
                <a:ea typeface="Calibri" panose="020F0502020204030204" pitchFamily="34" charset="0"/>
                <a:cs typeface="Times New Roman" panose="02020603050405020304" pitchFamily="18" charset="0"/>
              </a:rPr>
              <a:t>., sv. Karla Velikého korunu, meč, </a:t>
            </a:r>
            <a:r>
              <a:rPr lang="cs-CZ" sz="1800" dirty="0" err="1">
                <a:effectLst/>
                <a:latin typeface="Cambria" panose="02040503050406030204" pitchFamily="18" charset="0"/>
                <a:ea typeface="Calibri" panose="020F0502020204030204" pitchFamily="34" charset="0"/>
                <a:cs typeface="Times New Roman" panose="02020603050405020304" pitchFamily="18" charset="0"/>
              </a:rPr>
              <a:t>ješto</a:t>
            </a:r>
            <a:r>
              <a:rPr lang="cs-CZ" sz="1800" dirty="0">
                <a:effectLst/>
                <a:latin typeface="Cambria" panose="02040503050406030204" pitchFamily="18" charset="0"/>
                <a:ea typeface="Calibri" panose="020F0502020204030204" pitchFamily="34" charset="0"/>
                <a:cs typeface="Times New Roman" panose="02020603050405020304" pitchFamily="18" charset="0"/>
              </a:rPr>
              <a:t> jemu také </a:t>
            </a:r>
            <a:r>
              <a:rPr lang="cs-CZ" sz="1800" dirty="0" err="1">
                <a:effectLst/>
                <a:latin typeface="Cambria" panose="02040503050406030204" pitchFamily="18" charset="0"/>
                <a:ea typeface="Calibri" panose="020F0502020204030204" pitchFamily="34" charset="0"/>
                <a:cs typeface="Times New Roman" panose="02020603050405020304" pitchFamily="18" charset="0"/>
              </a:rPr>
              <a:t>anjel</a:t>
            </a:r>
            <a:r>
              <a:rPr lang="cs-CZ" sz="1800" dirty="0">
                <a:effectLst/>
                <a:latin typeface="Cambria" panose="02040503050406030204" pitchFamily="18" charset="0"/>
                <a:ea typeface="Calibri" panose="020F0502020204030204" pitchFamily="34" charset="0"/>
                <a:cs typeface="Times New Roman" panose="02020603050405020304" pitchFamily="18" charset="0"/>
              </a:rPr>
              <a:t> z nebe přinesl, ač jest tak, jakož oni </a:t>
            </a:r>
            <a:r>
              <a:rPr lang="cs-CZ" sz="1800" dirty="0" err="1">
                <a:effectLst/>
                <a:latin typeface="Cambria" panose="02040503050406030204" pitchFamily="18" charset="0"/>
                <a:ea typeface="Calibri" panose="020F0502020204030204" pitchFamily="34" charset="0"/>
                <a:cs typeface="Times New Roman" panose="02020603050405020304" pitchFamily="18" charset="0"/>
              </a:rPr>
              <a:t>pravie</a:t>
            </a:r>
            <a:r>
              <a:rPr lang="cs-CZ" sz="1800" dirty="0">
                <a:effectLst/>
                <a:latin typeface="Cambria" panose="02040503050406030204" pitchFamily="18" charset="0"/>
                <a:ea typeface="Calibri" panose="020F0502020204030204" pitchFamily="34" charset="0"/>
                <a:cs typeface="Times New Roman" panose="02020603050405020304" pitchFamily="18" charset="0"/>
              </a:rPr>
              <a:t>. Myšky, plechovice </a:t>
            </a:r>
            <a:r>
              <a:rPr lang="cs-CZ" sz="1800" dirty="0" err="1">
                <a:effectLst/>
                <a:latin typeface="Cambria" panose="02040503050406030204" pitchFamily="18" charset="0"/>
                <a:ea typeface="Calibri" panose="020F0502020204030204" pitchFamily="34" charset="0"/>
                <a:cs typeface="Times New Roman" panose="02020603050405020304" pitchFamily="18" charset="0"/>
              </a:rPr>
              <a:t>etc</a:t>
            </a:r>
            <a:r>
              <a:rPr lang="cs-CZ" sz="1800" dirty="0">
                <a:effectLst/>
                <a:latin typeface="Cambria" panose="02040503050406030204" pitchFamily="18" charset="0"/>
                <a:ea typeface="Calibri" panose="020F0502020204030204" pitchFamily="34" charset="0"/>
                <a:cs typeface="Times New Roman" panose="02020603050405020304" pitchFamily="18" charset="0"/>
              </a:rPr>
              <a:t>., a jiných mnoho dvorných věcí viděli </a:t>
            </a:r>
            <a:r>
              <a:rPr lang="cs-CZ" sz="1800" dirty="0" err="1">
                <a:effectLst/>
                <a:latin typeface="Cambria" panose="02040503050406030204" pitchFamily="18" charset="0"/>
                <a:ea typeface="Calibri" panose="020F0502020204030204" pitchFamily="34" charset="0"/>
                <a:cs typeface="Times New Roman" panose="02020603050405020304" pitchFamily="18" charset="0"/>
              </a:rPr>
              <a:t>sme</a:t>
            </a:r>
            <a:r>
              <a:rPr lang="cs-CZ" sz="1800" dirty="0">
                <a:effectLst/>
                <a:latin typeface="Cambria" panose="02040503050406030204" pitchFamily="18" charset="0"/>
                <a:ea typeface="Calibri" panose="020F0502020204030204" pitchFamily="34" charset="0"/>
                <a:cs typeface="Times New Roman" panose="02020603050405020304" pitchFamily="18" charset="0"/>
              </a:rPr>
              <a:t>, </a:t>
            </a:r>
            <a:r>
              <a:rPr lang="cs-CZ" sz="1800" dirty="0" err="1">
                <a:effectLst/>
                <a:latin typeface="Cambria" panose="02040503050406030204" pitchFamily="18" charset="0"/>
                <a:ea typeface="Calibri" panose="020F0502020204030204" pitchFamily="34" charset="0"/>
                <a:cs typeface="Times New Roman" panose="02020603050405020304" pitchFamily="18" charset="0"/>
              </a:rPr>
              <a:t>ješto</a:t>
            </a:r>
            <a:r>
              <a:rPr lang="cs-CZ" sz="1800" dirty="0">
                <a:effectLst/>
                <a:latin typeface="Cambria" panose="02040503050406030204" pitchFamily="18" charset="0"/>
                <a:ea typeface="Calibri" panose="020F0502020204030204" pitchFamily="34" charset="0"/>
                <a:cs typeface="Times New Roman" panose="02020603050405020304" pitchFamily="18" charset="0"/>
              </a:rPr>
              <a:t> </a:t>
            </a:r>
            <a:r>
              <a:rPr lang="cs-CZ" sz="1800" dirty="0" err="1">
                <a:effectLst/>
                <a:latin typeface="Cambria" panose="02040503050406030204" pitchFamily="18" charset="0"/>
                <a:ea typeface="Calibri" panose="020F0502020204030204" pitchFamily="34" charset="0"/>
                <a:cs typeface="Times New Roman" panose="02020603050405020304" pitchFamily="18" charset="0"/>
              </a:rPr>
              <a:t>sěm</a:t>
            </a:r>
            <a:r>
              <a:rPr lang="cs-CZ" sz="1800" dirty="0">
                <a:effectLst/>
                <a:latin typeface="Cambria" panose="02040503050406030204" pitchFamily="18" charset="0"/>
                <a:ea typeface="Calibri" panose="020F0502020204030204" pitchFamily="34" charset="0"/>
                <a:cs typeface="Times New Roman" panose="02020603050405020304" pitchFamily="18" charset="0"/>
              </a:rPr>
              <a:t> jich tuto nemohl popsati, aniž mi </a:t>
            </a:r>
            <a:r>
              <a:rPr lang="cs-CZ" sz="1800" dirty="0" err="1">
                <a:effectLst/>
                <a:latin typeface="Cambria" panose="02040503050406030204" pitchFamily="18" charset="0"/>
                <a:ea typeface="Calibri" panose="020F0502020204030204" pitchFamily="34" charset="0"/>
                <a:cs typeface="Times New Roman" panose="02020603050405020304" pitchFamily="18" charset="0"/>
              </a:rPr>
              <a:t>sě</a:t>
            </a:r>
            <a:r>
              <a:rPr lang="cs-CZ" sz="1800" dirty="0">
                <a:effectLst/>
                <a:latin typeface="Cambria" panose="02040503050406030204" pitchFamily="18" charset="0"/>
                <a:ea typeface="Calibri" panose="020F0502020204030204" pitchFamily="34" charset="0"/>
                <a:cs typeface="Times New Roman" panose="02020603050405020304" pitchFamily="18" charset="0"/>
              </a:rPr>
              <a:t> zdálo psáti </a:t>
            </a:r>
            <a:r>
              <a:rPr lang="cs-CZ" sz="1800" dirty="0" err="1">
                <a:effectLst/>
                <a:latin typeface="Cambria" panose="02040503050406030204" pitchFamily="18" charset="0"/>
                <a:ea typeface="Calibri" panose="020F0502020204030204" pitchFamily="34" charset="0"/>
                <a:cs typeface="Times New Roman" panose="02020603050405020304" pitchFamily="18" charset="0"/>
              </a:rPr>
              <a:t>etc</a:t>
            </a:r>
            <a:r>
              <a:rPr lang="cs-CZ" sz="1800" dirty="0">
                <a:effectLst/>
                <a:latin typeface="Cambria" panose="02040503050406030204" pitchFamily="18" charset="0"/>
                <a:ea typeface="Calibri" panose="020F0502020204030204" pitchFamily="34" charset="0"/>
                <a:cs typeface="Times New Roman" panose="02020603050405020304" pitchFamily="18"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i="1" dirty="0">
                <a:effectLst/>
                <a:latin typeface="Cambria" panose="02040503050406030204" pitchFamily="18" charset="0"/>
                <a:ea typeface="Calibri" panose="020F0502020204030204" pitchFamily="34" charset="0"/>
                <a:cs typeface="Times New Roman" panose="02020603050405020304" pitchFamily="18" charset="0"/>
              </a:rPr>
              <a:t>Ve službách Jiříka krále</a:t>
            </a:r>
            <a:r>
              <a:rPr lang="cs-CZ" sz="1800" dirty="0">
                <a:effectLst/>
                <a:latin typeface="Cambria" panose="02040503050406030204" pitchFamily="18" charset="0"/>
                <a:ea typeface="Calibri" panose="020F0502020204030204" pitchFamily="34" charset="0"/>
                <a:cs typeface="Times New Roman" panose="02020603050405020304" pitchFamily="18" charset="0"/>
              </a:rPr>
              <a:t>, s. 4</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766457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E0D6DD-B6AD-460D-95A7-7C942B371C1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FDC1F2C-3B53-413E-ABA8-972C521C7E1D}"/>
              </a:ext>
            </a:extLst>
          </p:cNvPr>
          <p:cNvSpPr>
            <a:spLocks noGrp="1"/>
          </p:cNvSpPr>
          <p:nvPr>
            <p:ph idx="1"/>
          </p:nvPr>
        </p:nvSpPr>
        <p:spPr/>
        <p:txBody>
          <a:bodyPr>
            <a:normAutofit/>
          </a:bodyPr>
          <a:lstStyle/>
          <a:p>
            <a:pPr algn="just">
              <a:lnSpc>
                <a:spcPct val="115000"/>
              </a:lnSpc>
              <a:spcAft>
                <a:spcPts val="1000"/>
              </a:spcAft>
            </a:pPr>
            <a:r>
              <a:rPr lang="cs-CZ" sz="1800" dirty="0">
                <a:effectLst/>
                <a:latin typeface="Cambria" panose="02040503050406030204" pitchFamily="18" charset="0"/>
                <a:ea typeface="Calibri" panose="020F0502020204030204" pitchFamily="34" charset="0"/>
                <a:cs typeface="Times New Roman" panose="02020603050405020304" pitchFamily="18" charset="0"/>
              </a:rPr>
              <a:t>V Norimberku jsme pobyli dva dni a prohlédli jsme si tam tyto svaté ostatky: především nám byly ukázány jesle, do kterých Panna Marie kladla malého Ježíška, potom loket sv. Anny a zub sv. Jana Křtitele, jakož i kousek dřeva ze svatého kříže, na němž byl ukřižován Kristus, a hřeb z pravé ruky, kterým byl na kříž přibit. Potom nám ukázali meč sv. Mauricia, jakož i jiný meč sv. císaře Karla, který prý mu byl od Boha dán z nebe, aby ho užíval proti svým pohanským nepřátelům, a téhož císaře ostruhy, škorně a střevíce. Viděli jsme dále pouta svatých Petra a Pavla, kteří vytrpěli muka pro jméno Páně. Potom jsme spatřili kopí, kterým byl proklán božský bok Ježíše Krista. Na toto kopí položili kněží naše prsteny, aby ti kdož byli trápení bolestí nebo pícháním v boku, měli stále po ruce spolehlivý lék. Kromě toho ukázali pánovi i jeho druhům mnohé jiné ostatky svatých, které zde nejsou zaznamenány.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i="1" dirty="0" err="1">
                <a:effectLst/>
                <a:latin typeface="Cambria" panose="02040503050406030204" pitchFamily="18" charset="0"/>
                <a:ea typeface="Calibri" panose="020F0502020204030204" pitchFamily="34" charset="0"/>
                <a:cs typeface="Times New Roman" panose="02020603050405020304" pitchFamily="18" charset="0"/>
              </a:rPr>
              <a:t>Ibid</a:t>
            </a:r>
            <a:r>
              <a:rPr lang="cs-CZ" sz="1800" i="1" dirty="0">
                <a:effectLst/>
                <a:latin typeface="Cambria" panose="02040503050406030204" pitchFamily="18" charset="0"/>
                <a:ea typeface="Calibri" panose="020F0502020204030204" pitchFamily="34" charset="0"/>
                <a:cs typeface="Times New Roman" panose="02020603050405020304" pitchFamily="18" charset="0"/>
              </a:rPr>
              <a:t>.</a:t>
            </a:r>
            <a:r>
              <a:rPr lang="cs-CZ" sz="1800" dirty="0">
                <a:effectLst/>
                <a:latin typeface="Cambria" panose="02040503050406030204" pitchFamily="18" charset="0"/>
                <a:ea typeface="Calibri" panose="020F0502020204030204" pitchFamily="34" charset="0"/>
                <a:cs typeface="Times New Roman" panose="02020603050405020304" pitchFamily="18" charset="0"/>
              </a:rPr>
              <a:t>, s. 34-35</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399289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689F4283-4519-4A5A-9483-62A0C3BD0123}"/>
              </a:ext>
            </a:extLst>
          </p:cNvPr>
          <p:cNvSpPr>
            <a:spLocks noGrp="1"/>
          </p:cNvSpPr>
          <p:nvPr>
            <p:ph type="title"/>
          </p:nvPr>
        </p:nvSpPr>
        <p:spPr/>
        <p:txBody>
          <a:bodyPr>
            <a:normAutofit/>
          </a:bodyPr>
          <a:lstStyle/>
          <a:p>
            <a:r>
              <a:rPr lang="cs-CZ" sz="3000" b="1" dirty="0" err="1"/>
              <a:t>Bružské</a:t>
            </a:r>
            <a:r>
              <a:rPr lang="cs-CZ" sz="3000" b="1" dirty="0"/>
              <a:t> lázně (</a:t>
            </a:r>
            <a:r>
              <a:rPr lang="cs-CZ" sz="3000" b="1" dirty="0" err="1"/>
              <a:t>Tetzel</a:t>
            </a:r>
            <a:r>
              <a:rPr lang="cs-CZ" sz="3000" b="1" dirty="0"/>
              <a:t>)</a:t>
            </a:r>
          </a:p>
        </p:txBody>
      </p:sp>
      <p:pic>
        <p:nvPicPr>
          <p:cNvPr id="5" name="Zástupný obsah 4">
            <a:extLst>
              <a:ext uri="{FF2B5EF4-FFF2-40B4-BE49-F238E27FC236}">
                <a16:creationId xmlns:a16="http://schemas.microsoft.com/office/drawing/2014/main" id="{E0F4183D-1425-4628-8AAE-55A7F2F78E08}"/>
              </a:ext>
            </a:extLst>
          </p:cNvPr>
          <p:cNvPicPr>
            <a:picLocks noGrp="1" noChangeAspect="1"/>
          </p:cNvPicPr>
          <p:nvPr>
            <p:ph sz="half" idx="1"/>
          </p:nvPr>
        </p:nvPicPr>
        <p:blipFill>
          <a:blip r:embed="rId2"/>
          <a:stretch>
            <a:fillRect/>
          </a:stretch>
        </p:blipFill>
        <p:spPr>
          <a:xfrm>
            <a:off x="323527" y="1600200"/>
            <a:ext cx="5031387" cy="1756792"/>
          </a:xfrm>
        </p:spPr>
      </p:pic>
      <p:pic>
        <p:nvPicPr>
          <p:cNvPr id="8" name="Zástupný symbol pro obsah 4" descr="bains de Bruges1.jpg">
            <a:extLst>
              <a:ext uri="{FF2B5EF4-FFF2-40B4-BE49-F238E27FC236}">
                <a16:creationId xmlns:a16="http://schemas.microsoft.com/office/drawing/2014/main" id="{9A6F15A4-442E-46A6-A3E4-5AE52230AD80}"/>
              </a:ext>
            </a:extLst>
          </p:cNvPr>
          <p:cNvPicPr>
            <a:picLocks noGrp="1" noChangeAspect="1"/>
          </p:cNvPicPr>
          <p:nvPr>
            <p:ph sz="half" idx="2"/>
          </p:nvPr>
        </p:nvPicPr>
        <p:blipFill>
          <a:blip r:embed="rId3"/>
          <a:stretch>
            <a:fillRect/>
          </a:stretch>
        </p:blipFill>
        <p:spPr>
          <a:xfrm>
            <a:off x="5466625" y="1612366"/>
            <a:ext cx="3100388" cy="3633267"/>
          </a:xfrm>
        </p:spPr>
      </p:pic>
      <p:sp>
        <p:nvSpPr>
          <p:cNvPr id="10" name="TextovéPole 9">
            <a:extLst>
              <a:ext uri="{FF2B5EF4-FFF2-40B4-BE49-F238E27FC236}">
                <a16:creationId xmlns:a16="http://schemas.microsoft.com/office/drawing/2014/main" id="{1682570E-8144-4819-A041-453F9AEB5473}"/>
              </a:ext>
            </a:extLst>
          </p:cNvPr>
          <p:cNvSpPr txBox="1"/>
          <p:nvPr/>
        </p:nvSpPr>
        <p:spPr>
          <a:xfrm>
            <a:off x="576987" y="5202833"/>
            <a:ext cx="4777927" cy="830997"/>
          </a:xfrm>
          <a:prstGeom prst="rect">
            <a:avLst/>
          </a:prstGeom>
          <a:noFill/>
        </p:spPr>
        <p:txBody>
          <a:bodyPr wrap="square">
            <a:spAutoFit/>
          </a:bodyPr>
          <a:lstStyle/>
          <a:p>
            <a:r>
              <a:rPr lang="fr-FR" sz="1500" dirty="0"/>
              <a:t>Valère Maxime, </a:t>
            </a:r>
            <a:r>
              <a:rPr lang="fr-FR" sz="1500" i="1" dirty="0"/>
              <a:t>Faits et dits mémorables</a:t>
            </a:r>
            <a:r>
              <a:rPr lang="fr-FR" sz="1500" dirty="0"/>
              <a:t>, Bruges, fin XVe siècle</a:t>
            </a:r>
          </a:p>
          <a:p>
            <a:r>
              <a:rPr lang="fr-FR" sz="1500" dirty="0"/>
              <a:t>Paris, BnF,  Ms. Fr. 289, fol. 414v</a:t>
            </a:r>
            <a:r>
              <a:rPr lang="fr-FR" sz="1800" dirty="0"/>
              <a:t>.</a:t>
            </a:r>
            <a:endParaRPr lang="cs-CZ" sz="1800" dirty="0"/>
          </a:p>
        </p:txBody>
      </p:sp>
      <p:sp>
        <p:nvSpPr>
          <p:cNvPr id="12" name="TextovéPole 11">
            <a:extLst>
              <a:ext uri="{FF2B5EF4-FFF2-40B4-BE49-F238E27FC236}">
                <a16:creationId xmlns:a16="http://schemas.microsoft.com/office/drawing/2014/main" id="{813657DB-A139-4246-9B13-34D71DA77CA7}"/>
              </a:ext>
            </a:extLst>
          </p:cNvPr>
          <p:cNvSpPr txBox="1"/>
          <p:nvPr/>
        </p:nvSpPr>
        <p:spPr>
          <a:xfrm>
            <a:off x="457200" y="3694614"/>
            <a:ext cx="4572000" cy="390363"/>
          </a:xfrm>
          <a:prstGeom prst="rect">
            <a:avLst/>
          </a:prstGeom>
          <a:noFill/>
        </p:spPr>
        <p:txBody>
          <a:bodyPr wrap="square">
            <a:spAutoFit/>
          </a:bodyPr>
          <a:lstStyle/>
          <a:p>
            <a:pPr algn="just">
              <a:lnSpc>
                <a:spcPct val="115000"/>
              </a:lnSpc>
              <a:spcAft>
                <a:spcPts val="1000"/>
              </a:spcAft>
            </a:pPr>
            <a:r>
              <a:rPr lang="cs-CZ" sz="1800" i="1" dirty="0">
                <a:effectLst/>
                <a:latin typeface="Cambria" panose="02040503050406030204" pitchFamily="18" charset="0"/>
                <a:ea typeface="Calibri" panose="020F0502020204030204" pitchFamily="34" charset="0"/>
                <a:cs typeface="Times New Roman" panose="02020603050405020304" pitchFamily="18" charset="0"/>
              </a:rPr>
              <a:t>Ve službách Jiříka krále</a:t>
            </a:r>
            <a:r>
              <a:rPr lang="cs-CZ" sz="1800" dirty="0">
                <a:effectLst/>
                <a:latin typeface="Cambria" panose="02040503050406030204" pitchFamily="18" charset="0"/>
                <a:ea typeface="Calibri" panose="020F0502020204030204" pitchFamily="34" charset="0"/>
                <a:cs typeface="Times New Roman" panose="02020603050405020304" pitchFamily="18" charset="0"/>
              </a:rPr>
              <a:t>, s. 56</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7192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normAutofit/>
          </a:bodyPr>
          <a:lstStyle/>
          <a:p>
            <a:r>
              <a:rPr lang="cs-CZ" sz="3000" b="1" dirty="0"/>
              <a:t>Karneval v Bruggách (Šašek)</a:t>
            </a:r>
          </a:p>
        </p:txBody>
      </p:sp>
      <p:sp>
        <p:nvSpPr>
          <p:cNvPr id="8" name="Zástupný symbol pro text 7"/>
          <p:cNvSpPr>
            <a:spLocks noGrp="1"/>
          </p:cNvSpPr>
          <p:nvPr>
            <p:ph type="body" idx="1"/>
          </p:nvPr>
        </p:nvSpPr>
        <p:spPr/>
        <p:txBody>
          <a:bodyPr>
            <a:normAutofit fontScale="77500" lnSpcReduction="20000"/>
          </a:bodyPr>
          <a:lstStyle/>
          <a:p>
            <a:endParaRPr lang="cs-CZ" sz="1200" dirty="0"/>
          </a:p>
        </p:txBody>
      </p:sp>
      <p:sp>
        <p:nvSpPr>
          <p:cNvPr id="9" name="Zástupný symbol pro text 8"/>
          <p:cNvSpPr>
            <a:spLocks noGrp="1"/>
          </p:cNvSpPr>
          <p:nvPr>
            <p:ph type="body" idx="3"/>
          </p:nvPr>
        </p:nvSpPr>
        <p:spPr>
          <a:xfrm>
            <a:off x="5364088" y="1659027"/>
            <a:ext cx="4041775" cy="639762"/>
          </a:xfrm>
        </p:spPr>
        <p:txBody>
          <a:bodyPr>
            <a:normAutofit fontScale="77500" lnSpcReduction="20000"/>
          </a:bodyPr>
          <a:lstStyle/>
          <a:p>
            <a:r>
              <a:rPr lang="fr-FR" sz="1600" dirty="0"/>
              <a:t>Atelier de Guillaume Vrelant</a:t>
            </a:r>
          </a:p>
          <a:p>
            <a:r>
              <a:rPr lang="fr-FR" sz="1600" dirty="0"/>
              <a:t>Frontispice du Livre IX de Valère Maxime</a:t>
            </a:r>
          </a:p>
          <a:p>
            <a:r>
              <a:rPr lang="fr-FR" sz="1600" dirty="0"/>
              <a:t>Paris, BnF, Arsenal, Ms. 5196</a:t>
            </a:r>
            <a:endParaRPr lang="cs-CZ" sz="1600" dirty="0"/>
          </a:p>
        </p:txBody>
      </p:sp>
      <p:pic>
        <p:nvPicPr>
          <p:cNvPr id="6" name="Zástupný symbol pro obsah 5" descr="bains de Bruges2.jpg"/>
          <p:cNvPicPr>
            <a:picLocks noGrp="1" noChangeAspect="1"/>
          </p:cNvPicPr>
          <p:nvPr>
            <p:ph sz="quarter" idx="4"/>
          </p:nvPr>
        </p:nvPicPr>
        <p:blipFill>
          <a:blip r:embed="rId2"/>
          <a:stretch>
            <a:fillRect/>
          </a:stretch>
        </p:blipFill>
        <p:spPr>
          <a:xfrm>
            <a:off x="4929190" y="2428868"/>
            <a:ext cx="3462342" cy="3462342"/>
          </a:xfrm>
        </p:spPr>
      </p:pic>
      <p:pic>
        <p:nvPicPr>
          <p:cNvPr id="4" name="Zástupný obsah 3">
            <a:extLst>
              <a:ext uri="{FF2B5EF4-FFF2-40B4-BE49-F238E27FC236}">
                <a16:creationId xmlns:a16="http://schemas.microsoft.com/office/drawing/2014/main" id="{E4E42391-6CF5-4344-834A-DDB5EB0D32D5}"/>
              </a:ext>
            </a:extLst>
          </p:cNvPr>
          <p:cNvPicPr>
            <a:picLocks noGrp="1" noChangeAspect="1"/>
          </p:cNvPicPr>
          <p:nvPr>
            <p:ph sz="half" idx="2"/>
          </p:nvPr>
        </p:nvPicPr>
        <p:blipFill>
          <a:blip r:embed="rId3"/>
          <a:stretch>
            <a:fillRect/>
          </a:stretch>
        </p:blipFill>
        <p:spPr>
          <a:xfrm>
            <a:off x="60349" y="1417639"/>
            <a:ext cx="4989007" cy="438762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10CD64AB-9F7D-410B-9B10-C9A57464EF8F}"/>
              </a:ext>
            </a:extLst>
          </p:cNvPr>
          <p:cNvSpPr>
            <a:spLocks noGrp="1"/>
          </p:cNvSpPr>
          <p:nvPr>
            <p:ph type="title"/>
          </p:nvPr>
        </p:nvSpPr>
        <p:spPr/>
        <p:txBody>
          <a:bodyPr>
            <a:normAutofit/>
          </a:bodyPr>
          <a:lstStyle/>
          <a:p>
            <a:r>
              <a:rPr lang="cs-CZ" sz="3000" b="1" dirty="0"/>
              <a:t>Brusle u Václava Šaška </a:t>
            </a:r>
            <a:r>
              <a:rPr lang="cs-CZ" sz="3000" dirty="0"/>
              <a:t>(s. 53-54)</a:t>
            </a:r>
          </a:p>
        </p:txBody>
      </p:sp>
      <p:pic>
        <p:nvPicPr>
          <p:cNvPr id="11" name="Zástupný obsah 10">
            <a:extLst>
              <a:ext uri="{FF2B5EF4-FFF2-40B4-BE49-F238E27FC236}">
                <a16:creationId xmlns:a16="http://schemas.microsoft.com/office/drawing/2014/main" id="{1B1B3111-F047-4DE4-974F-CD5B799F202C}"/>
              </a:ext>
            </a:extLst>
          </p:cNvPr>
          <p:cNvPicPr>
            <a:picLocks noGrp="1" noChangeAspect="1"/>
          </p:cNvPicPr>
          <p:nvPr>
            <p:ph idx="1"/>
          </p:nvPr>
        </p:nvPicPr>
        <p:blipFill>
          <a:blip r:embed="rId2"/>
          <a:stretch>
            <a:fillRect/>
          </a:stretch>
        </p:blipFill>
        <p:spPr>
          <a:xfrm>
            <a:off x="899592" y="1196752"/>
            <a:ext cx="7037408" cy="763929"/>
          </a:xfrm>
        </p:spPr>
      </p:pic>
      <p:pic>
        <p:nvPicPr>
          <p:cNvPr id="13" name="Obrázek 12">
            <a:extLst>
              <a:ext uri="{FF2B5EF4-FFF2-40B4-BE49-F238E27FC236}">
                <a16:creationId xmlns:a16="http://schemas.microsoft.com/office/drawing/2014/main" id="{A42B71BF-335C-4FD8-9FF6-601C62334B06}"/>
              </a:ext>
            </a:extLst>
          </p:cNvPr>
          <p:cNvPicPr>
            <a:picLocks noChangeAspect="1"/>
          </p:cNvPicPr>
          <p:nvPr/>
        </p:nvPicPr>
        <p:blipFill>
          <a:blip r:embed="rId3"/>
          <a:stretch>
            <a:fillRect/>
          </a:stretch>
        </p:blipFill>
        <p:spPr>
          <a:xfrm>
            <a:off x="969041" y="1936586"/>
            <a:ext cx="6967959" cy="4884516"/>
          </a:xfrm>
          <a:prstGeom prst="rect">
            <a:avLst/>
          </a:prstGeom>
        </p:spPr>
      </p:pic>
    </p:spTree>
    <p:extLst>
      <p:ext uri="{BB962C8B-B14F-4D97-AF65-F5344CB8AC3E}">
        <p14:creationId xmlns:p14="http://schemas.microsoft.com/office/powerpoint/2010/main" val="2080890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3000" b="1" dirty="0"/>
              <a:t>Náhrobek Lva z </a:t>
            </a:r>
            <a:r>
              <a:rPr lang="cs-CZ" sz="3000" b="1" dirty="0" err="1"/>
              <a:t>Rožmitálu</a:t>
            </a:r>
            <a:r>
              <a:rPr lang="cs-CZ" sz="3000" b="1" dirty="0"/>
              <a:t> na Blatné</a:t>
            </a:r>
          </a:p>
        </p:txBody>
      </p:sp>
      <p:sp>
        <p:nvSpPr>
          <p:cNvPr id="5" name="Zástupný symbol pro obsah 4"/>
          <p:cNvSpPr>
            <a:spLocks noGrp="1"/>
          </p:cNvSpPr>
          <p:nvPr>
            <p:ph sz="quarter" idx="1"/>
          </p:nvPr>
        </p:nvSpPr>
        <p:spPr/>
        <p:txBody>
          <a:bodyPr/>
          <a:lstStyle/>
          <a:p>
            <a:endParaRPr lang="cs-CZ"/>
          </a:p>
        </p:txBody>
      </p:sp>
      <p:sp>
        <p:nvSpPr>
          <p:cNvPr id="6" name="Zástupný symbol pro obsah 5"/>
          <p:cNvSpPr>
            <a:spLocks noGrp="1"/>
          </p:cNvSpPr>
          <p:nvPr>
            <p:ph sz="quarter" idx="2"/>
          </p:nvPr>
        </p:nvSpPr>
        <p:spPr/>
        <p:txBody>
          <a:bodyPr/>
          <a:lstStyle/>
          <a:p>
            <a:endParaRPr lang="cs-CZ" dirty="0"/>
          </a:p>
        </p:txBody>
      </p:sp>
      <p:pic>
        <p:nvPicPr>
          <p:cNvPr id="18434" name="Picture 2" descr="C:\Users\Jaroslav\Documents\Cestopisy\Přednášky\160502Louvain\obrázky\Rozmital001.jpg"/>
          <p:cNvPicPr>
            <a:picLocks noChangeAspect="1" noChangeArrowheads="1"/>
          </p:cNvPicPr>
          <p:nvPr/>
        </p:nvPicPr>
        <p:blipFill>
          <a:blip r:embed="rId2" cstate="print"/>
          <a:srcRect/>
          <a:stretch>
            <a:fillRect/>
          </a:stretch>
        </p:blipFill>
        <p:spPr bwMode="auto">
          <a:xfrm>
            <a:off x="285720" y="1714488"/>
            <a:ext cx="4994649" cy="4214841"/>
          </a:xfrm>
          <a:prstGeom prst="rect">
            <a:avLst/>
          </a:prstGeom>
          <a:noFill/>
        </p:spPr>
      </p:pic>
      <p:pic>
        <p:nvPicPr>
          <p:cNvPr id="18435" name="Picture 3" descr="C:\Users\Jaroslav\Documents\Cestopisy\Přednášky\160502Louvain\obrázky\Rozmital013.jpg"/>
          <p:cNvPicPr>
            <a:picLocks noChangeAspect="1" noChangeArrowheads="1"/>
          </p:cNvPicPr>
          <p:nvPr/>
        </p:nvPicPr>
        <p:blipFill>
          <a:blip r:embed="rId3" cstate="print"/>
          <a:srcRect/>
          <a:stretch>
            <a:fillRect/>
          </a:stretch>
        </p:blipFill>
        <p:spPr bwMode="auto">
          <a:xfrm>
            <a:off x="5214943" y="1515202"/>
            <a:ext cx="3143272" cy="46538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t>Fresky na Blatné (druhý život cesty)</a:t>
            </a:r>
          </a:p>
        </p:txBody>
      </p:sp>
      <p:sp>
        <p:nvSpPr>
          <p:cNvPr id="3" name="Zástupný symbol pro obsah 2"/>
          <p:cNvSpPr>
            <a:spLocks noGrp="1"/>
          </p:cNvSpPr>
          <p:nvPr>
            <p:ph sz="quarter" idx="1"/>
          </p:nvPr>
        </p:nvSpPr>
        <p:spPr/>
        <p:txBody>
          <a:bodyPr/>
          <a:lstStyle/>
          <a:p>
            <a:endParaRPr lang="cs-CZ" dirty="0"/>
          </a:p>
        </p:txBody>
      </p:sp>
      <p:sp>
        <p:nvSpPr>
          <p:cNvPr id="4" name="Zástupný symbol pro obsah 3"/>
          <p:cNvSpPr>
            <a:spLocks noGrp="1"/>
          </p:cNvSpPr>
          <p:nvPr>
            <p:ph sz="quarter" idx="2"/>
          </p:nvPr>
        </p:nvSpPr>
        <p:spPr/>
        <p:txBody>
          <a:bodyPr/>
          <a:lstStyle/>
          <a:p>
            <a:endParaRPr lang="cs-CZ"/>
          </a:p>
        </p:txBody>
      </p:sp>
      <p:pic>
        <p:nvPicPr>
          <p:cNvPr id="23554" name="Picture 2" descr="C:\Users\Jaroslav\Documents\Cestopisy\Přednášky\160502Louvain\obrázky\Rozmital011.jpg"/>
          <p:cNvPicPr>
            <a:picLocks noChangeAspect="1" noChangeArrowheads="1"/>
          </p:cNvPicPr>
          <p:nvPr/>
        </p:nvPicPr>
        <p:blipFill>
          <a:blip r:embed="rId2" cstate="print"/>
          <a:srcRect/>
          <a:stretch>
            <a:fillRect/>
          </a:stretch>
        </p:blipFill>
        <p:spPr bwMode="auto">
          <a:xfrm>
            <a:off x="642910" y="1142984"/>
            <a:ext cx="3449638" cy="4973638"/>
          </a:xfrm>
          <a:prstGeom prst="rect">
            <a:avLst/>
          </a:prstGeom>
          <a:noFill/>
        </p:spPr>
      </p:pic>
      <p:pic>
        <p:nvPicPr>
          <p:cNvPr id="23555" name="Picture 3" descr="C:\Users\Jaroslav\Documents\Cestopisy\Přednášky\160502Louvain\obrázky\Rozmital009.jpg"/>
          <p:cNvPicPr>
            <a:picLocks noChangeAspect="1" noChangeArrowheads="1"/>
          </p:cNvPicPr>
          <p:nvPr/>
        </p:nvPicPr>
        <p:blipFill>
          <a:blip r:embed="rId3" cstate="print"/>
          <a:srcRect/>
          <a:stretch>
            <a:fillRect/>
          </a:stretch>
        </p:blipFill>
        <p:spPr bwMode="auto">
          <a:xfrm>
            <a:off x="4383682" y="1142984"/>
            <a:ext cx="4223772" cy="3929090"/>
          </a:xfrm>
          <a:prstGeom prst="rect">
            <a:avLst/>
          </a:prstGeom>
          <a:noFill/>
        </p:spPr>
      </p:pic>
      <p:sp>
        <p:nvSpPr>
          <p:cNvPr id="5" name="TextovéPole 4">
            <a:extLst>
              <a:ext uri="{FF2B5EF4-FFF2-40B4-BE49-F238E27FC236}">
                <a16:creationId xmlns:a16="http://schemas.microsoft.com/office/drawing/2014/main" id="{2B594122-2521-4345-AF59-87B7238D9AB4}"/>
              </a:ext>
            </a:extLst>
          </p:cNvPr>
          <p:cNvSpPr txBox="1"/>
          <p:nvPr/>
        </p:nvSpPr>
        <p:spPr>
          <a:xfrm>
            <a:off x="899592" y="6381328"/>
            <a:ext cx="8122865" cy="369332"/>
          </a:xfrm>
          <a:prstGeom prst="rect">
            <a:avLst/>
          </a:prstGeom>
          <a:noFill/>
        </p:spPr>
        <p:txBody>
          <a:bodyPr wrap="none" rtlCol="0">
            <a:spAutoFit/>
          </a:bodyPr>
          <a:lstStyle/>
          <a:p>
            <a:r>
              <a:rPr lang="cs-CZ" dirty="0"/>
              <a:t>Z knihy Jiří Kuthan, Královské dílo za Jiřího z Poděbrad a </a:t>
            </a:r>
            <a:r>
              <a:rPr lang="cs-CZ" dirty="0" err="1"/>
              <a:t>Jagallonců</a:t>
            </a:r>
            <a:r>
              <a:rPr lang="cs-CZ" dirty="0"/>
              <a:t>, Díl 1., Praha 2010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57200" y="1600200"/>
            <a:ext cx="8229600" cy="5141168"/>
          </a:xfrm>
        </p:spPr>
        <p:txBody>
          <a:bodyPr>
            <a:normAutofit fontScale="47500" lnSpcReduction="20000"/>
          </a:bodyPr>
          <a:lstStyle/>
          <a:p>
            <a:r>
              <a:rPr lang="cs-CZ" sz="3800" dirty="0"/>
              <a:t>František</a:t>
            </a:r>
            <a:r>
              <a:rPr lang="cs-CZ" sz="3800" cap="small" dirty="0"/>
              <a:t> Palacký</a:t>
            </a:r>
            <a:r>
              <a:rPr lang="cs-CZ" sz="3800" dirty="0"/>
              <a:t>, </a:t>
            </a:r>
            <a:r>
              <a:rPr lang="cs-CZ" sz="3800" i="1" dirty="0"/>
              <a:t>Denník poslů krále Jiřího ku králi Franskému Ludvíkovi XI. léta 1464 vyslaných</a:t>
            </a:r>
            <a:r>
              <a:rPr lang="cs-CZ" sz="3800" dirty="0"/>
              <a:t>, Časopis Společnosti </a:t>
            </a:r>
            <a:r>
              <a:rPr lang="cs-CZ" sz="3800" dirty="0" err="1"/>
              <a:t>vlastenského</a:t>
            </a:r>
            <a:r>
              <a:rPr lang="cs-CZ" sz="3800" dirty="0"/>
              <a:t> museum v Čechách</a:t>
            </a:r>
            <a:r>
              <a:rPr lang="cs-CZ" sz="3800" i="1" dirty="0"/>
              <a:t> </a:t>
            </a:r>
            <a:r>
              <a:rPr lang="cs-CZ" sz="3800" dirty="0"/>
              <a:t>1, 1827, s. 40-67</a:t>
            </a:r>
          </a:p>
          <a:p>
            <a:r>
              <a:rPr lang="cs-CZ" sz="3800" i="1" dirty="0" err="1"/>
              <a:t>Diary</a:t>
            </a:r>
            <a:r>
              <a:rPr lang="cs-CZ" sz="3800" i="1" dirty="0"/>
              <a:t> </a:t>
            </a:r>
            <a:r>
              <a:rPr lang="cs-CZ" sz="3800" i="1" dirty="0" err="1"/>
              <a:t>of</a:t>
            </a:r>
            <a:r>
              <a:rPr lang="cs-CZ" sz="3800" i="1" dirty="0"/>
              <a:t> </a:t>
            </a:r>
            <a:r>
              <a:rPr lang="cs-CZ" sz="3800" i="1" dirty="0" err="1"/>
              <a:t>an</a:t>
            </a:r>
            <a:r>
              <a:rPr lang="cs-CZ" sz="3800" i="1" dirty="0"/>
              <a:t> </a:t>
            </a:r>
            <a:r>
              <a:rPr lang="cs-CZ" sz="3800" i="1" dirty="0" err="1"/>
              <a:t>Embassy</a:t>
            </a:r>
            <a:r>
              <a:rPr lang="cs-CZ" sz="3800" i="1" dirty="0"/>
              <a:t> </a:t>
            </a:r>
            <a:r>
              <a:rPr lang="cs-CZ" sz="3800" i="1" dirty="0" err="1"/>
              <a:t>from</a:t>
            </a:r>
            <a:r>
              <a:rPr lang="cs-CZ" sz="3800" i="1" dirty="0"/>
              <a:t> King </a:t>
            </a:r>
            <a:r>
              <a:rPr lang="cs-CZ" sz="3800" i="1" dirty="0" err="1"/>
              <a:t>George</a:t>
            </a:r>
            <a:r>
              <a:rPr lang="cs-CZ" sz="3800" i="1" dirty="0"/>
              <a:t> </a:t>
            </a:r>
            <a:r>
              <a:rPr lang="cs-CZ" sz="3800" i="1" dirty="0" err="1"/>
              <a:t>of</a:t>
            </a:r>
            <a:r>
              <a:rPr lang="cs-CZ" sz="3800" i="1" dirty="0"/>
              <a:t> Bohemia to Louis XI </a:t>
            </a:r>
            <a:r>
              <a:rPr lang="cs-CZ" sz="3800" i="1" dirty="0" err="1"/>
              <a:t>of</a:t>
            </a:r>
            <a:r>
              <a:rPr lang="cs-CZ" sz="3800" i="1" dirty="0"/>
              <a:t> France in </a:t>
            </a:r>
            <a:r>
              <a:rPr lang="cs-CZ" sz="3800" i="1" dirty="0" err="1"/>
              <a:t>the</a:t>
            </a:r>
            <a:r>
              <a:rPr lang="cs-CZ" sz="3800" i="1" dirty="0"/>
              <a:t> </a:t>
            </a:r>
            <a:r>
              <a:rPr lang="cs-CZ" sz="3800" i="1" dirty="0" err="1"/>
              <a:t>Year</a:t>
            </a:r>
            <a:r>
              <a:rPr lang="cs-CZ" sz="3800" i="1" dirty="0"/>
              <a:t> </a:t>
            </a:r>
            <a:r>
              <a:rPr lang="cs-CZ" sz="3800" i="1" dirty="0" err="1"/>
              <a:t>of</a:t>
            </a:r>
            <a:r>
              <a:rPr lang="cs-CZ" sz="3800" i="1" dirty="0"/>
              <a:t> </a:t>
            </a:r>
            <a:r>
              <a:rPr lang="cs-CZ" sz="3800" i="1" dirty="0" err="1"/>
              <a:t>Grace</a:t>
            </a:r>
            <a:r>
              <a:rPr lang="cs-CZ" sz="3800" i="1" dirty="0"/>
              <a:t> 1464</a:t>
            </a:r>
            <a:r>
              <a:rPr lang="cs-CZ" sz="3800" dirty="0"/>
              <a:t>, </a:t>
            </a:r>
            <a:r>
              <a:rPr lang="cs-CZ" sz="3800" dirty="0" err="1"/>
              <a:t>ed</a:t>
            </a:r>
            <a:r>
              <a:rPr lang="cs-CZ" sz="3800" dirty="0"/>
              <a:t>. Albert H. </a:t>
            </a:r>
            <a:r>
              <a:rPr lang="cs-CZ" sz="3800" cap="small" dirty="0" err="1"/>
              <a:t>Wratislaw</a:t>
            </a:r>
            <a:r>
              <a:rPr lang="cs-CZ" sz="3800" dirty="0"/>
              <a:t>, London 1871</a:t>
            </a:r>
            <a:endParaRPr lang="cs-CZ" sz="3800" i="1" dirty="0"/>
          </a:p>
          <a:p>
            <a:r>
              <a:rPr lang="cs-CZ" sz="3800" i="1" dirty="0"/>
              <a:t>Deník českého poselstva ku králi francouzskému</a:t>
            </a:r>
            <a:r>
              <a:rPr lang="cs-CZ" sz="3800" dirty="0"/>
              <a:t>, </a:t>
            </a:r>
            <a:r>
              <a:rPr lang="cs-CZ" sz="3800" dirty="0" err="1"/>
              <a:t>ed</a:t>
            </a:r>
            <a:r>
              <a:rPr lang="cs-CZ" sz="3800" dirty="0"/>
              <a:t>. Josef </a:t>
            </a:r>
            <a:r>
              <a:rPr lang="cs-CZ" sz="3800" cap="small" dirty="0"/>
              <a:t>Kalousek</a:t>
            </a:r>
            <a:r>
              <a:rPr lang="cs-CZ" sz="3800" dirty="0"/>
              <a:t>, in: Archiv český VII, Praha 1887, s. 427-445</a:t>
            </a:r>
          </a:p>
          <a:p>
            <a:r>
              <a:rPr lang="cs-CZ" sz="3800" dirty="0"/>
              <a:t>Rudolf </a:t>
            </a:r>
            <a:r>
              <a:rPr lang="cs-CZ" sz="3800" cap="small" dirty="0"/>
              <a:t>Urbánek</a:t>
            </a:r>
            <a:r>
              <a:rPr lang="cs-CZ" sz="3800" dirty="0"/>
              <a:t>, </a:t>
            </a:r>
            <a:r>
              <a:rPr lang="cs-CZ" sz="3800" i="1" dirty="0"/>
              <a:t>Ve službách Jiříka krále</a:t>
            </a:r>
            <a:r>
              <a:rPr lang="cs-CZ" sz="3800" dirty="0"/>
              <a:t>, Praha 1940, s. 3-30 </a:t>
            </a:r>
          </a:p>
          <a:p>
            <a:r>
              <a:rPr lang="cs-CZ" sz="3800" dirty="0"/>
              <a:t>Ivana </a:t>
            </a:r>
            <a:r>
              <a:rPr lang="cs-CZ" sz="3800" cap="small" dirty="0" err="1"/>
              <a:t>Baboučková</a:t>
            </a:r>
            <a:r>
              <a:rPr lang="cs-CZ" sz="3800" dirty="0"/>
              <a:t> – Jaroslav </a:t>
            </a:r>
            <a:r>
              <a:rPr lang="cs-CZ" sz="3800" cap="small" dirty="0"/>
              <a:t>Boubín</a:t>
            </a:r>
            <a:r>
              <a:rPr lang="cs-CZ" sz="3800" dirty="0"/>
              <a:t>, Nejstarší český cestopis, in: </a:t>
            </a:r>
            <a:r>
              <a:rPr lang="cs-CZ" sz="3800" i="1" dirty="0"/>
              <a:t>Hledání nové Evropy. Projekt krále Jiřího</a:t>
            </a:r>
            <a:r>
              <a:rPr lang="cs-CZ" sz="3800" dirty="0"/>
              <a:t>, Praha 2015, s. 195-242</a:t>
            </a:r>
          </a:p>
          <a:p>
            <a:endParaRPr lang="cs-CZ" sz="3800" dirty="0"/>
          </a:p>
          <a:p>
            <a:r>
              <a:rPr lang="cs-CZ" sz="3800" dirty="0"/>
              <a:t>Bohdan </a:t>
            </a:r>
            <a:r>
              <a:rPr lang="cs-CZ" sz="3800" cap="small" dirty="0" err="1"/>
              <a:t>Małysz</a:t>
            </a:r>
            <a:r>
              <a:rPr lang="cs-CZ" sz="3800" dirty="0"/>
              <a:t>, </a:t>
            </a:r>
            <a:r>
              <a:rPr lang="cs-CZ" sz="3800" i="1" dirty="0" err="1"/>
              <a:t>Najstarsza</a:t>
            </a:r>
            <a:r>
              <a:rPr lang="cs-CZ" sz="3800" i="1" dirty="0"/>
              <a:t> </a:t>
            </a:r>
            <a:r>
              <a:rPr lang="cs-CZ" sz="3800" i="1" dirty="0" err="1"/>
              <a:t>czeska</a:t>
            </a:r>
            <a:r>
              <a:rPr lang="cs-CZ" sz="3800" i="1" dirty="0"/>
              <a:t> </a:t>
            </a:r>
            <a:r>
              <a:rPr lang="cs-CZ" sz="3800" i="1" dirty="0" err="1"/>
              <a:t>relacja</a:t>
            </a:r>
            <a:r>
              <a:rPr lang="cs-CZ" sz="3800" i="1" dirty="0"/>
              <a:t> </a:t>
            </a:r>
            <a:r>
              <a:rPr lang="cs-CZ" sz="3800" i="1" dirty="0" err="1"/>
              <a:t>podróżnicza</a:t>
            </a:r>
            <a:r>
              <a:rPr lang="cs-CZ" sz="3800" dirty="0"/>
              <a:t>. </a:t>
            </a:r>
            <a:r>
              <a:rPr lang="cs-CZ" sz="3800" i="1" dirty="0" err="1"/>
              <a:t>Poselstwo</a:t>
            </a:r>
            <a:r>
              <a:rPr lang="cs-CZ" sz="3800" i="1" dirty="0"/>
              <a:t> </a:t>
            </a:r>
            <a:r>
              <a:rPr lang="cs-CZ" sz="3800" i="1" dirty="0" err="1"/>
              <a:t>Jerzego</a:t>
            </a:r>
            <a:r>
              <a:rPr lang="cs-CZ" sz="3800" i="1" dirty="0"/>
              <a:t> z </a:t>
            </a:r>
            <a:r>
              <a:rPr lang="cs-CZ" sz="3800" i="1" dirty="0" err="1"/>
              <a:t>Podiebradów</a:t>
            </a:r>
            <a:r>
              <a:rPr lang="cs-CZ" sz="3800" i="1" dirty="0"/>
              <a:t> do </a:t>
            </a:r>
            <a:r>
              <a:rPr lang="cs-CZ" sz="3800" i="1" dirty="0" err="1"/>
              <a:t>Francji</a:t>
            </a:r>
            <a:r>
              <a:rPr lang="cs-CZ" sz="3800" i="1" dirty="0"/>
              <a:t> w roku 1464 w </a:t>
            </a:r>
            <a:r>
              <a:rPr lang="cs-CZ" sz="3800" i="1" dirty="0" err="1"/>
              <a:t>świetle</a:t>
            </a:r>
            <a:r>
              <a:rPr lang="cs-CZ" sz="3800" i="1" dirty="0"/>
              <a:t> </a:t>
            </a:r>
            <a:r>
              <a:rPr lang="cs-CZ" sz="3800" i="1" dirty="0" err="1"/>
              <a:t>dziennika</a:t>
            </a:r>
            <a:r>
              <a:rPr lang="cs-CZ" sz="3800" i="1" dirty="0"/>
              <a:t> </a:t>
            </a:r>
            <a:r>
              <a:rPr lang="cs-CZ" sz="3800" i="1" dirty="0" err="1"/>
              <a:t>Jarosława</a:t>
            </a:r>
            <a:r>
              <a:rPr lang="cs-CZ" sz="3800" i="1" dirty="0"/>
              <a:t>,</a:t>
            </a:r>
            <a:r>
              <a:rPr lang="cs-CZ" sz="3800" dirty="0"/>
              <a:t> </a:t>
            </a:r>
            <a:r>
              <a:rPr lang="cs-CZ" sz="3800" dirty="0" err="1"/>
              <a:t>Czeski</a:t>
            </a:r>
            <a:r>
              <a:rPr lang="cs-CZ" sz="3800" dirty="0"/>
              <a:t> </a:t>
            </a:r>
            <a:r>
              <a:rPr lang="cs-CZ" sz="3800" dirty="0" err="1"/>
              <a:t>Cieszyn</a:t>
            </a:r>
            <a:r>
              <a:rPr lang="cs-CZ" sz="3800" dirty="0"/>
              <a:t> 2004</a:t>
            </a:r>
          </a:p>
          <a:p>
            <a:r>
              <a:rPr lang="cs-CZ" sz="3800" i="1" dirty="0"/>
              <a:t>De la </a:t>
            </a:r>
            <a:r>
              <a:rPr lang="cs-CZ" sz="3800" i="1" dirty="0" err="1"/>
              <a:t>Bohême</a:t>
            </a:r>
            <a:r>
              <a:rPr lang="cs-CZ" sz="3800" i="1" dirty="0"/>
              <a:t> </a:t>
            </a:r>
            <a:r>
              <a:rPr lang="cs-CZ" sz="3800" i="1" dirty="0" err="1"/>
              <a:t>jusqu’à</a:t>
            </a:r>
            <a:r>
              <a:rPr lang="cs-CZ" sz="3800" i="1" dirty="0"/>
              <a:t> </a:t>
            </a:r>
            <a:r>
              <a:rPr lang="cs-CZ" sz="3800" i="1" dirty="0" err="1"/>
              <a:t>Compostelle</a:t>
            </a:r>
            <a:r>
              <a:rPr lang="cs-CZ" sz="3800" i="1" dirty="0"/>
              <a:t>. </a:t>
            </a:r>
            <a:r>
              <a:rPr lang="cs-CZ" sz="3800" i="1" dirty="0" err="1"/>
              <a:t>Aux</a:t>
            </a:r>
            <a:r>
              <a:rPr lang="cs-CZ" sz="3800" i="1" dirty="0"/>
              <a:t> </a:t>
            </a:r>
            <a:r>
              <a:rPr lang="cs-CZ" sz="3800" i="1" dirty="0" err="1"/>
              <a:t>sources</a:t>
            </a:r>
            <a:r>
              <a:rPr lang="cs-CZ" sz="3800" i="1" dirty="0"/>
              <a:t> de l’</a:t>
            </a:r>
            <a:r>
              <a:rPr lang="cs-CZ" sz="3800" i="1" dirty="0" err="1"/>
              <a:t>idée</a:t>
            </a:r>
            <a:r>
              <a:rPr lang="cs-CZ" sz="3800" i="1" dirty="0"/>
              <a:t> </a:t>
            </a:r>
            <a:r>
              <a:rPr lang="cs-CZ" sz="3800" i="1" dirty="0" err="1"/>
              <a:t>d’union</a:t>
            </a:r>
            <a:r>
              <a:rPr lang="cs-CZ" sz="3800" i="1" dirty="0"/>
              <a:t> </a:t>
            </a:r>
            <a:r>
              <a:rPr lang="cs-CZ" sz="3800" i="1" dirty="0" err="1"/>
              <a:t>européenne</a:t>
            </a:r>
            <a:r>
              <a:rPr lang="cs-CZ" sz="3800" dirty="0"/>
              <a:t>, </a:t>
            </a:r>
            <a:r>
              <a:rPr lang="cs-CZ" sz="3800" dirty="0" err="1"/>
              <a:t>ed</a:t>
            </a:r>
            <a:r>
              <a:rPr lang="cs-CZ" sz="3800" dirty="0"/>
              <a:t>. Denise </a:t>
            </a:r>
            <a:r>
              <a:rPr lang="cs-CZ" sz="3800" dirty="0" err="1"/>
              <a:t>Péricard</a:t>
            </a:r>
            <a:r>
              <a:rPr lang="cs-CZ" sz="3800" dirty="0"/>
              <a:t>-</a:t>
            </a:r>
            <a:r>
              <a:rPr lang="cs-CZ" sz="3800" dirty="0" err="1"/>
              <a:t>Méa</a:t>
            </a:r>
            <a:r>
              <a:rPr lang="cs-CZ" sz="3800" dirty="0"/>
              <a:t>, </a:t>
            </a:r>
            <a:r>
              <a:rPr lang="cs-CZ" sz="3800" dirty="0" err="1"/>
              <a:t>Biarritz</a:t>
            </a:r>
            <a:r>
              <a:rPr lang="cs-CZ" sz="3800" dirty="0"/>
              <a:t> 2008</a:t>
            </a:r>
          </a:p>
          <a:p>
            <a:r>
              <a:rPr lang="fr-FR" sz="3800" dirty="0"/>
              <a:t>« Le Journal de l’ambassade tchèque en France en 1464 par l’écuyer Jaroslav », éd. E. </a:t>
            </a:r>
            <a:r>
              <a:rPr lang="fr-FR" sz="3800" cap="small" dirty="0"/>
              <a:t>Adde</a:t>
            </a:r>
            <a:r>
              <a:rPr lang="fr-FR" sz="3800" dirty="0"/>
              <a:t> et M. </a:t>
            </a:r>
            <a:r>
              <a:rPr lang="fr-FR" sz="3800" cap="small" dirty="0"/>
              <a:t>Nejedlý</a:t>
            </a:r>
            <a:r>
              <a:rPr lang="fr-FR" sz="3800" dirty="0"/>
              <a:t>, </a:t>
            </a:r>
            <a:r>
              <a:rPr lang="fr-FR" sz="3800" i="1" dirty="0"/>
              <a:t>Annuaire-Bulletin de la SHS</a:t>
            </a:r>
            <a:r>
              <a:rPr lang="fr-FR" sz="3800" dirty="0"/>
              <a:t>, année 2009, Paris, 2012, p. 53-117</a:t>
            </a:r>
          </a:p>
          <a:p>
            <a:endParaRPr lang="cs-CZ" dirty="0"/>
          </a:p>
        </p:txBody>
      </p:sp>
      <p:sp>
        <p:nvSpPr>
          <p:cNvPr id="4" name="Nadpis 3"/>
          <p:cNvSpPr>
            <a:spLocks noGrp="1"/>
          </p:cNvSpPr>
          <p:nvPr>
            <p:ph type="title"/>
          </p:nvPr>
        </p:nvSpPr>
        <p:spPr/>
        <p:txBody>
          <a:bodyPr/>
          <a:lstStyle/>
          <a:p>
            <a:r>
              <a:rPr lang="cs-CZ" dirty="0"/>
              <a:t>Deník panoše Jaroslava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80D4F4-5E33-4397-9E66-77F52E38FACA}"/>
              </a:ext>
            </a:extLst>
          </p:cNvPr>
          <p:cNvSpPr>
            <a:spLocks noGrp="1"/>
          </p:cNvSpPr>
          <p:nvPr>
            <p:ph type="title"/>
          </p:nvPr>
        </p:nvSpPr>
        <p:spPr/>
        <p:txBody>
          <a:bodyPr/>
          <a:lstStyle/>
          <a:p>
            <a:endParaRPr lang="cs-CZ"/>
          </a:p>
        </p:txBody>
      </p:sp>
      <p:sp>
        <p:nvSpPr>
          <p:cNvPr id="4" name="Zástupný obsah 3">
            <a:extLst>
              <a:ext uri="{FF2B5EF4-FFF2-40B4-BE49-F238E27FC236}">
                <a16:creationId xmlns:a16="http://schemas.microsoft.com/office/drawing/2014/main" id="{1760BB65-61B1-43B6-8D7E-9AF7FDD5A009}"/>
              </a:ext>
            </a:extLst>
          </p:cNvPr>
          <p:cNvSpPr>
            <a:spLocks noGrp="1"/>
          </p:cNvSpPr>
          <p:nvPr>
            <p:ph sz="half" idx="2"/>
          </p:nvPr>
        </p:nvSpPr>
        <p:spPr/>
        <p:txBody>
          <a:bodyPr/>
          <a:lstStyle/>
          <a:p>
            <a:r>
              <a:rPr lang="cs-CZ" sz="2000" dirty="0"/>
              <a:t>P. </a:t>
            </a:r>
            <a:r>
              <a:rPr lang="cs-CZ" sz="2000" dirty="0" err="1"/>
              <a:t>Lew</a:t>
            </a:r>
            <a:r>
              <a:rPr lang="cs-CZ" sz="2000" dirty="0"/>
              <a:t> z </a:t>
            </a:r>
            <a:r>
              <a:rPr lang="cs-CZ" sz="2000" dirty="0" err="1"/>
              <a:t>Rozmitála</a:t>
            </a:r>
            <a:r>
              <a:rPr lang="cs-CZ" sz="2000" dirty="0"/>
              <a:t> a z Blatné, </a:t>
            </a:r>
            <a:r>
              <a:rPr lang="cs-CZ" sz="2000" dirty="0" err="1"/>
              <a:t>putowal</a:t>
            </a:r>
            <a:r>
              <a:rPr lang="cs-CZ" sz="2000" dirty="0"/>
              <a:t> do Země </a:t>
            </a:r>
            <a:r>
              <a:rPr lang="cs-CZ" sz="2000" dirty="0" err="1"/>
              <a:t>swaté</a:t>
            </a:r>
            <a:r>
              <a:rPr lang="cs-CZ" sz="2000" dirty="0"/>
              <a:t>, a po </a:t>
            </a:r>
            <a:r>
              <a:rPr lang="cs-CZ" sz="2000" dirty="0" err="1"/>
              <a:t>spatřenij</a:t>
            </a:r>
            <a:r>
              <a:rPr lang="cs-CZ" sz="2000" dirty="0"/>
              <a:t> mnohých a rozličných krajin, navrátil se do </a:t>
            </a:r>
            <a:r>
              <a:rPr lang="cs-CZ" sz="2000" dirty="0" err="1"/>
              <a:t>swé</a:t>
            </a:r>
            <a:r>
              <a:rPr lang="cs-CZ" sz="2000" dirty="0"/>
              <a:t> </a:t>
            </a:r>
            <a:r>
              <a:rPr lang="cs-CZ" sz="2000" dirty="0" err="1"/>
              <a:t>wlasti</a:t>
            </a:r>
            <a:r>
              <a:rPr lang="cs-CZ" sz="2000" dirty="0"/>
              <a:t>.</a:t>
            </a:r>
          </a:p>
          <a:p>
            <a:r>
              <a:rPr lang="fr-FR" sz="2000" dirty="0"/>
              <a:t>(</a:t>
            </a:r>
            <a:r>
              <a:rPr lang="cs-CZ" sz="2000" i="1" dirty="0" err="1"/>
              <a:t>Diadochus</a:t>
            </a:r>
            <a:r>
              <a:rPr lang="cs-CZ" sz="2000" dirty="0"/>
              <a:t>, Praha 1602, </a:t>
            </a:r>
            <a:r>
              <a:rPr lang="fr-FR" sz="2000" dirty="0"/>
              <a:t>t</a:t>
            </a:r>
            <a:r>
              <a:rPr lang="cs-CZ" sz="2000" dirty="0"/>
              <a:t>. II, </a:t>
            </a:r>
            <a:r>
              <a:rPr lang="fr-FR" sz="2000" dirty="0"/>
              <a:t>p</a:t>
            </a:r>
            <a:r>
              <a:rPr lang="cs-CZ" sz="2000" dirty="0"/>
              <a:t>. 96-97</a:t>
            </a:r>
            <a:r>
              <a:rPr lang="fr-FR" sz="2000" dirty="0"/>
              <a:t>)</a:t>
            </a:r>
            <a:endParaRPr lang="cs-CZ" sz="2000" dirty="0"/>
          </a:p>
          <a:p>
            <a:endParaRPr lang="cs-CZ" dirty="0"/>
          </a:p>
        </p:txBody>
      </p:sp>
      <p:pic>
        <p:nvPicPr>
          <p:cNvPr id="5" name="Picture 2" descr="C:\Users\Jaroslav\Documents\CMS\Excelence\Husitské století\obrázky\Lev z Rožmitálu_Diadochos.jpg">
            <a:extLst>
              <a:ext uri="{FF2B5EF4-FFF2-40B4-BE49-F238E27FC236}">
                <a16:creationId xmlns:a16="http://schemas.microsoft.com/office/drawing/2014/main" id="{9B5AEB28-E3BE-4A3A-8DD8-06158008ED8A}"/>
              </a:ext>
            </a:extLst>
          </p:cNvPr>
          <p:cNvPicPr>
            <a:picLocks noGrp="1" noChangeAspect="1" noChangeArrowheads="1"/>
          </p:cNvPicPr>
          <p:nvPr>
            <p:ph sz="half" idx="1"/>
          </p:nvPr>
        </p:nvPicPr>
        <p:blipFill>
          <a:blip r:embed="rId2" cstate="print"/>
          <a:srcRect/>
          <a:stretch>
            <a:fillRect/>
          </a:stretch>
        </p:blipFill>
        <p:spPr bwMode="auto">
          <a:xfrm>
            <a:off x="971600" y="1417638"/>
            <a:ext cx="2714105" cy="3200400"/>
          </a:xfrm>
          <a:prstGeom prst="rect">
            <a:avLst/>
          </a:prstGeom>
          <a:noFill/>
        </p:spPr>
      </p:pic>
    </p:spTree>
    <p:extLst>
      <p:ext uri="{BB962C8B-B14F-4D97-AF65-F5344CB8AC3E}">
        <p14:creationId xmlns:p14="http://schemas.microsoft.com/office/powerpoint/2010/main" val="2250820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61C909-BE73-46A9-BA20-258057853C01}"/>
              </a:ext>
            </a:extLst>
          </p:cNvPr>
          <p:cNvSpPr>
            <a:spLocks noGrp="1"/>
          </p:cNvSpPr>
          <p:nvPr>
            <p:ph type="title"/>
          </p:nvPr>
        </p:nvSpPr>
        <p:spPr/>
        <p:txBody>
          <a:bodyPr>
            <a:normAutofit/>
          </a:bodyPr>
          <a:lstStyle/>
          <a:p>
            <a:r>
              <a:rPr lang="cs-CZ" sz="3000" b="1" dirty="0"/>
              <a:t>Paměť cesty (Bartoloměj </a:t>
            </a:r>
            <a:r>
              <a:rPr lang="cs-CZ" sz="3000" b="1" dirty="0" err="1"/>
              <a:t>Paprocký</a:t>
            </a:r>
            <a:r>
              <a:rPr lang="cs-CZ" sz="3000" b="1" dirty="0"/>
              <a:t> z </a:t>
            </a:r>
            <a:r>
              <a:rPr lang="cs-CZ" sz="3000" b="1" dirty="0" err="1"/>
              <a:t>Hlohol</a:t>
            </a:r>
            <a:r>
              <a:rPr lang="cs-CZ" sz="3000" b="1" dirty="0"/>
              <a:t>)</a:t>
            </a:r>
          </a:p>
        </p:txBody>
      </p:sp>
      <p:sp>
        <p:nvSpPr>
          <p:cNvPr id="3" name="Zástupný obsah 2">
            <a:extLst>
              <a:ext uri="{FF2B5EF4-FFF2-40B4-BE49-F238E27FC236}">
                <a16:creationId xmlns:a16="http://schemas.microsoft.com/office/drawing/2014/main" id="{B69ED564-D294-4EE8-AA95-A14DE22B783C}"/>
              </a:ext>
            </a:extLst>
          </p:cNvPr>
          <p:cNvSpPr>
            <a:spLocks noGrp="1"/>
          </p:cNvSpPr>
          <p:nvPr>
            <p:ph sz="half" idx="1"/>
          </p:nvPr>
        </p:nvSpPr>
        <p:spPr>
          <a:xfrm>
            <a:off x="179512" y="4541987"/>
            <a:ext cx="4038600" cy="1584176"/>
          </a:xfrm>
        </p:spPr>
        <p:txBody>
          <a:bodyPr>
            <a:normAutofit/>
          </a:bodyPr>
          <a:lstStyle/>
          <a:p>
            <a:endParaRPr lang="fr-FR" sz="2800" dirty="0"/>
          </a:p>
          <a:p>
            <a:endParaRPr lang="fr-FR" sz="2800" dirty="0"/>
          </a:p>
          <a:p>
            <a:endParaRPr lang="cs-CZ" dirty="0"/>
          </a:p>
        </p:txBody>
      </p:sp>
      <p:pic>
        <p:nvPicPr>
          <p:cNvPr id="6" name="Zástupný symbol pro obsah 9" descr="Lev z Rožmitálu_Zrcadlo.jpg">
            <a:extLst>
              <a:ext uri="{FF2B5EF4-FFF2-40B4-BE49-F238E27FC236}">
                <a16:creationId xmlns:a16="http://schemas.microsoft.com/office/drawing/2014/main" id="{D64BDAA7-2FA1-4D41-A541-7C0BFED549D8}"/>
              </a:ext>
            </a:extLst>
          </p:cNvPr>
          <p:cNvPicPr>
            <a:picLocks noGrp="1" noChangeAspect="1"/>
          </p:cNvPicPr>
          <p:nvPr>
            <p:ph sz="half" idx="2"/>
          </p:nvPr>
        </p:nvPicPr>
        <p:blipFill>
          <a:blip r:embed="rId2" cstate="print"/>
          <a:stretch>
            <a:fillRect/>
          </a:stretch>
        </p:blipFill>
        <p:spPr>
          <a:xfrm>
            <a:off x="806779" y="1228138"/>
            <a:ext cx="7653653" cy="3569014"/>
          </a:xfrm>
        </p:spPr>
      </p:pic>
      <p:sp>
        <p:nvSpPr>
          <p:cNvPr id="8" name="TextovéPole 7">
            <a:extLst>
              <a:ext uri="{FF2B5EF4-FFF2-40B4-BE49-F238E27FC236}">
                <a16:creationId xmlns:a16="http://schemas.microsoft.com/office/drawing/2014/main" id="{27F50B9F-C940-41F2-85EB-B951D2BB4E15}"/>
              </a:ext>
            </a:extLst>
          </p:cNvPr>
          <p:cNvSpPr txBox="1"/>
          <p:nvPr/>
        </p:nvSpPr>
        <p:spPr>
          <a:xfrm>
            <a:off x="1115616" y="5758563"/>
            <a:ext cx="7128791" cy="369332"/>
          </a:xfrm>
          <a:prstGeom prst="rect">
            <a:avLst/>
          </a:prstGeom>
          <a:noFill/>
        </p:spPr>
        <p:txBody>
          <a:bodyPr wrap="square">
            <a:spAutoFit/>
          </a:bodyPr>
          <a:lstStyle/>
          <a:p>
            <a:r>
              <a:rPr lang="cs-CZ" sz="1800" i="1" dirty="0"/>
              <a:t>Zrcadlo slavného markrabství moravského</a:t>
            </a:r>
            <a:r>
              <a:rPr lang="cs-CZ" sz="1800" dirty="0"/>
              <a:t> Olomouc, 1593, </a:t>
            </a:r>
            <a:r>
              <a:rPr lang="cs-CZ" sz="1800" dirty="0" err="1"/>
              <a:t>fol</a:t>
            </a:r>
            <a:r>
              <a:rPr lang="cs-CZ" sz="1800" dirty="0"/>
              <a:t>. 40</a:t>
            </a:r>
            <a:r>
              <a:rPr lang="fr-FR" sz="1800" dirty="0"/>
              <a:t>)</a:t>
            </a:r>
            <a:endParaRPr lang="cs-CZ" dirty="0"/>
          </a:p>
        </p:txBody>
      </p:sp>
    </p:spTree>
    <p:extLst>
      <p:ext uri="{BB962C8B-B14F-4D97-AF65-F5344CB8AC3E}">
        <p14:creationId xmlns:p14="http://schemas.microsoft.com/office/powerpoint/2010/main" val="3153785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Zahraniční literatura</a:t>
            </a:r>
          </a:p>
        </p:txBody>
      </p:sp>
      <p:sp>
        <p:nvSpPr>
          <p:cNvPr id="3" name="Zástupný symbol pro obsah 2"/>
          <p:cNvSpPr>
            <a:spLocks noGrp="1"/>
          </p:cNvSpPr>
          <p:nvPr>
            <p:ph idx="1"/>
          </p:nvPr>
        </p:nvSpPr>
        <p:spPr/>
        <p:txBody>
          <a:bodyPr>
            <a:normAutofit fontScale="62500" lnSpcReduction="20000"/>
          </a:bodyPr>
          <a:lstStyle/>
          <a:p>
            <a:r>
              <a:rPr lang="cs-CZ" dirty="0"/>
              <a:t>P. </a:t>
            </a:r>
            <a:r>
              <a:rPr lang="cs-CZ" cap="small" dirty="0"/>
              <a:t>Johanek</a:t>
            </a:r>
            <a:r>
              <a:rPr lang="cs-CZ" dirty="0"/>
              <a:t>, </a:t>
            </a:r>
            <a:r>
              <a:rPr lang="cs-CZ" dirty="0" err="1"/>
              <a:t>Und</a:t>
            </a:r>
            <a:r>
              <a:rPr lang="cs-CZ" dirty="0"/>
              <a:t> </a:t>
            </a:r>
            <a:r>
              <a:rPr lang="cs-CZ" dirty="0" err="1"/>
              <a:t>thet</a:t>
            </a:r>
            <a:r>
              <a:rPr lang="cs-CZ" dirty="0"/>
              <a:t> </a:t>
            </a:r>
            <a:r>
              <a:rPr lang="cs-CZ" dirty="0" err="1"/>
              <a:t>meinem</a:t>
            </a:r>
            <a:r>
              <a:rPr lang="cs-CZ" dirty="0"/>
              <a:t> </a:t>
            </a:r>
            <a:r>
              <a:rPr lang="cs-CZ" dirty="0" err="1"/>
              <a:t>herrn</a:t>
            </a:r>
            <a:r>
              <a:rPr lang="cs-CZ" dirty="0"/>
              <a:t> </a:t>
            </a:r>
            <a:r>
              <a:rPr lang="cs-CZ" dirty="0" err="1"/>
              <a:t>gar</a:t>
            </a:r>
            <a:r>
              <a:rPr lang="cs-CZ" dirty="0"/>
              <a:t> </a:t>
            </a:r>
            <a:r>
              <a:rPr lang="cs-CZ" dirty="0" err="1"/>
              <a:t>gross</a:t>
            </a:r>
            <a:r>
              <a:rPr lang="cs-CZ" dirty="0"/>
              <a:t> </a:t>
            </a:r>
            <a:r>
              <a:rPr lang="cs-CZ" dirty="0" err="1"/>
              <a:t>eer</a:t>
            </a:r>
            <a:r>
              <a:rPr lang="cs-CZ" dirty="0"/>
              <a:t>. </a:t>
            </a:r>
            <a:r>
              <a:rPr lang="cs-CZ" i="1" dirty="0"/>
              <a:t>Die</a:t>
            </a:r>
            <a:r>
              <a:rPr lang="cs-CZ" dirty="0"/>
              <a:t> </a:t>
            </a:r>
            <a:r>
              <a:rPr lang="cs-CZ" dirty="0" err="1"/>
              <a:t>rittersreis</a:t>
            </a:r>
            <a:r>
              <a:rPr lang="cs-CZ" dirty="0"/>
              <a:t> </a:t>
            </a:r>
            <a:r>
              <a:rPr lang="cs-CZ" i="1" dirty="0"/>
              <a:t>des Lev </a:t>
            </a:r>
            <a:r>
              <a:rPr lang="cs-CZ" i="1" dirty="0" err="1"/>
              <a:t>von</a:t>
            </a:r>
            <a:r>
              <a:rPr lang="cs-CZ" i="1" dirty="0"/>
              <a:t> </a:t>
            </a:r>
            <a:r>
              <a:rPr lang="cs-CZ" i="1" dirty="0" err="1"/>
              <a:t>Rožmital</a:t>
            </a:r>
            <a:r>
              <a:rPr lang="cs-CZ" dirty="0"/>
              <a:t>, in: Literatur – </a:t>
            </a:r>
            <a:r>
              <a:rPr lang="cs-CZ" dirty="0" err="1"/>
              <a:t>Geschichte</a:t>
            </a:r>
            <a:r>
              <a:rPr lang="cs-CZ" dirty="0"/>
              <a:t> – </a:t>
            </a:r>
            <a:r>
              <a:rPr lang="cs-CZ" dirty="0" err="1"/>
              <a:t>Literaturgeschichte</a:t>
            </a:r>
            <a:r>
              <a:rPr lang="cs-CZ" dirty="0"/>
              <a:t>. </a:t>
            </a:r>
            <a:r>
              <a:rPr lang="cs-CZ" dirty="0" err="1"/>
              <a:t>Festschrift</a:t>
            </a:r>
            <a:r>
              <a:rPr lang="cs-CZ" dirty="0"/>
              <a:t> </a:t>
            </a:r>
            <a:r>
              <a:rPr lang="cs-CZ" dirty="0" err="1"/>
              <a:t>für</a:t>
            </a:r>
            <a:r>
              <a:rPr lang="cs-CZ" dirty="0"/>
              <a:t> </a:t>
            </a:r>
            <a:r>
              <a:rPr lang="cs-CZ" dirty="0" err="1"/>
              <a:t>Volker</a:t>
            </a:r>
            <a:r>
              <a:rPr lang="cs-CZ" dirty="0"/>
              <a:t> </a:t>
            </a:r>
            <a:r>
              <a:rPr lang="cs-CZ" dirty="0" err="1"/>
              <a:t>Honemann</a:t>
            </a:r>
            <a:r>
              <a:rPr lang="cs-CZ" dirty="0"/>
              <a:t> </a:t>
            </a:r>
            <a:r>
              <a:rPr lang="cs-CZ" dirty="0" err="1"/>
              <a:t>zum</a:t>
            </a:r>
            <a:r>
              <a:rPr lang="cs-CZ" dirty="0"/>
              <a:t> 60. </a:t>
            </a:r>
            <a:r>
              <a:rPr lang="cs-CZ" dirty="0" err="1"/>
              <a:t>Geburtstag</a:t>
            </a:r>
            <a:r>
              <a:rPr lang="cs-CZ" dirty="0"/>
              <a:t> (edd. N. </a:t>
            </a:r>
            <a:r>
              <a:rPr lang="cs-CZ" dirty="0" err="1"/>
              <a:t>Miedema</a:t>
            </a:r>
            <a:r>
              <a:rPr lang="cs-CZ" dirty="0"/>
              <a:t> – R. </a:t>
            </a:r>
            <a:r>
              <a:rPr lang="cs-CZ" dirty="0" err="1"/>
              <a:t>Suntrup</a:t>
            </a:r>
            <a:r>
              <a:rPr lang="cs-CZ" dirty="0"/>
              <a:t>), Frankfurt </a:t>
            </a:r>
            <a:r>
              <a:rPr lang="cs-CZ" dirty="0" err="1"/>
              <a:t>am</a:t>
            </a:r>
            <a:r>
              <a:rPr lang="cs-CZ" dirty="0"/>
              <a:t> </a:t>
            </a:r>
            <a:r>
              <a:rPr lang="cs-CZ" dirty="0" err="1"/>
              <a:t>Main</a:t>
            </a:r>
            <a:r>
              <a:rPr lang="cs-CZ" dirty="0"/>
              <a:t> 2003, p. 455-480</a:t>
            </a:r>
          </a:p>
          <a:p>
            <a:r>
              <a:rPr lang="cs-CZ" dirty="0"/>
              <a:t>F. </a:t>
            </a:r>
            <a:r>
              <a:rPr lang="cs-CZ" cap="small" dirty="0" err="1"/>
              <a:t>Michaud</a:t>
            </a:r>
            <a:r>
              <a:rPr lang="cs-CZ" cap="small" dirty="0"/>
              <a:t>-</a:t>
            </a:r>
            <a:r>
              <a:rPr lang="cs-CZ" cap="small" dirty="0" err="1"/>
              <a:t>Fréjaville</a:t>
            </a:r>
            <a:r>
              <a:rPr lang="cs-CZ" dirty="0"/>
              <a:t>, « </a:t>
            </a:r>
            <a:r>
              <a:rPr lang="cs-CZ" dirty="0" err="1"/>
              <a:t>Le</a:t>
            </a:r>
            <a:r>
              <a:rPr lang="cs-CZ" dirty="0"/>
              <a:t> </a:t>
            </a:r>
            <a:r>
              <a:rPr lang="cs-CZ" dirty="0" err="1"/>
              <a:t>voyage</a:t>
            </a:r>
            <a:r>
              <a:rPr lang="cs-CZ" dirty="0"/>
              <a:t> </a:t>
            </a:r>
            <a:r>
              <a:rPr lang="cs-CZ" dirty="0" err="1"/>
              <a:t>du</a:t>
            </a:r>
            <a:r>
              <a:rPr lang="cs-CZ" dirty="0"/>
              <a:t> </a:t>
            </a:r>
            <a:r>
              <a:rPr lang="cs-CZ" dirty="0" err="1"/>
              <a:t>seigneur</a:t>
            </a:r>
            <a:r>
              <a:rPr lang="cs-CZ" dirty="0"/>
              <a:t> </a:t>
            </a:r>
            <a:r>
              <a:rPr lang="cs-CZ" dirty="0" err="1"/>
              <a:t>Léon</a:t>
            </a:r>
            <a:r>
              <a:rPr lang="cs-CZ" dirty="0"/>
              <a:t> de </a:t>
            </a:r>
            <a:r>
              <a:rPr lang="cs-CZ" dirty="0" err="1"/>
              <a:t>Rozmital</a:t>
            </a:r>
            <a:r>
              <a:rPr lang="cs-CZ" dirty="0"/>
              <a:t> </a:t>
            </a:r>
            <a:r>
              <a:rPr lang="cs-CZ" dirty="0" err="1"/>
              <a:t>en</a:t>
            </a:r>
            <a:r>
              <a:rPr lang="cs-CZ" dirty="0"/>
              <a:t> </a:t>
            </a:r>
            <a:r>
              <a:rPr lang="cs-CZ" dirty="0" err="1"/>
              <a:t>occident</a:t>
            </a:r>
            <a:r>
              <a:rPr lang="cs-CZ" dirty="0"/>
              <a:t>, </a:t>
            </a:r>
            <a:r>
              <a:rPr lang="cs-CZ" dirty="0" err="1"/>
              <a:t>un</a:t>
            </a:r>
            <a:r>
              <a:rPr lang="cs-CZ" dirty="0"/>
              <a:t> </a:t>
            </a:r>
            <a:r>
              <a:rPr lang="cs-CZ" dirty="0" err="1"/>
              <a:t>apprentisage</a:t>
            </a:r>
            <a:r>
              <a:rPr lang="cs-CZ" dirty="0"/>
              <a:t> ? », </a:t>
            </a:r>
            <a:r>
              <a:rPr lang="cs-CZ" i="1" dirty="0" err="1"/>
              <a:t>Voyages</a:t>
            </a:r>
            <a:r>
              <a:rPr lang="cs-CZ" i="1" dirty="0"/>
              <a:t> </a:t>
            </a:r>
            <a:r>
              <a:rPr lang="cs-CZ" i="1" dirty="0" err="1"/>
              <a:t>et</a:t>
            </a:r>
            <a:r>
              <a:rPr lang="cs-CZ" i="1" dirty="0"/>
              <a:t> </a:t>
            </a:r>
            <a:r>
              <a:rPr lang="cs-CZ" i="1" dirty="0" err="1"/>
              <a:t>voyageurs</a:t>
            </a:r>
            <a:r>
              <a:rPr lang="cs-CZ" i="1" dirty="0"/>
              <a:t> au </a:t>
            </a:r>
            <a:r>
              <a:rPr lang="cs-CZ" i="1" dirty="0" err="1"/>
              <a:t>Moyen</a:t>
            </a:r>
            <a:r>
              <a:rPr lang="cs-CZ" i="1" dirty="0"/>
              <a:t> </a:t>
            </a:r>
            <a:r>
              <a:rPr lang="cs-CZ" i="1" dirty="0" err="1"/>
              <a:t>Âge</a:t>
            </a:r>
            <a:r>
              <a:rPr lang="cs-CZ" dirty="0"/>
              <a:t>, Paris, 1996, p. 31-51</a:t>
            </a:r>
          </a:p>
          <a:p>
            <a:r>
              <a:rPr lang="cs-CZ" dirty="0"/>
              <a:t>F. </a:t>
            </a:r>
            <a:r>
              <a:rPr lang="cs-CZ" cap="small" dirty="0" err="1"/>
              <a:t>Michaud</a:t>
            </a:r>
            <a:r>
              <a:rPr lang="cs-CZ" cap="small" dirty="0"/>
              <a:t>-</a:t>
            </a:r>
            <a:r>
              <a:rPr lang="cs-CZ" cap="small" dirty="0" err="1"/>
              <a:t>Fréjaville</a:t>
            </a:r>
            <a:r>
              <a:rPr lang="cs-CZ" dirty="0"/>
              <a:t>, « </a:t>
            </a:r>
            <a:r>
              <a:rPr lang="cs-CZ" dirty="0" err="1"/>
              <a:t>Dangereux</a:t>
            </a:r>
            <a:r>
              <a:rPr lang="cs-CZ" dirty="0"/>
              <a:t> </a:t>
            </a:r>
            <a:r>
              <a:rPr lang="cs-CZ" dirty="0" err="1"/>
              <a:t>Occident</a:t>
            </a:r>
            <a:r>
              <a:rPr lang="cs-CZ" dirty="0"/>
              <a:t>. </a:t>
            </a:r>
            <a:r>
              <a:rPr lang="cs-CZ" dirty="0" err="1"/>
              <a:t>Le</a:t>
            </a:r>
            <a:r>
              <a:rPr lang="cs-CZ" dirty="0"/>
              <a:t> </a:t>
            </a:r>
            <a:r>
              <a:rPr lang="cs-CZ" dirty="0" err="1"/>
              <a:t>voyage</a:t>
            </a:r>
            <a:r>
              <a:rPr lang="cs-CZ" dirty="0"/>
              <a:t> de </a:t>
            </a:r>
            <a:r>
              <a:rPr lang="cs-CZ" dirty="0" err="1"/>
              <a:t>Léon</a:t>
            </a:r>
            <a:r>
              <a:rPr lang="cs-CZ" dirty="0"/>
              <a:t> de </a:t>
            </a:r>
            <a:r>
              <a:rPr lang="cs-CZ" dirty="0" err="1"/>
              <a:t>Rožmitál</a:t>
            </a:r>
            <a:r>
              <a:rPr lang="cs-CZ" dirty="0"/>
              <a:t> </a:t>
            </a:r>
            <a:r>
              <a:rPr lang="cs-CZ" dirty="0" err="1"/>
              <a:t>jusqu’à</a:t>
            </a:r>
            <a:r>
              <a:rPr lang="cs-CZ" dirty="0"/>
              <a:t> </a:t>
            </a:r>
            <a:r>
              <a:rPr lang="cs-CZ" dirty="0" err="1"/>
              <a:t>Saint</a:t>
            </a:r>
            <a:r>
              <a:rPr lang="cs-CZ" dirty="0"/>
              <a:t>-</a:t>
            </a:r>
            <a:r>
              <a:rPr lang="cs-CZ" dirty="0" err="1"/>
              <a:t>Jacques</a:t>
            </a:r>
            <a:r>
              <a:rPr lang="cs-CZ" dirty="0"/>
              <a:t> de </a:t>
            </a:r>
            <a:r>
              <a:rPr lang="cs-CZ" dirty="0" err="1"/>
              <a:t>Compostelle</a:t>
            </a:r>
            <a:r>
              <a:rPr lang="cs-CZ" dirty="0"/>
              <a:t> (1465-1466) », </a:t>
            </a:r>
            <a:r>
              <a:rPr lang="cs-CZ" i="1" dirty="0" err="1"/>
              <a:t>Cahiers</a:t>
            </a:r>
            <a:r>
              <a:rPr lang="cs-CZ" i="1" dirty="0"/>
              <a:t> de </a:t>
            </a:r>
            <a:r>
              <a:rPr lang="cs-CZ" i="1" dirty="0" err="1"/>
              <a:t>Recherches</a:t>
            </a:r>
            <a:r>
              <a:rPr lang="cs-CZ" i="1" dirty="0"/>
              <a:t> </a:t>
            </a:r>
            <a:r>
              <a:rPr lang="cs-CZ" i="1" dirty="0" err="1"/>
              <a:t>Médiévales</a:t>
            </a:r>
            <a:r>
              <a:rPr lang="cs-CZ" dirty="0"/>
              <a:t>, 3 (1997), p. 57-69</a:t>
            </a:r>
          </a:p>
          <a:p>
            <a:r>
              <a:rPr lang="cs-CZ" dirty="0"/>
              <a:t>W. </a:t>
            </a:r>
            <a:r>
              <a:rPr lang="cs-CZ" cap="small" dirty="0" err="1"/>
              <a:t>Paravicini</a:t>
            </a:r>
            <a:r>
              <a:rPr lang="cs-CZ" dirty="0"/>
              <a:t>, « </a:t>
            </a:r>
            <a:r>
              <a:rPr lang="cs-CZ" dirty="0" err="1"/>
              <a:t>Bericht</a:t>
            </a:r>
            <a:r>
              <a:rPr lang="cs-CZ" dirty="0"/>
              <a:t> </a:t>
            </a:r>
            <a:r>
              <a:rPr lang="cs-CZ" dirty="0" err="1"/>
              <a:t>und</a:t>
            </a:r>
            <a:r>
              <a:rPr lang="cs-CZ" dirty="0"/>
              <a:t> Dokument, Leo </a:t>
            </a:r>
            <a:r>
              <a:rPr lang="cs-CZ" dirty="0" err="1"/>
              <a:t>von</a:t>
            </a:r>
            <a:r>
              <a:rPr lang="cs-CZ" dirty="0"/>
              <a:t> </a:t>
            </a:r>
            <a:r>
              <a:rPr lang="cs-CZ" dirty="0" err="1"/>
              <a:t>Rožmitál</a:t>
            </a:r>
            <a:r>
              <a:rPr lang="cs-CZ" dirty="0"/>
              <a:t> </a:t>
            </a:r>
            <a:r>
              <a:rPr lang="cs-CZ" dirty="0" err="1"/>
              <a:t>unterwegs</a:t>
            </a:r>
            <a:r>
              <a:rPr lang="cs-CZ" dirty="0"/>
              <a:t> </a:t>
            </a:r>
            <a:r>
              <a:rPr lang="cs-CZ" dirty="0" err="1"/>
              <a:t>zu</a:t>
            </a:r>
            <a:r>
              <a:rPr lang="cs-CZ" dirty="0"/>
              <a:t> den </a:t>
            </a:r>
            <a:r>
              <a:rPr lang="cs-CZ" dirty="0" err="1"/>
              <a:t>Höfen</a:t>
            </a:r>
            <a:r>
              <a:rPr lang="cs-CZ" dirty="0"/>
              <a:t> </a:t>
            </a:r>
            <a:r>
              <a:rPr lang="cs-CZ" dirty="0" err="1"/>
              <a:t>Europas</a:t>
            </a:r>
            <a:r>
              <a:rPr lang="cs-CZ" dirty="0"/>
              <a:t> (1465-1466) », </a:t>
            </a:r>
            <a:r>
              <a:rPr lang="cs-CZ" i="1" dirty="0"/>
              <a:t>Archiv </a:t>
            </a:r>
            <a:r>
              <a:rPr lang="cs-CZ" i="1" dirty="0" err="1"/>
              <a:t>für</a:t>
            </a:r>
            <a:r>
              <a:rPr lang="cs-CZ" i="1" dirty="0"/>
              <a:t> </a:t>
            </a:r>
            <a:r>
              <a:rPr lang="cs-CZ" i="1" dirty="0" err="1"/>
              <a:t>Kulturgeschichte</a:t>
            </a:r>
            <a:r>
              <a:rPr lang="cs-CZ" dirty="0"/>
              <a:t>, 92 (2010), p. 253-307</a:t>
            </a:r>
          </a:p>
          <a:p>
            <a:r>
              <a:rPr lang="cs-CZ" dirty="0"/>
              <a:t>Michael </a:t>
            </a:r>
            <a:r>
              <a:rPr lang="cs-CZ" cap="small" dirty="0" err="1"/>
              <a:t>Stolz</a:t>
            </a:r>
            <a:r>
              <a:rPr lang="cs-CZ" dirty="0"/>
              <a:t>, </a:t>
            </a:r>
            <a:r>
              <a:rPr lang="cs-CZ" i="1" dirty="0"/>
              <a:t>Die </a:t>
            </a:r>
            <a:r>
              <a:rPr lang="cs-CZ" i="1" dirty="0" err="1"/>
              <a:t>Reise</a:t>
            </a:r>
            <a:r>
              <a:rPr lang="cs-CZ" i="1" dirty="0"/>
              <a:t> des Leo </a:t>
            </a:r>
            <a:r>
              <a:rPr lang="cs-CZ" i="1" dirty="0" err="1"/>
              <a:t>von</a:t>
            </a:r>
            <a:r>
              <a:rPr lang="cs-CZ" i="1" dirty="0"/>
              <a:t> </a:t>
            </a:r>
            <a:r>
              <a:rPr lang="cs-CZ" i="1" dirty="0" err="1"/>
              <a:t>Rožmital</a:t>
            </a:r>
            <a:r>
              <a:rPr lang="cs-CZ" i="1" dirty="0"/>
              <a:t>. </a:t>
            </a:r>
            <a:r>
              <a:rPr lang="cs-CZ" i="1" dirty="0" err="1"/>
              <a:t>Wandlungen</a:t>
            </a:r>
            <a:r>
              <a:rPr lang="cs-CZ" i="1" dirty="0"/>
              <a:t> der </a:t>
            </a:r>
            <a:r>
              <a:rPr lang="cs-CZ" i="1" dirty="0" err="1"/>
              <a:t>Pilgeridee</a:t>
            </a:r>
            <a:r>
              <a:rPr lang="cs-CZ" i="1" dirty="0"/>
              <a:t> in </a:t>
            </a:r>
            <a:r>
              <a:rPr lang="cs-CZ" i="1" dirty="0" err="1"/>
              <a:t>einem</a:t>
            </a:r>
            <a:r>
              <a:rPr lang="cs-CZ" i="1" dirty="0"/>
              <a:t> </a:t>
            </a:r>
            <a:r>
              <a:rPr lang="cs-CZ" i="1" dirty="0" err="1"/>
              <a:t>deutschen</a:t>
            </a:r>
            <a:r>
              <a:rPr lang="cs-CZ" i="1" dirty="0"/>
              <a:t> </a:t>
            </a:r>
            <a:r>
              <a:rPr lang="cs-CZ" i="1" dirty="0" err="1"/>
              <a:t>Bericht</a:t>
            </a:r>
            <a:r>
              <a:rPr lang="cs-CZ" i="1" dirty="0"/>
              <a:t> des </a:t>
            </a:r>
            <a:r>
              <a:rPr lang="cs-CZ" i="1" dirty="0" err="1"/>
              <a:t>Spätmittelalters</a:t>
            </a:r>
            <a:r>
              <a:rPr lang="cs-CZ" dirty="0"/>
              <a:t>, in: </a:t>
            </a:r>
            <a:r>
              <a:rPr lang="cs-CZ" dirty="0" err="1"/>
              <a:t>Deutsche</a:t>
            </a:r>
            <a:r>
              <a:rPr lang="cs-CZ" dirty="0"/>
              <a:t> </a:t>
            </a:r>
            <a:r>
              <a:rPr lang="cs-CZ" dirty="0" err="1"/>
              <a:t>Jakobspilger</a:t>
            </a:r>
            <a:r>
              <a:rPr lang="cs-CZ" dirty="0"/>
              <a:t> </a:t>
            </a:r>
            <a:r>
              <a:rPr lang="cs-CZ" dirty="0" err="1"/>
              <a:t>und</a:t>
            </a:r>
            <a:r>
              <a:rPr lang="cs-CZ" dirty="0"/>
              <a:t> </a:t>
            </a:r>
            <a:r>
              <a:rPr lang="cs-CZ" dirty="0" err="1"/>
              <a:t>ihre</a:t>
            </a:r>
            <a:r>
              <a:rPr lang="cs-CZ" dirty="0"/>
              <a:t> </a:t>
            </a:r>
            <a:r>
              <a:rPr lang="cs-CZ" dirty="0" err="1"/>
              <a:t>Berichte</a:t>
            </a:r>
            <a:r>
              <a:rPr lang="cs-CZ" dirty="0"/>
              <a:t> (</a:t>
            </a:r>
            <a:r>
              <a:rPr lang="cs-CZ" dirty="0" err="1"/>
              <a:t>Hg</a:t>
            </a:r>
            <a:r>
              <a:rPr lang="cs-CZ" dirty="0"/>
              <a:t>. Klaus </a:t>
            </a:r>
            <a:r>
              <a:rPr lang="cs-CZ" dirty="0" err="1"/>
              <a:t>Herbers</a:t>
            </a:r>
            <a:r>
              <a:rPr lang="cs-CZ" dirty="0"/>
              <a:t>), </a:t>
            </a:r>
            <a:r>
              <a:rPr lang="cs-CZ" dirty="0" err="1"/>
              <a:t>Tübingen</a:t>
            </a:r>
            <a:r>
              <a:rPr lang="cs-CZ" dirty="0"/>
              <a:t> 1988</a:t>
            </a:r>
          </a:p>
          <a:p>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4293D6E7-72F7-4CDC-A67E-76CEE19BE5D9}"/>
              </a:ext>
            </a:extLst>
          </p:cNvPr>
          <p:cNvPicPr>
            <a:picLocks noChangeAspect="1"/>
          </p:cNvPicPr>
          <p:nvPr/>
        </p:nvPicPr>
        <p:blipFill>
          <a:blip r:embed="rId2"/>
          <a:stretch>
            <a:fillRect/>
          </a:stretch>
        </p:blipFill>
        <p:spPr>
          <a:xfrm>
            <a:off x="386861" y="0"/>
            <a:ext cx="8370278"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39EF35B4-F457-499D-B6F0-7C04AA77CB15}"/>
              </a:ext>
            </a:extLst>
          </p:cNvPr>
          <p:cNvPicPr>
            <a:picLocks noChangeAspect="1"/>
          </p:cNvPicPr>
          <p:nvPr/>
        </p:nvPicPr>
        <p:blipFill>
          <a:blip r:embed="rId2"/>
          <a:stretch>
            <a:fillRect/>
          </a:stretch>
        </p:blipFill>
        <p:spPr>
          <a:xfrm>
            <a:off x="323528" y="212394"/>
            <a:ext cx="7344816" cy="5937462"/>
          </a:xfrm>
          <a:prstGeom prst="rect">
            <a:avLst/>
          </a:prstGeom>
        </p:spPr>
      </p:pic>
      <p:sp>
        <p:nvSpPr>
          <p:cNvPr id="4" name="TextovéPole 3">
            <a:extLst>
              <a:ext uri="{FF2B5EF4-FFF2-40B4-BE49-F238E27FC236}">
                <a16:creationId xmlns:a16="http://schemas.microsoft.com/office/drawing/2014/main" id="{795CF070-838C-4CA0-8483-DB10E2CC186A}"/>
              </a:ext>
            </a:extLst>
          </p:cNvPr>
          <p:cNvSpPr txBox="1"/>
          <p:nvPr/>
        </p:nvSpPr>
        <p:spPr>
          <a:xfrm>
            <a:off x="350153" y="6312041"/>
            <a:ext cx="2860720" cy="369332"/>
          </a:xfrm>
          <a:prstGeom prst="rect">
            <a:avLst/>
          </a:prstGeom>
          <a:noFill/>
        </p:spPr>
        <p:txBody>
          <a:bodyPr wrap="none" rtlCol="0">
            <a:spAutoFit/>
          </a:bodyPr>
          <a:lstStyle/>
          <a:p>
            <a:r>
              <a:rPr lang="cs-CZ" dirty="0"/>
              <a:t>Ve službách Jiříka krále, s. 13</a:t>
            </a:r>
          </a:p>
        </p:txBody>
      </p:sp>
    </p:spTree>
    <p:extLst>
      <p:ext uri="{BB962C8B-B14F-4D97-AF65-F5344CB8AC3E}">
        <p14:creationId xmlns:p14="http://schemas.microsoft.com/office/powerpoint/2010/main" val="21010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1F9B3F2-418B-468D-94AF-AE316311424A}"/>
              </a:ext>
            </a:extLst>
          </p:cNvPr>
          <p:cNvPicPr>
            <a:picLocks noChangeAspect="1"/>
          </p:cNvPicPr>
          <p:nvPr/>
        </p:nvPicPr>
        <p:blipFill>
          <a:blip r:embed="rId2"/>
          <a:stretch>
            <a:fillRect/>
          </a:stretch>
        </p:blipFill>
        <p:spPr>
          <a:xfrm>
            <a:off x="0" y="116632"/>
            <a:ext cx="9109394" cy="3528392"/>
          </a:xfrm>
          <a:prstGeom prst="rect">
            <a:avLst/>
          </a:prstGeom>
        </p:spPr>
      </p:pic>
      <p:sp>
        <p:nvSpPr>
          <p:cNvPr id="4" name="TextovéPole 3">
            <a:extLst>
              <a:ext uri="{FF2B5EF4-FFF2-40B4-BE49-F238E27FC236}">
                <a16:creationId xmlns:a16="http://schemas.microsoft.com/office/drawing/2014/main" id="{F23E51DE-4D84-458C-A148-4B15C5B64CD7}"/>
              </a:ext>
            </a:extLst>
          </p:cNvPr>
          <p:cNvSpPr txBox="1"/>
          <p:nvPr/>
        </p:nvSpPr>
        <p:spPr>
          <a:xfrm>
            <a:off x="350153" y="6312041"/>
            <a:ext cx="2860720" cy="369332"/>
          </a:xfrm>
          <a:prstGeom prst="rect">
            <a:avLst/>
          </a:prstGeom>
          <a:noFill/>
        </p:spPr>
        <p:txBody>
          <a:bodyPr wrap="none" rtlCol="0">
            <a:spAutoFit/>
          </a:bodyPr>
          <a:lstStyle/>
          <a:p>
            <a:r>
              <a:rPr lang="cs-CZ" dirty="0"/>
              <a:t>Ve službách Jiříka krále, s. 15</a:t>
            </a:r>
          </a:p>
        </p:txBody>
      </p:sp>
    </p:spTree>
    <p:extLst>
      <p:ext uri="{BB962C8B-B14F-4D97-AF65-F5344CB8AC3E}">
        <p14:creationId xmlns:p14="http://schemas.microsoft.com/office/powerpoint/2010/main" val="3799274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56EC3B8-408A-4781-9069-2982570FE0A5}"/>
              </a:ext>
            </a:extLst>
          </p:cNvPr>
          <p:cNvPicPr>
            <a:picLocks noChangeAspect="1"/>
          </p:cNvPicPr>
          <p:nvPr/>
        </p:nvPicPr>
        <p:blipFill>
          <a:blip r:embed="rId2"/>
          <a:stretch>
            <a:fillRect/>
          </a:stretch>
        </p:blipFill>
        <p:spPr>
          <a:xfrm>
            <a:off x="0" y="260648"/>
            <a:ext cx="8604448" cy="5327920"/>
          </a:xfrm>
          <a:prstGeom prst="rect">
            <a:avLst/>
          </a:prstGeom>
        </p:spPr>
      </p:pic>
      <p:sp>
        <p:nvSpPr>
          <p:cNvPr id="4" name="TextovéPole 3">
            <a:extLst>
              <a:ext uri="{FF2B5EF4-FFF2-40B4-BE49-F238E27FC236}">
                <a16:creationId xmlns:a16="http://schemas.microsoft.com/office/drawing/2014/main" id="{AA155980-E7B3-4BF8-BAA0-0385803DC20F}"/>
              </a:ext>
            </a:extLst>
          </p:cNvPr>
          <p:cNvSpPr txBox="1"/>
          <p:nvPr/>
        </p:nvSpPr>
        <p:spPr>
          <a:xfrm>
            <a:off x="350153" y="6312041"/>
            <a:ext cx="2860720" cy="369332"/>
          </a:xfrm>
          <a:prstGeom prst="rect">
            <a:avLst/>
          </a:prstGeom>
          <a:noFill/>
        </p:spPr>
        <p:txBody>
          <a:bodyPr wrap="none" rtlCol="0">
            <a:spAutoFit/>
          </a:bodyPr>
          <a:lstStyle/>
          <a:p>
            <a:r>
              <a:rPr lang="cs-CZ" dirty="0"/>
              <a:t>Ve službách Jiříka krále, s. 16</a:t>
            </a:r>
          </a:p>
        </p:txBody>
      </p:sp>
    </p:spTree>
    <p:extLst>
      <p:ext uri="{BB962C8B-B14F-4D97-AF65-F5344CB8AC3E}">
        <p14:creationId xmlns:p14="http://schemas.microsoft.com/office/powerpoint/2010/main" val="92943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obsah 7">
            <a:extLst>
              <a:ext uri="{FF2B5EF4-FFF2-40B4-BE49-F238E27FC236}">
                <a16:creationId xmlns:a16="http://schemas.microsoft.com/office/drawing/2014/main" id="{3A3C3BE9-9315-4EEE-B918-B40A9AF09E79}"/>
              </a:ext>
            </a:extLst>
          </p:cNvPr>
          <p:cNvPicPr>
            <a:picLocks noChangeAspect="1"/>
          </p:cNvPicPr>
          <p:nvPr/>
        </p:nvPicPr>
        <p:blipFill>
          <a:blip r:embed="rId2"/>
          <a:stretch>
            <a:fillRect/>
          </a:stretch>
        </p:blipFill>
        <p:spPr>
          <a:xfrm>
            <a:off x="1835696" y="650767"/>
            <a:ext cx="4968552" cy="4913169"/>
          </a:xfrm>
          <a:prstGeom prst="rect">
            <a:avLst/>
          </a:prstGeom>
        </p:spPr>
      </p:pic>
      <p:sp>
        <p:nvSpPr>
          <p:cNvPr id="3" name="TextovéPole 2">
            <a:extLst>
              <a:ext uri="{FF2B5EF4-FFF2-40B4-BE49-F238E27FC236}">
                <a16:creationId xmlns:a16="http://schemas.microsoft.com/office/drawing/2014/main" id="{40F8070A-D223-4223-A009-BC4380096CD5}"/>
              </a:ext>
            </a:extLst>
          </p:cNvPr>
          <p:cNvSpPr txBox="1"/>
          <p:nvPr/>
        </p:nvSpPr>
        <p:spPr>
          <a:xfrm>
            <a:off x="3141640" y="5877272"/>
            <a:ext cx="2860720" cy="369332"/>
          </a:xfrm>
          <a:prstGeom prst="rect">
            <a:avLst/>
          </a:prstGeom>
          <a:noFill/>
        </p:spPr>
        <p:txBody>
          <a:bodyPr wrap="none" rtlCol="0">
            <a:spAutoFit/>
          </a:bodyPr>
          <a:lstStyle/>
          <a:p>
            <a:r>
              <a:rPr lang="cs-CZ" dirty="0"/>
              <a:t>Ve službách Jiříka krále, s. 24</a:t>
            </a:r>
          </a:p>
        </p:txBody>
      </p:sp>
    </p:spTree>
    <p:extLst>
      <p:ext uri="{BB962C8B-B14F-4D97-AF65-F5344CB8AC3E}">
        <p14:creationId xmlns:p14="http://schemas.microsoft.com/office/powerpoint/2010/main" val="3248419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7D105BB7-C1B3-4B81-B4CB-F5FEE0957F42}"/>
              </a:ext>
            </a:extLst>
          </p:cNvPr>
          <p:cNvPicPr>
            <a:picLocks noChangeAspect="1"/>
          </p:cNvPicPr>
          <p:nvPr/>
        </p:nvPicPr>
        <p:blipFill>
          <a:blip r:embed="rId2"/>
          <a:stretch>
            <a:fillRect/>
          </a:stretch>
        </p:blipFill>
        <p:spPr>
          <a:xfrm>
            <a:off x="2131557" y="176626"/>
            <a:ext cx="6996071" cy="2460285"/>
          </a:xfrm>
          <a:prstGeom prst="rect">
            <a:avLst/>
          </a:prstGeom>
        </p:spPr>
      </p:pic>
      <p:pic>
        <p:nvPicPr>
          <p:cNvPr id="4" name="Obrázek 3">
            <a:extLst>
              <a:ext uri="{FF2B5EF4-FFF2-40B4-BE49-F238E27FC236}">
                <a16:creationId xmlns:a16="http://schemas.microsoft.com/office/drawing/2014/main" id="{4C769AF2-068C-496D-B218-DAB01B7E893F}"/>
              </a:ext>
            </a:extLst>
          </p:cNvPr>
          <p:cNvPicPr>
            <a:picLocks noChangeAspect="1"/>
          </p:cNvPicPr>
          <p:nvPr/>
        </p:nvPicPr>
        <p:blipFill>
          <a:blip r:embed="rId3"/>
          <a:stretch>
            <a:fillRect/>
          </a:stretch>
        </p:blipFill>
        <p:spPr>
          <a:xfrm>
            <a:off x="2080658" y="4293096"/>
            <a:ext cx="7012443" cy="1065395"/>
          </a:xfrm>
          <a:prstGeom prst="rect">
            <a:avLst/>
          </a:prstGeom>
        </p:spPr>
      </p:pic>
      <p:sp>
        <p:nvSpPr>
          <p:cNvPr id="5" name="TextovéPole 4">
            <a:extLst>
              <a:ext uri="{FF2B5EF4-FFF2-40B4-BE49-F238E27FC236}">
                <a16:creationId xmlns:a16="http://schemas.microsoft.com/office/drawing/2014/main" id="{DA617132-7E35-41CB-8A85-1F4E00635104}"/>
              </a:ext>
            </a:extLst>
          </p:cNvPr>
          <p:cNvSpPr txBox="1"/>
          <p:nvPr/>
        </p:nvSpPr>
        <p:spPr>
          <a:xfrm>
            <a:off x="2142397" y="2911005"/>
            <a:ext cx="2860720" cy="369332"/>
          </a:xfrm>
          <a:prstGeom prst="rect">
            <a:avLst/>
          </a:prstGeom>
          <a:noFill/>
        </p:spPr>
        <p:txBody>
          <a:bodyPr wrap="none" rtlCol="0">
            <a:spAutoFit/>
          </a:bodyPr>
          <a:lstStyle/>
          <a:p>
            <a:r>
              <a:rPr lang="cs-CZ" dirty="0"/>
              <a:t>Ve službách Jiříka krále, s. 27</a:t>
            </a:r>
          </a:p>
        </p:txBody>
      </p:sp>
      <p:sp>
        <p:nvSpPr>
          <p:cNvPr id="6" name="TextovéPole 5">
            <a:extLst>
              <a:ext uri="{FF2B5EF4-FFF2-40B4-BE49-F238E27FC236}">
                <a16:creationId xmlns:a16="http://schemas.microsoft.com/office/drawing/2014/main" id="{12925C24-4FD3-4075-867B-49CFEC3EC46E}"/>
              </a:ext>
            </a:extLst>
          </p:cNvPr>
          <p:cNvSpPr txBox="1"/>
          <p:nvPr/>
        </p:nvSpPr>
        <p:spPr>
          <a:xfrm>
            <a:off x="2089525" y="5733256"/>
            <a:ext cx="2860720" cy="369332"/>
          </a:xfrm>
          <a:prstGeom prst="rect">
            <a:avLst/>
          </a:prstGeom>
          <a:noFill/>
        </p:spPr>
        <p:txBody>
          <a:bodyPr wrap="none" rtlCol="0">
            <a:spAutoFit/>
          </a:bodyPr>
          <a:lstStyle/>
          <a:p>
            <a:r>
              <a:rPr lang="cs-CZ" dirty="0"/>
              <a:t>Ve službách Jiříka krále, s. 28</a:t>
            </a:r>
          </a:p>
        </p:txBody>
      </p:sp>
    </p:spTree>
    <p:extLst>
      <p:ext uri="{BB962C8B-B14F-4D97-AF65-F5344CB8AC3E}">
        <p14:creationId xmlns:p14="http://schemas.microsoft.com/office/powerpoint/2010/main" val="1270768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3349DB1E-BCE5-43AC-9D76-04A6008FE574}"/>
              </a:ext>
            </a:extLst>
          </p:cNvPr>
          <p:cNvPicPr>
            <a:picLocks noChangeAspect="1"/>
          </p:cNvPicPr>
          <p:nvPr/>
        </p:nvPicPr>
        <p:blipFill>
          <a:blip r:embed="rId2"/>
          <a:stretch>
            <a:fillRect/>
          </a:stretch>
        </p:blipFill>
        <p:spPr>
          <a:xfrm>
            <a:off x="755576" y="332656"/>
            <a:ext cx="7308304" cy="2801113"/>
          </a:xfrm>
          <a:prstGeom prst="rect">
            <a:avLst/>
          </a:prstGeom>
        </p:spPr>
      </p:pic>
      <p:sp>
        <p:nvSpPr>
          <p:cNvPr id="4" name="TextovéPole 3">
            <a:extLst>
              <a:ext uri="{FF2B5EF4-FFF2-40B4-BE49-F238E27FC236}">
                <a16:creationId xmlns:a16="http://schemas.microsoft.com/office/drawing/2014/main" id="{F0048522-069C-4824-9DB4-43BA9FFAC6D3}"/>
              </a:ext>
            </a:extLst>
          </p:cNvPr>
          <p:cNvSpPr txBox="1"/>
          <p:nvPr/>
        </p:nvSpPr>
        <p:spPr>
          <a:xfrm>
            <a:off x="789109" y="3645024"/>
            <a:ext cx="2860720" cy="369332"/>
          </a:xfrm>
          <a:prstGeom prst="rect">
            <a:avLst/>
          </a:prstGeom>
          <a:noFill/>
        </p:spPr>
        <p:txBody>
          <a:bodyPr wrap="none" rtlCol="0">
            <a:spAutoFit/>
          </a:bodyPr>
          <a:lstStyle/>
          <a:p>
            <a:r>
              <a:rPr lang="cs-CZ" dirty="0"/>
              <a:t>Ve službách Jiříka krále, s. 28</a:t>
            </a:r>
          </a:p>
        </p:txBody>
      </p:sp>
    </p:spTree>
    <p:extLst>
      <p:ext uri="{BB962C8B-B14F-4D97-AF65-F5344CB8AC3E}">
        <p14:creationId xmlns:p14="http://schemas.microsoft.com/office/powerpoint/2010/main" val="1745610727"/>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1231</Words>
  <Application>Microsoft Office PowerPoint</Application>
  <PresentationFormat>Předvádění na obrazovce (4:3)</PresentationFormat>
  <Paragraphs>79</Paragraphs>
  <Slides>22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22</vt:i4>
      </vt:variant>
    </vt:vector>
  </HeadingPairs>
  <TitlesOfParts>
    <vt:vector size="26" baseType="lpstr">
      <vt:lpstr>Arial</vt:lpstr>
      <vt:lpstr>Calibri</vt:lpstr>
      <vt:lpstr>Cambria</vt:lpstr>
      <vt:lpstr>Motiv sady Office</vt:lpstr>
      <vt:lpstr>Cesty na západ v době poděbradské</vt:lpstr>
      <vt:lpstr>Deník panoše Jaroslava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Cestopis Gabriela Tetzela</vt:lpstr>
      <vt:lpstr>Cestopis Václava Šaška z Bířkova</vt:lpstr>
      <vt:lpstr>Edice a překlady</vt:lpstr>
      <vt:lpstr>Návštěva Norimberka</vt:lpstr>
      <vt:lpstr>Prezentace aplikace PowerPoint</vt:lpstr>
      <vt:lpstr>Bružské lázně (Tetzel)</vt:lpstr>
      <vt:lpstr>Karneval v Bruggách (Šašek)</vt:lpstr>
      <vt:lpstr>Brusle u Václava Šaška (s. 53-54)</vt:lpstr>
      <vt:lpstr>Náhrobek Lva z Rožmitálu na Blatné</vt:lpstr>
      <vt:lpstr>Fresky na Blatné (druhý život cesty)</vt:lpstr>
      <vt:lpstr>Prezentace aplikace PowerPoint</vt:lpstr>
      <vt:lpstr>Paměť cesty (Bartoloměj Paprocký z Hlohol)</vt:lpstr>
      <vt:lpstr>Zahraniční 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Deník panoše Jaroslava</dc:title>
  <cp:lastModifiedBy>Jaroslav Svátek</cp:lastModifiedBy>
  <cp:revision>15</cp:revision>
  <dcterms:modified xsi:type="dcterms:W3CDTF">2021-04-27T13:57:09Z</dcterms:modified>
</cp:coreProperties>
</file>