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64" r:id="rId2"/>
    <p:sldMasterId id="2147483871" r:id="rId3"/>
  </p:sldMasterIdLst>
  <p:notesMasterIdLst>
    <p:notesMasterId r:id="rId31"/>
  </p:notesMasterIdLst>
  <p:sldIdLst>
    <p:sldId id="304" r:id="rId4"/>
    <p:sldId id="324" r:id="rId5"/>
    <p:sldId id="422" r:id="rId6"/>
    <p:sldId id="429" r:id="rId7"/>
    <p:sldId id="450" r:id="rId8"/>
    <p:sldId id="458" r:id="rId9"/>
    <p:sldId id="459" r:id="rId10"/>
    <p:sldId id="460" r:id="rId11"/>
    <p:sldId id="461" r:id="rId12"/>
    <p:sldId id="462" r:id="rId13"/>
    <p:sldId id="463" r:id="rId14"/>
    <p:sldId id="440" r:id="rId15"/>
    <p:sldId id="439" r:id="rId16"/>
    <p:sldId id="441" r:id="rId17"/>
    <p:sldId id="443" r:id="rId18"/>
    <p:sldId id="444" r:id="rId19"/>
    <p:sldId id="456" r:id="rId20"/>
    <p:sldId id="446" r:id="rId21"/>
    <p:sldId id="464" r:id="rId22"/>
    <p:sldId id="465" r:id="rId23"/>
    <p:sldId id="466" r:id="rId24"/>
    <p:sldId id="447" r:id="rId25"/>
    <p:sldId id="448" r:id="rId26"/>
    <p:sldId id="452" r:id="rId27"/>
    <p:sldId id="453" r:id="rId28"/>
    <p:sldId id="454" r:id="rId29"/>
    <p:sldId id="430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A1F9B40-C8FA-FF43-B352-859A9B50A2C6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858E9F4-C2E5-0D43-A4FB-3C11AF2FB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55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2750-8E21-9048-8D4A-FA6A1DC32A3D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720F-75D9-EE4E-B3C8-405D32E0E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E832-A245-B54C-8097-DF38BE9F635E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CAA7-60E9-A64E-9442-5859A58D7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1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7BF7-AFFD-A142-8CAE-81069F662BA7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1D2C-64FD-3A40-A72D-FBDE5C6FE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1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:\_GRAFIKA\PIAF\UCESANI_PREZENTACE\FOTO\Obrázek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476250"/>
            <a:ext cx="2825750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>
              <a:defRPr b="1" cap="all" baseline="0">
                <a:solidFill>
                  <a:srgbClr val="9F2E4C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56270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31280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4042792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0"/>
          </p:nvPr>
        </p:nvSpPr>
        <p:spPr>
          <a:xfrm>
            <a:off x="4788024" y="1988840"/>
            <a:ext cx="4033844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933200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11"/>
          </p:nvPr>
        </p:nvSpPr>
        <p:spPr>
          <a:xfrm>
            <a:off x="4644008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6222889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536504"/>
          </a:xfrm>
        </p:spPr>
        <p:txBody>
          <a:bodyPr/>
          <a:lstStyle>
            <a:lvl1pPr marL="0" indent="0">
              <a:buClr>
                <a:srgbClr val="9F2E4C"/>
              </a:buClr>
              <a:buNone/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5796136" y="1700808"/>
            <a:ext cx="2952328" cy="288032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054219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8626-32C7-B742-8510-1C7E52EAED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69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CD0D-613E-C740-A8BF-8FA783C54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94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53863-310C-114F-8293-7A4C3B930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8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B758-E28B-0043-8214-F07C4B99EAC0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36ED-35A6-3A48-A360-A441ED63B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75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AB2B-CAC2-3C4E-A3BE-4C26B84A7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56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B8B6-BC20-C54E-B2AF-FD69B40A4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1865-B8CA-F144-8969-110F8346C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95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55F1-28BA-DC4D-8BA2-0F641B9CD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003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0CC3-56A6-AD40-8854-C33B2B115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0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6DEB-1B83-0849-96B5-1E650CE3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59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F905-308F-9E43-87E9-1379E3EFE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869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9BF3-B22C-AF4A-974D-14FAAEC2C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1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208C-F436-3044-B819-17EBA6434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5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76EB-9D35-2E4E-BF4C-291D67E64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4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3CA5-6883-FD4A-9349-AEC80CCFBF7A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900-F489-704C-9080-4A958256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328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169863" y="6480175"/>
            <a:ext cx="7196137" cy="1588"/>
          </a:xfrm>
          <a:prstGeom prst="line">
            <a:avLst/>
          </a:prstGeom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15641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BD4D-6115-9447-8E03-6B1210A0064C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578A-42A0-7247-82BC-312A1D3A0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7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AFF4-6B9A-6144-8D1C-050062C7221D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5942-8E09-3F47-A24E-9CBCE287B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7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CEFF-DCF3-0B44-BDD1-7FA73C9164DC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BCA6-DFAB-A848-9DC2-CE07BEF10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635E-7E27-BF46-AD71-85BE6EA20574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C949-B8BF-4C49-A740-428462D18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3E6F8-A23C-BF4B-818F-DACF58F23005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769A-95C7-5D49-8636-46D5F3603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3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B3EF-E8F1-6E49-B232-68F771D5A371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0795-AF07-A948-BA59-3D5FC6E851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16B4569C-1694-B74B-B82C-8AC66EFB26D0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6012AB58-FA36-E643-B5E4-91F9FE1FB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9E369-46FC-7E4B-A137-B61022E9F93E}" type="datetime1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600FC6-94F1-4E4D-9B57-57ACE4F99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26.02.20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6C21F84C-C26D-F747-A85F-570DC483B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5" r:id="rId12"/>
    <p:sldLayoutId id="2147484356" r:id="rId13"/>
    <p:sldLayoutId id="214748435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dspace.cuni.cz/handle/20.500.11956/86155" TargetMode="External"/><Relationship Id="rId3" Type="http://schemas.openxmlformats.org/officeDocument/2006/relationships/hyperlink" Target="https://is.cuni.cz/webapps/zzp/detail/151947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iksz.fsv.cuni.cz/IKSZFSV-39.htm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cuni.cz/handle/20.500.11956/86096" TargetMode="External"/><Relationship Id="rId4" Type="http://schemas.openxmlformats.org/officeDocument/2006/relationships/hyperlink" Target="https://is.cuni.cz/webapps/zzp/download/130181089" TargetMode="External"/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is.cuni.cz/webapps/zzp/detail/160469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Metodika</a:t>
            </a:r>
            <a:r>
              <a:rPr lang="en-US" dirty="0" smtClean="0"/>
              <a:t> </a:t>
            </a:r>
            <a:r>
              <a:rPr lang="en-US" dirty="0" err="1" smtClean="0"/>
              <a:t>tvorby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0" dirty="0">
                <a:effectLst/>
              </a:rPr>
              <a:t>Bakalářské práce – způsoby jejich vypracování a hodnocení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95536" y="1580013"/>
            <a:ext cx="8748464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3) Teoretické práce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rešerše nového pojmu / </a:t>
            </a:r>
            <a:r>
              <a:rPr lang="cs-CZ" b="1" dirty="0" smtClean="0"/>
              <a:t>oblasti</a:t>
            </a:r>
          </a:p>
          <a:p>
            <a:endParaRPr lang="cs-CZ" b="1" dirty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využití </a:t>
            </a:r>
            <a:r>
              <a:rPr lang="cs-CZ" dirty="0"/>
              <a:t>aktuálních primárních </a:t>
            </a:r>
            <a:r>
              <a:rPr lang="cs-CZ" dirty="0" smtClean="0"/>
              <a:t>zdrojů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u </a:t>
            </a:r>
            <a:r>
              <a:rPr lang="cs-CZ" dirty="0"/>
              <a:t>práce se hodnotí zejména množství zdrojů, komplexnost a srozumitelnost zpracování, kritická práce se zdroji, originální syntéza </a:t>
            </a:r>
            <a:r>
              <a:rPr lang="cs-CZ" dirty="0" smtClean="0"/>
              <a:t>poznatků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rozsah </a:t>
            </a:r>
            <a:r>
              <a:rPr lang="cs-CZ" dirty="0"/>
              <a:t>a hloubka zpracování musí kompenzovat chybějící empirickou </a:t>
            </a:r>
            <a:r>
              <a:rPr lang="cs-CZ" dirty="0" smtClean="0"/>
              <a:t>část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je </a:t>
            </a:r>
            <a:r>
              <a:rPr lang="cs-CZ" dirty="0"/>
              <a:t>nevhodné využívat učebnice, opakovat triviální fakta, známé </a:t>
            </a:r>
            <a:r>
              <a:rPr lang="cs-CZ" dirty="0" smtClean="0"/>
              <a:t>definice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příklady</a:t>
            </a:r>
            <a:r>
              <a:rPr lang="cs-CZ" dirty="0"/>
              <a:t>: </a:t>
            </a:r>
            <a:r>
              <a:rPr lang="cs-CZ" u="sng" dirty="0">
                <a:hlinkClick r:id="rId2"/>
              </a:rPr>
              <a:t>Houlíková</a:t>
            </a:r>
            <a:r>
              <a:rPr lang="cs-CZ" dirty="0"/>
              <a:t>, </a:t>
            </a:r>
            <a:r>
              <a:rPr lang="cs-CZ" u="sng" dirty="0">
                <a:hlinkClick r:id="rId3"/>
              </a:rPr>
              <a:t>Picková</a:t>
            </a:r>
            <a:r>
              <a:rPr lang="cs-CZ" dirty="0"/>
              <a:t>, Plíhalová</a:t>
            </a:r>
          </a:p>
          <a:p>
            <a:endParaRPr lang="cs-CZ" dirty="0"/>
          </a:p>
          <a:p>
            <a:r>
              <a:rPr lang="en-US" b="1" dirty="0" smtClean="0"/>
              <a:t>H</a:t>
            </a:r>
            <a:r>
              <a:rPr lang="cs-CZ" b="1" dirty="0" err="1" smtClean="0"/>
              <a:t>istorické</a:t>
            </a:r>
            <a:endParaRPr lang="cs-CZ" b="1" dirty="0" smtClean="0"/>
          </a:p>
          <a:p>
            <a:endParaRPr lang="cs-CZ" b="1" dirty="0"/>
          </a:p>
          <a:p>
            <a:pPr marL="285750" indent="-285750">
              <a:buFont typeface="Arial"/>
              <a:buChar char="•"/>
            </a:pPr>
            <a:r>
              <a:rPr lang="cs-CZ" dirty="0"/>
              <a:t>využití archivních dat 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obvykle historie a komunikace značky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u práce </a:t>
            </a:r>
            <a:r>
              <a:rPr lang="cs-CZ" dirty="0" smtClean="0"/>
              <a:t>se hodnotí </a:t>
            </a:r>
            <a:r>
              <a:rPr lang="cs-CZ" dirty="0"/>
              <a:t>zejména zařazení do dobového kontextu a širších souvislostí, </a:t>
            </a:r>
            <a:r>
              <a:rPr lang="cs-CZ" dirty="0" smtClean="0"/>
              <a:t>kombinace </a:t>
            </a:r>
            <a:r>
              <a:rPr lang="cs-CZ" dirty="0"/>
              <a:t>zdrojů, kritická práce se zdroji</a:t>
            </a:r>
          </a:p>
        </p:txBody>
      </p:sp>
    </p:spTree>
    <p:extLst>
      <p:ext uri="{BB962C8B-B14F-4D97-AF65-F5344CB8AC3E}">
        <p14:creationId xmlns:p14="http://schemas.microsoft.com/office/powerpoint/2010/main" val="167186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b="1" dirty="0" smtClean="0"/>
              <a:t>Doc. </a:t>
            </a:r>
            <a:r>
              <a:rPr lang="en-US" b="1" dirty="0" err="1" smtClean="0"/>
              <a:t>Denisa</a:t>
            </a:r>
            <a:r>
              <a:rPr lang="en-US" b="1" dirty="0" smtClean="0"/>
              <a:t> </a:t>
            </a:r>
            <a:r>
              <a:rPr lang="en-US" b="1" dirty="0" err="1" smtClean="0"/>
              <a:t>Hejlová</a:t>
            </a:r>
            <a:r>
              <a:rPr lang="en-US" b="1" dirty="0" smtClean="0"/>
              <a:t>, PhD.</a:t>
            </a:r>
            <a:br>
              <a:rPr lang="en-US" b="1" dirty="0" smtClean="0"/>
            </a:br>
            <a:endParaRPr lang="en-US" b="1" dirty="0" smtClean="0"/>
          </a:p>
          <a:p>
            <a:pPr marL="0" indent="0">
              <a:buNone/>
            </a:pPr>
            <a:r>
              <a:rPr lang="cs-CZ" dirty="0"/>
              <a:t>Okruhy, na jejichž základě budou konzultována jednotlivá témata:</a:t>
            </a:r>
          </a:p>
          <a:p>
            <a:pPr marL="0" indent="0">
              <a:buNone/>
            </a:pPr>
            <a:r>
              <a:rPr lang="cs-CZ" dirty="0" smtClean="0"/>
              <a:t>	- komunikace </a:t>
            </a:r>
            <a:r>
              <a:rPr lang="cs-CZ" dirty="0"/>
              <a:t>Ministerstva školství</a:t>
            </a:r>
          </a:p>
          <a:p>
            <a:pPr marL="0" indent="0">
              <a:buNone/>
            </a:pPr>
            <a:r>
              <a:rPr lang="cs-CZ" dirty="0" smtClean="0"/>
              <a:t>	- mediální </a:t>
            </a:r>
            <a:r>
              <a:rPr lang="cs-CZ" dirty="0"/>
              <a:t>obraz inovací ve školství</a:t>
            </a:r>
          </a:p>
          <a:p>
            <a:pPr marL="0" indent="0">
              <a:buNone/>
            </a:pPr>
            <a:r>
              <a:rPr lang="cs-CZ" dirty="0" smtClean="0"/>
              <a:t>	- institucionální </a:t>
            </a:r>
            <a:r>
              <a:rPr lang="cs-CZ" dirty="0"/>
              <a:t>analýza vládní komunikace na příkladu Ministerstva </a:t>
            </a:r>
            <a:r>
              <a:rPr lang="cs-CZ" dirty="0" smtClean="0"/>
              <a:t>	školství</a:t>
            </a:r>
            <a:r>
              <a:rPr lang="cs-CZ" dirty="0"/>
              <a:t> </a:t>
            </a:r>
          </a:p>
          <a:p>
            <a:r>
              <a:rPr lang="cs-CZ" dirty="0" smtClean="0"/>
              <a:t>marketingová </a:t>
            </a:r>
            <a:r>
              <a:rPr lang="cs-CZ" dirty="0"/>
              <a:t>komunikace českých módních značek a módní trh</a:t>
            </a:r>
          </a:p>
          <a:p>
            <a:r>
              <a:rPr lang="cs-CZ" dirty="0" smtClean="0"/>
              <a:t>public </a:t>
            </a:r>
            <a:r>
              <a:rPr lang="cs-CZ" dirty="0"/>
              <a:t>relations státních a veřejných institucí</a:t>
            </a:r>
          </a:p>
          <a:p>
            <a:r>
              <a:rPr lang="cs-CZ" dirty="0" smtClean="0"/>
              <a:t>public </a:t>
            </a:r>
            <a:r>
              <a:rPr lang="cs-CZ" dirty="0"/>
              <a:t>relations veřejnoprávních médií (ČT, </a:t>
            </a:r>
            <a:r>
              <a:rPr lang="cs-CZ" dirty="0" err="1"/>
              <a:t>ČRo</a:t>
            </a:r>
            <a:r>
              <a:rPr lang="cs-CZ" dirty="0"/>
              <a:t> a ČTK)</a:t>
            </a:r>
          </a:p>
          <a:p>
            <a:r>
              <a:rPr lang="cs-CZ" dirty="0" smtClean="0"/>
              <a:t>marketingová </a:t>
            </a:r>
            <a:r>
              <a:rPr lang="cs-CZ" dirty="0"/>
              <a:t>gramotnost zaměřená na </a:t>
            </a:r>
            <a:r>
              <a:rPr lang="cs-CZ" dirty="0" err="1"/>
              <a:t>mileniály</a:t>
            </a:r>
            <a:r>
              <a:rPr lang="cs-CZ" dirty="0"/>
              <a:t> (vnímání reklamy a persvazivní komunikace)</a:t>
            </a:r>
          </a:p>
          <a:p>
            <a:r>
              <a:rPr lang="cs-CZ" dirty="0" smtClean="0"/>
              <a:t>komunikace </a:t>
            </a:r>
            <a:r>
              <a:rPr lang="cs-CZ" dirty="0"/>
              <a:t>vědy a vysokých škol</a:t>
            </a:r>
          </a:p>
          <a:p>
            <a:r>
              <a:rPr lang="cs-CZ" dirty="0" smtClean="0"/>
              <a:t>vliv </a:t>
            </a:r>
            <a:r>
              <a:rPr lang="cs-CZ" dirty="0"/>
              <a:t>persvazivní komunikace na sociálních médiích na životní styl </a:t>
            </a:r>
            <a:r>
              <a:rPr lang="cs-CZ" dirty="0" err="1"/>
              <a:t>mileniálů</a:t>
            </a:r>
            <a:endParaRPr lang="cs-CZ" dirty="0"/>
          </a:p>
          <a:p>
            <a:r>
              <a:rPr lang="cs-CZ" dirty="0" smtClean="0"/>
              <a:t>nové </a:t>
            </a:r>
            <a:r>
              <a:rPr lang="cs-CZ" dirty="0"/>
              <a:t>formy PR v online i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r>
              <a:rPr lang="cs-CZ" dirty="0" smtClean="0"/>
              <a:t>mediální </a:t>
            </a:r>
            <a:r>
              <a:rPr lang="cs-CZ" dirty="0"/>
              <a:t>obraz společenských věd a vědců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323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269776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 err="1" smtClean="0"/>
              <a:t>Ing</a:t>
            </a:r>
            <a:r>
              <a:rPr lang="en-US" b="1" dirty="0" smtClean="0"/>
              <a:t>. Petra </a:t>
            </a:r>
            <a:r>
              <a:rPr lang="en-US" b="1" dirty="0" err="1" smtClean="0"/>
              <a:t>Koudelková</a:t>
            </a:r>
            <a:r>
              <a:rPr lang="en-US" b="1" dirty="0" smtClean="0"/>
              <a:t>, PhD.</a:t>
            </a:r>
          </a:p>
          <a:p>
            <a:pPr marL="0" indent="0">
              <a:buNone/>
              <a:defRPr/>
            </a:pPr>
            <a:endParaRPr lang="cs-CZ" b="1" dirty="0"/>
          </a:p>
          <a:p>
            <a:r>
              <a:rPr lang="cs-CZ" dirty="0" smtClean="0"/>
              <a:t>marketingová</a:t>
            </a:r>
            <a:r>
              <a:rPr lang="cs-CZ" dirty="0"/>
              <a:t>/komunikační strategie vybrané firmy (nejlépe její hodnocení s návrhy na opatření nebo  tvorba)</a:t>
            </a:r>
          </a:p>
          <a:p>
            <a:r>
              <a:rPr lang="cs-CZ" dirty="0" smtClean="0"/>
              <a:t>návrh </a:t>
            </a:r>
            <a:r>
              <a:rPr lang="cs-CZ" dirty="0"/>
              <a:t>podnikatelského plánu malé firmy (klade se důraz na dokonalou tvorbu marketingového plánu, což je součást podnikatelského plánu)</a:t>
            </a:r>
          </a:p>
          <a:p>
            <a:r>
              <a:rPr lang="cs-CZ" dirty="0" smtClean="0"/>
              <a:t>marketing </a:t>
            </a:r>
            <a:r>
              <a:rPr lang="cs-CZ" dirty="0"/>
              <a:t>podniků v oblasti cestovního ruchu (SIS)</a:t>
            </a:r>
          </a:p>
          <a:p>
            <a:r>
              <a:rPr lang="cs-CZ" dirty="0" smtClean="0"/>
              <a:t>index </a:t>
            </a:r>
            <a:r>
              <a:rPr lang="cs-CZ" dirty="0"/>
              <a:t>společenské odpovědnosti a jeho komunikace cílové skupině (SIS)</a:t>
            </a:r>
          </a:p>
          <a:p>
            <a:r>
              <a:rPr lang="cs-CZ" dirty="0"/>
              <a:t>udržitelnost a odpovědnost - preference a mezigenerační vnímání (případně výběr jedné generace)</a:t>
            </a:r>
          </a:p>
          <a:p>
            <a:r>
              <a:rPr lang="cs-CZ" dirty="0" err="1" smtClean="0"/>
              <a:t>fashion</a:t>
            </a:r>
            <a:r>
              <a:rPr lang="cs-CZ" dirty="0" smtClean="0"/>
              <a:t> </a:t>
            </a:r>
            <a:r>
              <a:rPr lang="cs-CZ" dirty="0"/>
              <a:t>marketing....libovolná modifikace na toto téma</a:t>
            </a:r>
          </a:p>
          <a:p>
            <a:r>
              <a:rPr lang="cs-CZ" dirty="0"/>
              <a:t>hodnocení komunikace škol a jiných vzdělávacích/pedagogických institucí, kritický pohled a návrhy na možná zlepšení, případně využití jako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practices</a:t>
            </a:r>
            <a:r>
              <a:rPr lang="cs-CZ" dirty="0"/>
              <a:t>. 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0921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b="1" dirty="0" smtClean="0"/>
              <a:t>Mgr. Anna </a:t>
            </a:r>
            <a:r>
              <a:rPr lang="en-US" sz="2400" b="1" dirty="0" err="1" smtClean="0"/>
              <a:t>Shavit</a:t>
            </a:r>
            <a:r>
              <a:rPr lang="en-US" sz="2400" b="1" dirty="0" smtClean="0"/>
              <a:t>, PhD.</a:t>
            </a:r>
            <a:br>
              <a:rPr lang="en-US" sz="2400" b="1" dirty="0" smtClean="0"/>
            </a:br>
            <a:endParaRPr lang="en-US" sz="2400" b="1" dirty="0" smtClean="0"/>
          </a:p>
          <a:p>
            <a:r>
              <a:rPr lang="cs-CZ" sz="2400" dirty="0" smtClean="0"/>
              <a:t>případové </a:t>
            </a:r>
            <a:r>
              <a:rPr lang="cs-CZ" sz="2400" dirty="0"/>
              <a:t>studie z kampaní (ČR, svět)</a:t>
            </a:r>
          </a:p>
          <a:p>
            <a:r>
              <a:rPr lang="cs-CZ" sz="2400" dirty="0" smtClean="0"/>
              <a:t>politický </a:t>
            </a:r>
            <a:r>
              <a:rPr lang="cs-CZ" sz="2400" dirty="0" err="1"/>
              <a:t>branding</a:t>
            </a:r>
            <a:r>
              <a:rPr lang="cs-CZ" sz="2400" dirty="0"/>
              <a:t> - politické značky</a:t>
            </a:r>
          </a:p>
          <a:p>
            <a:r>
              <a:rPr lang="cs-CZ" sz="2400" dirty="0" smtClean="0"/>
              <a:t>co </a:t>
            </a:r>
            <a:r>
              <a:rPr lang="cs-CZ" sz="2400" dirty="0"/>
              <a:t>ovlivňuje voliče, jak se voliči rozhodují</a:t>
            </a:r>
          </a:p>
          <a:p>
            <a:r>
              <a:rPr lang="cs-CZ" sz="2400" dirty="0" smtClean="0"/>
              <a:t>politický </a:t>
            </a:r>
            <a:r>
              <a:rPr lang="cs-CZ" sz="2400" dirty="0" err="1"/>
              <a:t>leadership</a:t>
            </a:r>
            <a:endParaRPr lang="cs-CZ" sz="2400" dirty="0"/>
          </a:p>
          <a:p>
            <a:r>
              <a:rPr lang="cs-CZ" sz="2400" dirty="0" smtClean="0"/>
              <a:t>strategická </a:t>
            </a:r>
            <a:r>
              <a:rPr lang="cs-CZ" sz="2400" dirty="0"/>
              <a:t>práce se značkou v politice</a:t>
            </a:r>
          </a:p>
          <a:p>
            <a:r>
              <a:rPr lang="cs-CZ" sz="2400" dirty="0" smtClean="0"/>
              <a:t>vládní </a:t>
            </a:r>
            <a:r>
              <a:rPr lang="cs-CZ" sz="2400" dirty="0"/>
              <a:t>komunikace v ČR a EU</a:t>
            </a:r>
          </a:p>
          <a:p>
            <a:r>
              <a:rPr lang="cs-CZ" sz="2400" dirty="0" smtClean="0"/>
              <a:t>volby </a:t>
            </a:r>
            <a:r>
              <a:rPr lang="cs-CZ" sz="2400" dirty="0"/>
              <a:t>v ČR (vývoj kampaní, jak vypadaly kampaně za první republiky, komunismu atd.)</a:t>
            </a:r>
          </a:p>
          <a:p>
            <a:r>
              <a:rPr lang="cs-CZ" sz="2400" dirty="0" smtClean="0"/>
              <a:t>informační </a:t>
            </a:r>
            <a:r>
              <a:rPr lang="cs-CZ" sz="2400" dirty="0"/>
              <a:t>války</a:t>
            </a:r>
          </a:p>
          <a:p>
            <a:r>
              <a:rPr lang="cs-CZ" sz="2400" dirty="0" smtClean="0"/>
              <a:t>klimatická </a:t>
            </a:r>
            <a:r>
              <a:rPr lang="cs-CZ" sz="2400" dirty="0"/>
              <a:t>změna jako politické téma </a:t>
            </a:r>
          </a:p>
        </p:txBody>
      </p:sp>
    </p:spTree>
    <p:extLst>
      <p:ext uri="{BB962C8B-B14F-4D97-AF65-F5344CB8AC3E}">
        <p14:creationId xmlns:p14="http://schemas.microsoft.com/office/powerpoint/2010/main" val="364446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 err="1" smtClean="0"/>
              <a:t>PhDr</a:t>
            </a:r>
            <a:r>
              <a:rPr lang="en-US" b="1" dirty="0" smtClean="0"/>
              <a:t>. </a:t>
            </a:r>
            <a:r>
              <a:rPr lang="en-US" b="1" dirty="0" err="1" smtClean="0"/>
              <a:t>Tereza</a:t>
            </a:r>
            <a:r>
              <a:rPr lang="en-US" b="1" dirty="0" smtClean="0"/>
              <a:t> </a:t>
            </a:r>
            <a:r>
              <a:rPr lang="en-US" b="1" dirty="0" err="1" smtClean="0"/>
              <a:t>Klabíková</a:t>
            </a:r>
            <a:r>
              <a:rPr lang="en-US" b="1" dirty="0" smtClean="0"/>
              <a:t> </a:t>
            </a:r>
            <a:r>
              <a:rPr lang="en-US" b="1" dirty="0" err="1" smtClean="0"/>
              <a:t>Rábová</a:t>
            </a:r>
            <a:r>
              <a:rPr lang="en-US" b="1" dirty="0" smtClean="0"/>
              <a:t>, PhD.</a:t>
            </a:r>
            <a:endParaRPr lang="cs-CZ" b="1" dirty="0"/>
          </a:p>
          <a:p>
            <a:r>
              <a:rPr lang="en-US" dirty="0"/>
              <a:t>j</a:t>
            </a:r>
            <a:r>
              <a:rPr lang="cs-CZ" dirty="0" err="1" smtClean="0"/>
              <a:t>azyková</a:t>
            </a:r>
            <a:r>
              <a:rPr lang="cs-CZ" dirty="0" smtClean="0"/>
              <a:t> a komunikační analýza </a:t>
            </a:r>
            <a:r>
              <a:rPr lang="cs-CZ" dirty="0"/>
              <a:t>zvoleného komerčního/ nekomerčního subjektu (neologie, styl apod.</a:t>
            </a:r>
            <a:r>
              <a:rPr lang="cs-CZ" dirty="0" smtClean="0"/>
              <a:t>)</a:t>
            </a:r>
          </a:p>
          <a:p>
            <a:r>
              <a:rPr lang="cs-CZ" dirty="0"/>
              <a:t>vztah marketingové komunikace webové stránky a ostatních komunikačních kanálů dané značky/společnosti</a:t>
            </a:r>
          </a:p>
          <a:p>
            <a:r>
              <a:rPr lang="cs-CZ" dirty="0"/>
              <a:t>diskurzivní prvky online komunikace firem (hodnoty</a:t>
            </a:r>
            <a:r>
              <a:rPr lang="cs-CZ" dirty="0" smtClean="0"/>
              <a:t>, ideologie</a:t>
            </a:r>
            <a:r>
              <a:rPr lang="cs-CZ" dirty="0"/>
              <a:t>, sdílené představy, typické motivy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analýza a role tištěných propagačních materiálů v online epoše </a:t>
            </a:r>
            <a:endParaRPr lang="cs-CZ" dirty="0" smtClean="0"/>
          </a:p>
          <a:p>
            <a:r>
              <a:rPr lang="cs-CZ" dirty="0"/>
              <a:t>persvazivní prostředky online marketingové komunikace a jiných </a:t>
            </a:r>
            <a:r>
              <a:rPr lang="cs-CZ" dirty="0" err="1" smtClean="0"/>
              <a:t>mediatypů</a:t>
            </a:r>
            <a:endParaRPr lang="cs-CZ" dirty="0" smtClean="0"/>
          </a:p>
          <a:p>
            <a:r>
              <a:rPr lang="cs-CZ" dirty="0"/>
              <a:t>překryvy žánrů mediální a marketingové komunikace (</a:t>
            </a:r>
            <a:r>
              <a:rPr lang="cs-CZ" dirty="0" err="1"/>
              <a:t>advertoriál</a:t>
            </a:r>
            <a:r>
              <a:rPr lang="cs-CZ" dirty="0"/>
              <a:t>, redakční článek apod.</a:t>
            </a:r>
            <a:r>
              <a:rPr lang="cs-CZ" dirty="0" smtClean="0"/>
              <a:t>)</a:t>
            </a:r>
          </a:p>
          <a:p>
            <a:r>
              <a:rPr lang="cs-CZ" dirty="0"/>
              <a:t>vliv podoby </a:t>
            </a:r>
            <a:r>
              <a:rPr lang="cs-CZ" dirty="0" err="1"/>
              <a:t>mkt</a:t>
            </a:r>
            <a:r>
              <a:rPr lang="cs-CZ" dirty="0"/>
              <a:t> komunikace na jazykový systém </a:t>
            </a:r>
            <a:r>
              <a:rPr lang="cs-CZ" dirty="0" smtClean="0"/>
              <a:t>a komunikační </a:t>
            </a:r>
            <a:r>
              <a:rPr lang="cs-CZ" dirty="0"/>
              <a:t>praxi, výzkum </a:t>
            </a:r>
            <a:r>
              <a:rPr lang="cs-CZ" dirty="0" smtClean="0"/>
              <a:t>problematiky</a:t>
            </a:r>
          </a:p>
          <a:p>
            <a:r>
              <a:rPr lang="cs-CZ" dirty="0"/>
              <a:t>kauzy v </a:t>
            </a:r>
            <a:r>
              <a:rPr lang="cs-CZ" dirty="0" smtClean="0"/>
              <a:t>marketingové </a:t>
            </a:r>
            <a:r>
              <a:rPr lang="cs-CZ" dirty="0"/>
              <a:t>komunikaci a jejich </a:t>
            </a:r>
            <a:r>
              <a:rPr lang="cs-CZ" dirty="0" smtClean="0"/>
              <a:t>charakteristika</a:t>
            </a:r>
          </a:p>
          <a:p>
            <a:r>
              <a:rPr lang="cs-CZ" dirty="0"/>
              <a:t>Odraz komunikace MŠMT v médiích; sebeprezentace instituce aj.</a:t>
            </a:r>
          </a:p>
          <a:p>
            <a:r>
              <a:rPr lang="cs-CZ" dirty="0"/>
              <a:t>Jazyková a diskurzivní analýza materiálů MŠMT ve vztahu k veřejnosti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638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b="1" dirty="0" smtClean="0"/>
              <a:t>Mgr. </a:t>
            </a:r>
            <a:r>
              <a:rPr lang="en-US" sz="2400" b="1" dirty="0" err="1" smtClean="0"/>
              <a:t>Ing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Marek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Vranka</a:t>
            </a:r>
            <a:endParaRPr lang="cs-CZ" sz="2400" b="1" dirty="0"/>
          </a:p>
          <a:p>
            <a:r>
              <a:rPr lang="cs-CZ" sz="2400" dirty="0" smtClean="0"/>
              <a:t>Efektivní </a:t>
            </a:r>
            <a:r>
              <a:rPr lang="cs-CZ" sz="2400" dirty="0"/>
              <a:t>komunikace institucí, změna postojů v důsledku komunikace</a:t>
            </a:r>
          </a:p>
          <a:p>
            <a:r>
              <a:rPr lang="cs-CZ" sz="2400" dirty="0" smtClean="0"/>
              <a:t>Psychologie </a:t>
            </a:r>
            <a:r>
              <a:rPr lang="cs-CZ" sz="2400" dirty="0"/>
              <a:t>rozhodování, přesvědčování a ovlivňování – jak automatické procesy, heuristiky a zkreslení ovlivňují rozhodování a chování osob</a:t>
            </a:r>
          </a:p>
          <a:p>
            <a:r>
              <a:rPr lang="cs-CZ" sz="2400" dirty="0" smtClean="0"/>
              <a:t>Efekty </a:t>
            </a:r>
            <a:r>
              <a:rPr lang="cs-CZ" sz="2400" dirty="0"/>
              <a:t>ukotvení, rámování, plynulosti, sociální nápodoby ad.</a:t>
            </a:r>
          </a:p>
          <a:p>
            <a:r>
              <a:rPr lang="cs-CZ" sz="2400" dirty="0" smtClean="0"/>
              <a:t>Morální </a:t>
            </a:r>
            <a:r>
              <a:rPr lang="cs-CZ" sz="2400" dirty="0"/>
              <a:t>psychologie, nečestnost</a:t>
            </a:r>
          </a:p>
          <a:p>
            <a:pPr marL="0" indent="0">
              <a:buNone/>
            </a:pPr>
            <a:r>
              <a:rPr lang="cs-CZ" sz="2400" dirty="0"/>
              <a:t>Téma BP bude po diskusi specifikováno na aplikaci jednoho vybraného efektu. Empirická část práce bude řešena experimentální metodou.</a:t>
            </a:r>
          </a:p>
          <a:p>
            <a:pPr marL="0" indent="0">
              <a:buNone/>
            </a:pPr>
            <a:r>
              <a:rPr lang="cs-CZ" sz="2400" dirty="0"/>
              <a:t>Pro referenci viz např. první kapitolu v </a:t>
            </a:r>
            <a:r>
              <a:rPr lang="cs-CZ" sz="2400" dirty="0" err="1"/>
              <a:t>Sunstein</a:t>
            </a:r>
            <a:r>
              <a:rPr lang="cs-CZ" sz="2400" dirty="0"/>
              <a:t>, C. R., &amp; </a:t>
            </a:r>
            <a:r>
              <a:rPr lang="cs-CZ" sz="2400" dirty="0" err="1"/>
              <a:t>Thaler</a:t>
            </a:r>
            <a:r>
              <a:rPr lang="cs-CZ" sz="2400" dirty="0"/>
              <a:t>, R. (2010). Šťouch.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8924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  <a:defRPr/>
            </a:pPr>
            <a:r>
              <a:rPr lang="en-US" sz="2400" b="1" dirty="0" smtClean="0"/>
              <a:t>Mgr. David </a:t>
            </a:r>
            <a:r>
              <a:rPr lang="en-US" sz="2400" b="1" dirty="0" err="1" smtClean="0"/>
              <a:t>Klimeš</a:t>
            </a:r>
            <a:r>
              <a:rPr lang="en-US" sz="2400" b="1" dirty="0" smtClean="0"/>
              <a:t>, PhD.</a:t>
            </a:r>
          </a:p>
          <a:p>
            <a:pPr marL="0" indent="0">
              <a:lnSpc>
                <a:spcPct val="130000"/>
              </a:lnSpc>
              <a:buNone/>
              <a:defRPr/>
            </a:pPr>
            <a:endParaRPr lang="en-US" sz="2400" b="1" dirty="0" smtClean="0"/>
          </a:p>
          <a:p>
            <a:pPr>
              <a:lnSpc>
                <a:spcPct val="130000"/>
              </a:lnSpc>
            </a:pPr>
            <a:r>
              <a:rPr lang="cs-CZ" sz="2400" dirty="0"/>
              <a:t>m</a:t>
            </a:r>
            <a:r>
              <a:rPr lang="cs-CZ" sz="2400" dirty="0" smtClean="0"/>
              <a:t>arketingová </a:t>
            </a:r>
            <a:r>
              <a:rPr lang="cs-CZ" sz="2400" dirty="0"/>
              <a:t>komunikace významných firem a institucí do roku </a:t>
            </a:r>
            <a:r>
              <a:rPr lang="cs-CZ" sz="2400" dirty="0" smtClean="0"/>
              <a:t>1989</a:t>
            </a:r>
            <a:endParaRPr lang="cs-CZ" sz="2400" dirty="0"/>
          </a:p>
          <a:p>
            <a:pPr>
              <a:lnSpc>
                <a:spcPct val="130000"/>
              </a:lnSpc>
            </a:pPr>
            <a:r>
              <a:rPr lang="cs-CZ" sz="2400" dirty="0"/>
              <a:t>m</a:t>
            </a:r>
            <a:r>
              <a:rPr lang="cs-CZ" sz="2400" dirty="0" smtClean="0"/>
              <a:t>arketingová </a:t>
            </a:r>
            <a:r>
              <a:rPr lang="cs-CZ" sz="2400" dirty="0"/>
              <a:t>komunikace a vliv </a:t>
            </a:r>
            <a:r>
              <a:rPr lang="cs-CZ" sz="2400" dirty="0" smtClean="0"/>
              <a:t>digitalizace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m</a:t>
            </a:r>
            <a:r>
              <a:rPr lang="cs-CZ" sz="2400" dirty="0" err="1" smtClean="0"/>
              <a:t>édia</a:t>
            </a:r>
            <a:r>
              <a:rPr lang="cs-CZ" sz="2400" dirty="0" smtClean="0"/>
              <a:t> a marketingová komunikace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k</a:t>
            </a:r>
            <a:r>
              <a:rPr lang="cs-CZ" sz="2400" dirty="0" err="1" smtClean="0"/>
              <a:t>omunikace</a:t>
            </a:r>
            <a:r>
              <a:rPr lang="cs-CZ" sz="2400" dirty="0" smtClean="0"/>
              <a:t> ve školství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3840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b="1" dirty="0" err="1" smtClean="0"/>
              <a:t>PhDr</a:t>
            </a:r>
            <a:r>
              <a:rPr lang="en-US" b="1" dirty="0" smtClean="0"/>
              <a:t>. </a:t>
            </a:r>
            <a:r>
              <a:rPr lang="en-US" b="1" dirty="0" err="1" smtClean="0"/>
              <a:t>Soňa</a:t>
            </a:r>
            <a:r>
              <a:rPr lang="en-US" b="1" dirty="0" smtClean="0"/>
              <a:t> </a:t>
            </a:r>
            <a:r>
              <a:rPr lang="en-US" b="1" dirty="0" err="1" smtClean="0"/>
              <a:t>Schneiderová</a:t>
            </a:r>
            <a:r>
              <a:rPr lang="en-US" b="1" dirty="0" smtClean="0"/>
              <a:t>, PhD.</a:t>
            </a:r>
            <a:br>
              <a:rPr lang="en-US" b="1" dirty="0" smtClean="0"/>
            </a:br>
            <a:endParaRPr lang="en-US" b="1" dirty="0" smtClean="0"/>
          </a:p>
          <a:p>
            <a:r>
              <a:rPr lang="cs-CZ" dirty="0" smtClean="0"/>
              <a:t>Jazyk </a:t>
            </a:r>
            <a:r>
              <a:rPr lang="cs-CZ" dirty="0"/>
              <a:t>současného managementu (na základě vybrané firmy/firem)</a:t>
            </a:r>
          </a:p>
          <a:p>
            <a:r>
              <a:rPr lang="cs-CZ" dirty="0" smtClean="0"/>
              <a:t>Jazyk </a:t>
            </a:r>
            <a:r>
              <a:rPr lang="cs-CZ" dirty="0"/>
              <a:t>a celková marketingová strategie </a:t>
            </a:r>
            <a:r>
              <a:rPr lang="cs-CZ" dirty="0" err="1"/>
              <a:t>youtuberů</a:t>
            </a:r>
            <a:endParaRPr lang="cs-CZ" dirty="0"/>
          </a:p>
          <a:p>
            <a:r>
              <a:rPr lang="cs-CZ" dirty="0" err="1" smtClean="0"/>
              <a:t>Facebook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Instagram</a:t>
            </a:r>
            <a:r>
              <a:rPr lang="cs-CZ" dirty="0"/>
              <a:t> jako prezentace firmy a forma komunikace se zákazníkem</a:t>
            </a:r>
          </a:p>
          <a:p>
            <a:r>
              <a:rPr lang="cs-CZ" dirty="0" smtClean="0"/>
              <a:t>Diskurzní </a:t>
            </a:r>
            <a:r>
              <a:rPr lang="cs-CZ" dirty="0"/>
              <a:t>strategie ve volební kampani (na základě výběru určité volební kampaně)</a:t>
            </a:r>
          </a:p>
          <a:p>
            <a:r>
              <a:rPr lang="cs-CZ" dirty="0" smtClean="0"/>
              <a:t>Úroveň </a:t>
            </a:r>
            <a:r>
              <a:rPr lang="cs-CZ" dirty="0"/>
              <a:t>komunikace firem se zákazníkem prostřednictvím propagačních materiálů a internetových stránek firmy</a:t>
            </a:r>
          </a:p>
          <a:p>
            <a:r>
              <a:rPr lang="cs-CZ" dirty="0"/>
              <a:t>Odraz komunikace MŠMT v médiích; sebeprezentace instituce aj.</a:t>
            </a:r>
          </a:p>
          <a:p>
            <a:r>
              <a:rPr lang="cs-CZ" dirty="0"/>
              <a:t>Jazyková a diskurzivní analýza materiálů MŠMT ve vztahu k veřejnosti</a:t>
            </a:r>
          </a:p>
        </p:txBody>
      </p:sp>
    </p:spTree>
    <p:extLst>
      <p:ext uri="{BB962C8B-B14F-4D97-AF65-F5344CB8AC3E}">
        <p14:creationId xmlns:p14="http://schemas.microsoft.com/office/powerpoint/2010/main" val="4084042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b="1" dirty="0" smtClean="0"/>
              <a:t>Doc. </a:t>
            </a:r>
            <a:r>
              <a:rPr lang="en-US" sz="2200" b="1" dirty="0" err="1" smtClean="0"/>
              <a:t>PhDr</a:t>
            </a:r>
            <a:r>
              <a:rPr lang="en-US" sz="2200" b="1" dirty="0" smtClean="0"/>
              <a:t>. Jan </a:t>
            </a:r>
            <a:r>
              <a:rPr lang="en-US" sz="2200" b="1" dirty="0" err="1" smtClean="0"/>
              <a:t>Halada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CSc</a:t>
            </a:r>
            <a:r>
              <a:rPr lang="en-US" sz="2200" b="1" dirty="0" smtClean="0"/>
              <a:t>.</a:t>
            </a:r>
            <a:br>
              <a:rPr lang="en-US" sz="2200" b="1" dirty="0" smtClean="0"/>
            </a:br>
            <a:endParaRPr lang="en-US" sz="2200" b="1" dirty="0" smtClean="0"/>
          </a:p>
          <a:p>
            <a:r>
              <a:rPr lang="en-US" sz="2200" dirty="0"/>
              <a:t>s</a:t>
            </a:r>
            <a:r>
              <a:rPr lang="sk-SK" sz="2200" dirty="0" smtClean="0"/>
              <a:t>portovní marketing</a:t>
            </a:r>
          </a:p>
          <a:p>
            <a:r>
              <a:rPr lang="en-US" sz="2200" dirty="0"/>
              <a:t>k</a:t>
            </a:r>
            <a:r>
              <a:rPr lang="sk-SK" sz="2200" dirty="0" smtClean="0"/>
              <a:t>ulturní marketing</a:t>
            </a:r>
          </a:p>
          <a:p>
            <a:r>
              <a:rPr lang="en-US" sz="2200" dirty="0"/>
              <a:t>m</a:t>
            </a:r>
            <a:r>
              <a:rPr lang="sk-SK" sz="2200" dirty="0" smtClean="0"/>
              <a:t>arketing a PR regionálních podniků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91685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b="1" dirty="0" err="1" smtClean="0"/>
              <a:t>Ing</a:t>
            </a:r>
            <a:r>
              <a:rPr lang="en-US" sz="2200" b="1" dirty="0" smtClean="0"/>
              <a:t>. </a:t>
            </a:r>
            <a:r>
              <a:rPr lang="en-US" sz="2200" b="1" dirty="0" err="1" smtClean="0"/>
              <a:t>Ladislav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Báča</a:t>
            </a:r>
            <a:r>
              <a:rPr lang="en-US" sz="2200" b="1" dirty="0" smtClean="0"/>
              <a:t> </a:t>
            </a:r>
            <a:br>
              <a:rPr lang="en-US" sz="2200" b="1" dirty="0" smtClean="0"/>
            </a:br>
            <a:endParaRPr lang="en-US" sz="2200" b="1" dirty="0" smtClean="0"/>
          </a:p>
          <a:p>
            <a:r>
              <a:rPr lang="cs-CZ" sz="2200" dirty="0"/>
              <a:t>Analýza a/nebo tvorba marketingově-komunikační strategie značky</a:t>
            </a:r>
          </a:p>
          <a:p>
            <a:r>
              <a:rPr lang="cs-CZ" sz="2200" dirty="0"/>
              <a:t>Behaviorální věda (ekonomie) – praktická aplikace principů behaviorální vědy v marketingové komunikaci komerčních či nekomerčních značek</a:t>
            </a:r>
          </a:p>
        </p:txBody>
      </p:sp>
    </p:spTree>
    <p:extLst>
      <p:ext uri="{BB962C8B-B14F-4D97-AF65-F5344CB8AC3E}">
        <p14:creationId xmlns:p14="http://schemas.microsoft.com/office/powerpoint/2010/main" val="193160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2"/>
          <p:cNvSpPr>
            <a:spLocks noGrp="1"/>
          </p:cNvSpPr>
          <p:nvPr>
            <p:ph idx="1"/>
          </p:nvPr>
        </p:nvSpPr>
        <p:spPr>
          <a:xfrm>
            <a:off x="457200" y="1917849"/>
            <a:ext cx="8229600" cy="453548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US" sz="2400" dirty="0" err="1" smtClean="0">
                <a:latin typeface="Calibri" charset="0"/>
              </a:rPr>
              <a:t>Jana.rosenfeldova@fsv.cuni.cz</a:t>
            </a:r>
            <a:endParaRPr lang="en-US" sz="2400" dirty="0" smtClean="0">
              <a:latin typeface="Calibri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sz="2400" dirty="0" smtClean="0">
              <a:latin typeface="Calibri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sz="2400" dirty="0" err="1" smtClean="0">
                <a:latin typeface="Calibri" charset="0"/>
              </a:rPr>
              <a:t>Konzultační</a:t>
            </a:r>
            <a:r>
              <a:rPr lang="en-US" sz="2400" dirty="0" smtClean="0">
                <a:latin typeface="Calibri" charset="0"/>
              </a:rPr>
              <a:t> </a:t>
            </a:r>
            <a:r>
              <a:rPr lang="en-US" sz="2400" dirty="0" err="1" smtClean="0">
                <a:latin typeface="Calibri" charset="0"/>
              </a:rPr>
              <a:t>hodiny</a:t>
            </a:r>
            <a:r>
              <a:rPr lang="en-US" sz="2400" dirty="0" smtClean="0">
                <a:latin typeface="Calibri" charset="0"/>
              </a:rPr>
              <a:t>: 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sz="2400" dirty="0" err="1" smtClean="0">
                <a:latin typeface="Calibri" charset="0"/>
              </a:rPr>
              <a:t>čtvrtek</a:t>
            </a:r>
            <a:r>
              <a:rPr lang="en-US" sz="2400" dirty="0" smtClean="0">
                <a:latin typeface="Calibri" charset="0"/>
              </a:rPr>
              <a:t> 10.00 – 12.00</a:t>
            </a:r>
            <a:endParaRPr lang="en-US" sz="2400" dirty="0">
              <a:latin typeface="Calibri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sz="2400" dirty="0">
                <a:latin typeface="Calibri" charset="0"/>
              </a:rPr>
              <a:t/>
            </a:r>
            <a:br>
              <a:rPr lang="en-US" sz="2400" dirty="0">
                <a:latin typeface="Calibri" charset="0"/>
              </a:rPr>
            </a:br>
            <a:endParaRPr lang="en-US" sz="24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b="1" dirty="0" err="1" smtClean="0"/>
              <a:t>PhDr</a:t>
            </a:r>
            <a:r>
              <a:rPr lang="en-US" sz="2200" b="1" dirty="0" smtClean="0"/>
              <a:t>. </a:t>
            </a:r>
            <a:r>
              <a:rPr lang="en-US" sz="2200" b="1" dirty="0" err="1" smtClean="0"/>
              <a:t>Kamil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Švec</a:t>
            </a:r>
            <a:r>
              <a:rPr lang="en-US" sz="2200" b="1" dirty="0" smtClean="0"/>
              <a:t>, PhD. </a:t>
            </a:r>
            <a:br>
              <a:rPr lang="en-US" sz="2200" b="1" dirty="0" smtClean="0"/>
            </a:br>
            <a:endParaRPr lang="en-US" sz="2200" b="1" dirty="0" smtClean="0"/>
          </a:p>
          <a:p>
            <a:r>
              <a:rPr lang="cs-CZ" sz="2400" dirty="0"/>
              <a:t>média a politika (vztahy mezi politiky a médii, média a zpracování politických témat, ...)</a:t>
            </a:r>
          </a:p>
          <a:p>
            <a:r>
              <a:rPr lang="cs-CZ" sz="2400" dirty="0" smtClean="0"/>
              <a:t>volby </a:t>
            </a:r>
            <a:r>
              <a:rPr lang="cs-CZ" sz="2400" dirty="0"/>
              <a:t>a programy politických stran, návaznost na volební kampaně</a:t>
            </a:r>
          </a:p>
          <a:p>
            <a:r>
              <a:rPr lang="cs-CZ" sz="2400" dirty="0" smtClean="0"/>
              <a:t>informace </a:t>
            </a:r>
            <a:r>
              <a:rPr lang="cs-CZ" sz="2400" dirty="0"/>
              <a:t>ve veřejném prostoru (jejich šíření </a:t>
            </a:r>
            <a:r>
              <a:rPr lang="cs-CZ" sz="2400" dirty="0" smtClean="0"/>
              <a:t>v médiích</a:t>
            </a:r>
            <a:r>
              <a:rPr lang="cs-CZ" sz="2400" dirty="0"/>
              <a:t>, dezinformace, </a:t>
            </a:r>
            <a:r>
              <a:rPr lang="cs-CZ" sz="2400" dirty="0" err="1"/>
              <a:t>fake</a:t>
            </a:r>
            <a:r>
              <a:rPr lang="cs-CZ" sz="2400" dirty="0"/>
              <a:t> </a:t>
            </a:r>
            <a:r>
              <a:rPr lang="cs-CZ" sz="2400" dirty="0" err="1"/>
              <a:t>news</a:t>
            </a:r>
            <a:r>
              <a:rPr lang="cs-CZ" sz="2400" dirty="0"/>
              <a:t>, propaganda, ...)</a:t>
            </a:r>
          </a:p>
          <a:p>
            <a:r>
              <a:rPr lang="cs-CZ" sz="2400" dirty="0" smtClean="0"/>
              <a:t>politické </a:t>
            </a:r>
            <a:r>
              <a:rPr lang="cs-CZ" sz="2400" dirty="0"/>
              <a:t>strany a jejich programy - zpracování, prezentace a vystupování politických stran</a:t>
            </a:r>
          </a:p>
          <a:p>
            <a:r>
              <a:rPr lang="cs-CZ" sz="2400" dirty="0" smtClean="0"/>
              <a:t>státní </a:t>
            </a:r>
            <a:r>
              <a:rPr lang="cs-CZ" sz="2400" dirty="0"/>
              <a:t>správa, samospráva</a:t>
            </a:r>
          </a:p>
        </p:txBody>
      </p:sp>
    </p:spTree>
    <p:extLst>
      <p:ext uri="{BB962C8B-B14F-4D97-AF65-F5344CB8AC3E}">
        <p14:creationId xmlns:p14="http://schemas.microsoft.com/office/powerpoint/2010/main" val="4292511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b="1" dirty="0" smtClean="0"/>
              <a:t>Mgr. </a:t>
            </a:r>
            <a:r>
              <a:rPr lang="en-US" sz="2200" b="1" dirty="0" err="1" smtClean="0"/>
              <a:t>Tereza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Ježková</a:t>
            </a:r>
            <a:r>
              <a:rPr lang="en-US" sz="2200" b="1" dirty="0" smtClean="0"/>
              <a:t>, PhD. </a:t>
            </a:r>
            <a:br>
              <a:rPr lang="en-US" sz="2200" b="1" dirty="0" smtClean="0"/>
            </a:br>
            <a:endParaRPr lang="en-US" sz="2200" b="1" dirty="0" smtClean="0"/>
          </a:p>
          <a:p>
            <a:r>
              <a:rPr lang="cs-CZ" sz="2400" dirty="0" smtClean="0"/>
              <a:t>Marketing</a:t>
            </a:r>
            <a:r>
              <a:rPr lang="cs-CZ" sz="2400" dirty="0"/>
              <a:t>, marketingová komunikace a PR ve vybrané kulturní instituci</a:t>
            </a:r>
          </a:p>
          <a:p>
            <a:r>
              <a:rPr lang="cs-CZ" sz="2400" dirty="0" smtClean="0"/>
              <a:t>Mediální </a:t>
            </a:r>
            <a:r>
              <a:rPr lang="cs-CZ" sz="2400" dirty="0"/>
              <a:t>obraz vybrané kulturní instituce</a:t>
            </a:r>
          </a:p>
          <a:p>
            <a:r>
              <a:rPr lang="cs-CZ" sz="2400" dirty="0" err="1" smtClean="0"/>
              <a:t>Branding</a:t>
            </a:r>
            <a:r>
              <a:rPr lang="cs-CZ" sz="2400" dirty="0" smtClean="0"/>
              <a:t> </a:t>
            </a:r>
            <a:r>
              <a:rPr lang="cs-CZ" sz="2400" dirty="0"/>
              <a:t>v kultuře a umění</a:t>
            </a:r>
          </a:p>
          <a:p>
            <a:r>
              <a:rPr lang="cs-CZ" sz="2400" dirty="0" smtClean="0"/>
              <a:t>Využití </a:t>
            </a:r>
            <a:r>
              <a:rPr lang="cs-CZ" sz="2400" dirty="0"/>
              <a:t>umění / umělců v marketingu a reklamě</a:t>
            </a:r>
          </a:p>
          <a:p>
            <a:r>
              <a:rPr lang="cs-CZ" sz="2400" dirty="0" smtClean="0"/>
              <a:t>Komunikace </a:t>
            </a:r>
            <a:r>
              <a:rPr lang="cs-CZ" sz="2400" dirty="0"/>
              <a:t>Ministerstva školství a jeho mediální obraz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1629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Okruhy</a:t>
            </a:r>
            <a:r>
              <a:rPr lang="en-US" dirty="0" smtClean="0"/>
              <a:t>/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197768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b="1" dirty="0" smtClean="0"/>
              <a:t>Mgr. </a:t>
            </a:r>
            <a:r>
              <a:rPr lang="en-US" sz="2200" b="1" dirty="0" err="1" smtClean="0"/>
              <a:t>Ing</a:t>
            </a:r>
            <a:r>
              <a:rPr lang="en-US" sz="2200" b="1" dirty="0" smtClean="0"/>
              <a:t>. Jana Rosenfeldová</a:t>
            </a:r>
          </a:p>
          <a:p>
            <a:endParaRPr lang="sk-SK" sz="2200" dirty="0" smtClean="0"/>
          </a:p>
          <a:p>
            <a:r>
              <a:rPr lang="cs-CZ" sz="2400" dirty="0" smtClean="0"/>
              <a:t>Témata </a:t>
            </a:r>
            <a:r>
              <a:rPr lang="cs-CZ" sz="2400" dirty="0"/>
              <a:t>vztahující se k reklamě a dětem, mládeži, k určitým generacím a/nebo menšinám</a:t>
            </a:r>
          </a:p>
          <a:p>
            <a:r>
              <a:rPr lang="cs-CZ" sz="2400" dirty="0" smtClean="0"/>
              <a:t>Stereotypy </a:t>
            </a:r>
            <a:r>
              <a:rPr lang="cs-CZ" sz="2400" dirty="0"/>
              <a:t>v reklamě (genderové, národní, etnické apod.)</a:t>
            </a:r>
          </a:p>
          <a:p>
            <a:r>
              <a:rPr lang="cs-CZ" sz="2400" dirty="0" smtClean="0"/>
              <a:t>Kulturní </a:t>
            </a:r>
            <a:r>
              <a:rPr lang="cs-CZ" sz="2400" dirty="0"/>
              <a:t>rozdíly v marketingové komunikaci</a:t>
            </a:r>
          </a:p>
          <a:p>
            <a:r>
              <a:rPr lang="cs-CZ" sz="2400" dirty="0" smtClean="0"/>
              <a:t>Kritika </a:t>
            </a:r>
            <a:r>
              <a:rPr lang="cs-CZ" sz="2400" dirty="0"/>
              <a:t>marketingové komunikace</a:t>
            </a:r>
          </a:p>
          <a:p>
            <a:r>
              <a:rPr lang="cs-CZ" sz="2400" dirty="0" smtClean="0"/>
              <a:t>Politická </a:t>
            </a:r>
            <a:r>
              <a:rPr lang="cs-CZ" sz="2400" dirty="0"/>
              <a:t>komunikace, Komunikace (o) </a:t>
            </a:r>
            <a:r>
              <a:rPr lang="cs-CZ" sz="2400" dirty="0" smtClean="0"/>
              <a:t>EU</a:t>
            </a:r>
          </a:p>
          <a:p>
            <a:r>
              <a:rPr lang="cs-CZ" sz="2400" dirty="0" smtClean="0"/>
              <a:t>Zelený marketing/green </a:t>
            </a:r>
            <a:r>
              <a:rPr lang="cs-CZ" sz="2400" dirty="0" err="1" smtClean="0"/>
              <a:t>washing</a:t>
            </a:r>
            <a:endParaRPr lang="cs-CZ" sz="2400" dirty="0"/>
          </a:p>
          <a:p>
            <a:endParaRPr lang="sk-SK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00543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Podoba</a:t>
            </a:r>
            <a:r>
              <a:rPr lang="en-US" dirty="0" smtClean="0"/>
              <a:t> </a:t>
            </a:r>
            <a:r>
              <a:rPr lang="en-US" dirty="0" err="1" smtClean="0"/>
              <a:t>tezí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1988840"/>
            <a:ext cx="54469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 smtClean="0">
                <a:hlinkClick r:id="rId2"/>
              </a:rPr>
              <a:t>http://iksz.fsv.cuni.cz/IKSZFSV-39.html</a:t>
            </a:r>
            <a:endParaRPr lang="pl-PL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4936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278059"/>
            <a:ext cx="8568952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Předpokládany</a:t>
            </a:r>
            <a:r>
              <a:rPr lang="cs-CZ" b="1" dirty="0"/>
              <a:t>́ název práce v češtině</a:t>
            </a:r>
            <a:r>
              <a:rPr lang="cs-CZ" dirty="0"/>
              <a:t>:</a:t>
            </a:r>
          </a:p>
          <a:p>
            <a:r>
              <a:rPr lang="cs-CZ" dirty="0"/>
              <a:t>Porovnání marketingové komunikace Českého olympijského </a:t>
            </a:r>
            <a:r>
              <a:rPr lang="cs-CZ" dirty="0" err="1"/>
              <a:t>výboru</a:t>
            </a:r>
            <a:r>
              <a:rPr lang="cs-CZ" dirty="0"/>
              <a:t> a Českého</a:t>
            </a:r>
          </a:p>
          <a:p>
            <a:r>
              <a:rPr lang="cs-CZ" dirty="0"/>
              <a:t>paralympijského </a:t>
            </a:r>
            <a:r>
              <a:rPr lang="cs-CZ" dirty="0" err="1"/>
              <a:t>výboru</a:t>
            </a:r>
            <a:r>
              <a:rPr lang="cs-CZ" dirty="0"/>
              <a:t> v roce 2014 a návrh jejich vzájemné spolupráce</a:t>
            </a:r>
          </a:p>
          <a:p>
            <a:r>
              <a:rPr lang="cs-CZ" b="1" dirty="0" err="1"/>
              <a:t>Předpokládany</a:t>
            </a:r>
            <a:r>
              <a:rPr lang="cs-CZ" b="1" dirty="0"/>
              <a:t>́ název práce v angličtině:</a:t>
            </a:r>
          </a:p>
          <a:p>
            <a:r>
              <a:rPr lang="en-US" dirty="0"/>
              <a:t>A comparison of the marketing communication of the Czech Olympic Committee and </a:t>
            </a:r>
            <a:r>
              <a:rPr lang="en-US" dirty="0" smtClean="0"/>
              <a:t>the Czech </a:t>
            </a:r>
            <a:r>
              <a:rPr lang="en-US" dirty="0"/>
              <a:t>Paralympic Committee in 2014 and proposal of their mutual cooperation</a:t>
            </a:r>
          </a:p>
          <a:p>
            <a:r>
              <a:rPr lang="cs-CZ" b="1" dirty="0" smtClean="0"/>
              <a:t>Základní </a:t>
            </a:r>
            <a:r>
              <a:rPr lang="cs-CZ" b="1" dirty="0"/>
              <a:t>charakteristika tématu a </a:t>
            </a:r>
            <a:r>
              <a:rPr lang="cs-CZ" b="1" dirty="0" err="1"/>
              <a:t>předpokládany</a:t>
            </a:r>
            <a:r>
              <a:rPr lang="cs-CZ" b="1" dirty="0"/>
              <a:t>́ cíl práce</a:t>
            </a:r>
            <a:r>
              <a:rPr lang="cs-CZ" dirty="0"/>
              <a:t> (max. 1000 znaků):</a:t>
            </a:r>
          </a:p>
          <a:p>
            <a:r>
              <a:rPr lang="cs-CZ" dirty="0"/>
              <a:t>Marketing ve sportovním prostředí hraje stále důležitější roli i v oblastech původně</a:t>
            </a:r>
          </a:p>
          <a:p>
            <a:r>
              <a:rPr lang="cs-CZ" dirty="0"/>
              <a:t>jednoznačně nekomerčních, </a:t>
            </a:r>
            <a:r>
              <a:rPr lang="cs-CZ" dirty="0" err="1"/>
              <a:t>jakými</a:t>
            </a:r>
            <a:r>
              <a:rPr lang="cs-CZ" dirty="0"/>
              <a:t> jsou například olympijské hry a olympijské </a:t>
            </a:r>
            <a:r>
              <a:rPr lang="cs-CZ" dirty="0" smtClean="0"/>
              <a:t>hnutí samotné</a:t>
            </a:r>
            <a:r>
              <a:rPr lang="cs-CZ" dirty="0"/>
              <a:t>. </a:t>
            </a:r>
            <a:r>
              <a:rPr lang="cs-CZ" dirty="0" err="1"/>
              <a:t>Výjimku</a:t>
            </a:r>
            <a:r>
              <a:rPr lang="cs-CZ" dirty="0"/>
              <a:t> dnes již nepředstavuje ani sport </a:t>
            </a:r>
            <a:r>
              <a:rPr lang="cs-CZ" dirty="0" err="1"/>
              <a:t>handicapovaných</a:t>
            </a:r>
            <a:r>
              <a:rPr lang="cs-CZ" dirty="0"/>
              <a:t>, ač se </a:t>
            </a:r>
            <a:r>
              <a:rPr lang="cs-CZ" dirty="0" smtClean="0"/>
              <a:t>množství prostředků </a:t>
            </a:r>
            <a:r>
              <a:rPr lang="cs-CZ" dirty="0"/>
              <a:t>plynoucích na marketingovou podporu </a:t>
            </a:r>
            <a:r>
              <a:rPr lang="cs-CZ" dirty="0" err="1"/>
              <a:t>zdravých</a:t>
            </a:r>
            <a:r>
              <a:rPr lang="cs-CZ" dirty="0"/>
              <a:t> a </a:t>
            </a:r>
            <a:r>
              <a:rPr lang="cs-CZ" dirty="0" err="1"/>
              <a:t>postižených</a:t>
            </a:r>
            <a:r>
              <a:rPr lang="cs-CZ" dirty="0"/>
              <a:t> </a:t>
            </a:r>
            <a:r>
              <a:rPr lang="cs-CZ" dirty="0" smtClean="0"/>
              <a:t>sportovců </a:t>
            </a:r>
            <a:r>
              <a:rPr lang="cs-CZ" dirty="0" err="1" smtClean="0"/>
              <a:t>výrazně</a:t>
            </a:r>
            <a:r>
              <a:rPr lang="cs-CZ" dirty="0" smtClean="0"/>
              <a:t> </a:t>
            </a:r>
            <a:r>
              <a:rPr lang="cs-CZ" dirty="0"/>
              <a:t>liší.</a:t>
            </a:r>
          </a:p>
          <a:p>
            <a:r>
              <a:rPr lang="cs-CZ" dirty="0"/>
              <a:t>Ve své bakalářské práci budu porovnávat marketingové aktivity Českého</a:t>
            </a:r>
          </a:p>
          <a:p>
            <a:r>
              <a:rPr lang="cs-CZ" dirty="0"/>
              <a:t>olympijského </a:t>
            </a:r>
            <a:r>
              <a:rPr lang="cs-CZ" dirty="0" err="1"/>
              <a:t>výboru</a:t>
            </a:r>
            <a:r>
              <a:rPr lang="cs-CZ" dirty="0"/>
              <a:t> a Českého paralympijského </a:t>
            </a:r>
            <a:r>
              <a:rPr lang="cs-CZ" dirty="0" err="1"/>
              <a:t>výboru</a:t>
            </a:r>
            <a:r>
              <a:rPr lang="cs-CZ" dirty="0"/>
              <a:t> související s účastí </a:t>
            </a:r>
            <a:r>
              <a:rPr lang="cs-CZ" dirty="0" err="1"/>
              <a:t>zdravých</a:t>
            </a:r>
            <a:r>
              <a:rPr lang="cs-CZ" dirty="0"/>
              <a:t> </a:t>
            </a:r>
            <a:r>
              <a:rPr lang="cs-CZ" dirty="0" smtClean="0"/>
              <a:t>i </a:t>
            </a:r>
            <a:r>
              <a:rPr lang="cs-CZ" dirty="0" err="1" smtClean="0"/>
              <a:t>handicapovaných</a:t>
            </a:r>
            <a:r>
              <a:rPr lang="cs-CZ" dirty="0" smtClean="0"/>
              <a:t> </a:t>
            </a:r>
            <a:r>
              <a:rPr lang="cs-CZ" dirty="0"/>
              <a:t>sportovců na zimních </a:t>
            </a:r>
            <a:r>
              <a:rPr lang="cs-CZ" dirty="0" err="1"/>
              <a:t>olympijských</a:t>
            </a:r>
            <a:r>
              <a:rPr lang="cs-CZ" dirty="0"/>
              <a:t> hrách, respektive na </a:t>
            </a:r>
            <a:r>
              <a:rPr lang="cs-CZ" dirty="0" smtClean="0"/>
              <a:t>zimních </a:t>
            </a:r>
            <a:r>
              <a:rPr lang="cs-CZ" dirty="0" err="1" smtClean="0"/>
              <a:t>paralympijských</a:t>
            </a:r>
            <a:r>
              <a:rPr lang="cs-CZ" dirty="0" smtClean="0"/>
              <a:t> </a:t>
            </a:r>
            <a:r>
              <a:rPr lang="cs-CZ" dirty="0"/>
              <a:t>hrách v roce 2014 v ruském Soči. Cílem práce je analyzovat </a:t>
            </a:r>
            <a:r>
              <a:rPr lang="cs-CZ" dirty="0" smtClean="0"/>
              <a:t>rozdíly v </a:t>
            </a:r>
            <a:r>
              <a:rPr lang="cs-CZ" dirty="0"/>
              <a:t>marketingové komunikaci obou </a:t>
            </a:r>
            <a:r>
              <a:rPr lang="cs-CZ" dirty="0" err="1"/>
              <a:t>výše</a:t>
            </a:r>
            <a:r>
              <a:rPr lang="cs-CZ" dirty="0"/>
              <a:t> </a:t>
            </a:r>
            <a:r>
              <a:rPr lang="cs-CZ" dirty="0" err="1"/>
              <a:t>zmíněných</a:t>
            </a:r>
            <a:r>
              <a:rPr lang="cs-CZ" dirty="0"/>
              <a:t> subjektů a pokusit se odhalit </a:t>
            </a:r>
            <a:r>
              <a:rPr lang="cs-CZ" dirty="0" smtClean="0"/>
              <a:t>důsledky těchto </a:t>
            </a:r>
            <a:r>
              <a:rPr lang="cs-CZ" dirty="0"/>
              <a:t>rozdílů pro sport </a:t>
            </a:r>
            <a:r>
              <a:rPr lang="cs-CZ" dirty="0" err="1"/>
              <a:t>zdravých</a:t>
            </a:r>
            <a:r>
              <a:rPr lang="cs-CZ" dirty="0"/>
              <a:t> i </a:t>
            </a:r>
            <a:r>
              <a:rPr lang="cs-CZ" dirty="0" err="1"/>
              <a:t>handicapovaných</a:t>
            </a:r>
            <a:r>
              <a:rPr lang="cs-CZ" dirty="0"/>
              <a:t> sportovců. Následovat </a:t>
            </a:r>
            <a:r>
              <a:rPr lang="cs-CZ" dirty="0" smtClean="0"/>
              <a:t>bude doporučení </a:t>
            </a:r>
            <a:r>
              <a:rPr lang="cs-CZ" dirty="0"/>
              <a:t>směrem k zefektivnění marketingové komunikace Českého </a:t>
            </a:r>
            <a:r>
              <a:rPr lang="cs-CZ" dirty="0" smtClean="0"/>
              <a:t>paralympijského </a:t>
            </a:r>
            <a:r>
              <a:rPr lang="cs-CZ" dirty="0" err="1" smtClean="0"/>
              <a:t>výboru</a:t>
            </a:r>
            <a:r>
              <a:rPr lang="cs-CZ" dirty="0" smtClean="0"/>
              <a:t> </a:t>
            </a:r>
            <a:r>
              <a:rPr lang="cs-CZ" dirty="0"/>
              <a:t>za účelem vyrovnání rozdílů ve finančních zdrojích i mediální pozornosti věnované</a:t>
            </a:r>
          </a:p>
          <a:p>
            <a:r>
              <a:rPr lang="cs-CZ" dirty="0" err="1"/>
              <a:t>handicapovaným</a:t>
            </a:r>
            <a:r>
              <a:rPr lang="cs-CZ" dirty="0"/>
              <a:t> sportovcům.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19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6616" y="36106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7544" y="411042"/>
            <a:ext cx="8334672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Předpokládaná struktura práce (rozdělení do </a:t>
            </a:r>
            <a:r>
              <a:rPr lang="cs-CZ" b="1" dirty="0" err="1"/>
              <a:t>jednotlivých</a:t>
            </a:r>
            <a:r>
              <a:rPr lang="cs-CZ" b="1" dirty="0"/>
              <a:t> kapitol a podkapitol se</a:t>
            </a:r>
          </a:p>
          <a:p>
            <a:r>
              <a:rPr lang="cs-CZ" b="1" dirty="0"/>
              <a:t>stručnou charakteristikou jejich obsahu):</a:t>
            </a:r>
          </a:p>
          <a:p>
            <a:r>
              <a:rPr lang="cs-CZ" dirty="0"/>
              <a:t>• Úvod</a:t>
            </a:r>
          </a:p>
          <a:p>
            <a:r>
              <a:rPr lang="cs-CZ" dirty="0"/>
              <a:t>• Charakteristika marketingové komunikace a jejích metod</a:t>
            </a:r>
          </a:p>
          <a:p>
            <a:r>
              <a:rPr lang="cs-CZ" dirty="0"/>
              <a:t>o Marketingová komunikace</a:t>
            </a:r>
          </a:p>
          <a:p>
            <a:r>
              <a:rPr lang="cs-CZ" dirty="0"/>
              <a:t>o Komerční komunikace a její formy</a:t>
            </a:r>
          </a:p>
          <a:p>
            <a:r>
              <a:rPr lang="cs-CZ" dirty="0"/>
              <a:t>o Mediální mix</a:t>
            </a:r>
          </a:p>
          <a:p>
            <a:r>
              <a:rPr lang="cs-CZ" dirty="0"/>
              <a:t>o Marketing ve sportovním prostředí</a:t>
            </a:r>
          </a:p>
          <a:p>
            <a:r>
              <a:rPr lang="cs-CZ" dirty="0"/>
              <a:t>• Marketing a olympijská myšlenka</a:t>
            </a:r>
          </a:p>
          <a:p>
            <a:r>
              <a:rPr lang="cs-CZ" dirty="0"/>
              <a:t>• Činnost a charakteristika Českého olympijského </a:t>
            </a:r>
            <a:r>
              <a:rPr lang="cs-CZ" dirty="0" err="1"/>
              <a:t>výboru</a:t>
            </a:r>
            <a:endParaRPr lang="cs-CZ" dirty="0"/>
          </a:p>
          <a:p>
            <a:r>
              <a:rPr lang="en-US" dirty="0"/>
              <a:t>o </a:t>
            </a:r>
            <a:r>
              <a:rPr lang="en-US" dirty="0" err="1"/>
              <a:t>Historie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Struktura</a:t>
            </a:r>
            <a:endParaRPr lang="en-US" dirty="0"/>
          </a:p>
          <a:p>
            <a:r>
              <a:rPr lang="cs-CZ" dirty="0"/>
              <a:t>o Poslání</a:t>
            </a:r>
          </a:p>
          <a:p>
            <a:r>
              <a:rPr lang="cs-CZ" dirty="0"/>
              <a:t>• Činnost a charakteristika Českého paralympijského </a:t>
            </a:r>
            <a:r>
              <a:rPr lang="cs-CZ" dirty="0" err="1"/>
              <a:t>výboru</a:t>
            </a:r>
            <a:endParaRPr lang="cs-CZ" dirty="0"/>
          </a:p>
          <a:p>
            <a:r>
              <a:rPr lang="en-US" dirty="0"/>
              <a:t>o </a:t>
            </a:r>
            <a:r>
              <a:rPr lang="en-US" dirty="0" err="1"/>
              <a:t>Historie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Struktura</a:t>
            </a:r>
            <a:endParaRPr lang="en-US" dirty="0"/>
          </a:p>
          <a:p>
            <a:r>
              <a:rPr lang="cs-CZ" dirty="0"/>
              <a:t>o Poslání</a:t>
            </a:r>
          </a:p>
          <a:p>
            <a:r>
              <a:rPr lang="cs-CZ" dirty="0"/>
              <a:t>• Marketingové aktivity ČPV a ČOV v souvislosti s OH a PH a jejich porovnání</a:t>
            </a:r>
          </a:p>
          <a:p>
            <a:r>
              <a:rPr lang="cs-CZ" dirty="0"/>
              <a:t>• Návrh na zlepšení komunikace ČPV a spolupráce s ČOV</a:t>
            </a:r>
          </a:p>
          <a:p>
            <a:r>
              <a:rPr lang="cs-CZ" dirty="0"/>
              <a:t>• Závěr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83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89843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Vymezení zpracovávaného materiálu (např. konkrétní titul periodika a období </a:t>
            </a:r>
            <a:r>
              <a:rPr lang="cs-CZ" b="1" dirty="0" smtClean="0"/>
              <a:t>jeho </a:t>
            </a:r>
            <a:r>
              <a:rPr lang="pl-PL" b="1" dirty="0" err="1" smtClean="0"/>
              <a:t>analýzy</a:t>
            </a:r>
            <a:r>
              <a:rPr lang="pl-PL" b="1" dirty="0"/>
              <a:t>):</a:t>
            </a:r>
          </a:p>
          <a:p>
            <a:r>
              <a:rPr lang="cs-CZ" dirty="0"/>
              <a:t>• Materiály poskytnuté ČOV a ČPV</a:t>
            </a:r>
          </a:p>
          <a:p>
            <a:r>
              <a:rPr lang="cs-CZ" dirty="0"/>
              <a:t>• Webové stránky</a:t>
            </a:r>
          </a:p>
          <a:p>
            <a:r>
              <a:rPr lang="pl-PL" dirty="0"/>
              <a:t>o http://</a:t>
            </a:r>
            <a:r>
              <a:rPr lang="pl-PL" dirty="0" err="1"/>
              <a:t>www.paralympic.cz</a:t>
            </a:r>
            <a:endParaRPr lang="pl-PL" dirty="0"/>
          </a:p>
          <a:p>
            <a:r>
              <a:rPr lang="pl-PL" dirty="0"/>
              <a:t>o http://</a:t>
            </a:r>
            <a:r>
              <a:rPr lang="pl-PL" dirty="0" err="1"/>
              <a:t>www.olympic.cz</a:t>
            </a:r>
            <a:endParaRPr lang="pl-PL" dirty="0"/>
          </a:p>
          <a:p>
            <a:r>
              <a:rPr lang="pl-PL" dirty="0"/>
              <a:t>o http://</a:t>
            </a:r>
            <a:r>
              <a:rPr lang="pl-PL" dirty="0" err="1"/>
              <a:t>www.premiersports.cz</a:t>
            </a:r>
            <a:endParaRPr lang="pl-PL" dirty="0"/>
          </a:p>
          <a:p>
            <a:r>
              <a:rPr lang="en-US" dirty="0"/>
              <a:t>• </a:t>
            </a:r>
            <a:r>
              <a:rPr lang="en-US" dirty="0" err="1"/>
              <a:t>Profily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Facebooku</a:t>
            </a:r>
            <a:endParaRPr lang="en-US" dirty="0"/>
          </a:p>
          <a:p>
            <a:r>
              <a:rPr lang="cs-CZ" dirty="0"/>
              <a:t>o Český </a:t>
            </a:r>
            <a:r>
              <a:rPr lang="cs-CZ" dirty="0" err="1"/>
              <a:t>paralympijsky</a:t>
            </a:r>
            <a:r>
              <a:rPr lang="cs-CZ" dirty="0"/>
              <a:t>́ </a:t>
            </a:r>
            <a:r>
              <a:rPr lang="cs-CZ" dirty="0" err="1"/>
              <a:t>tým</a:t>
            </a:r>
            <a:r>
              <a:rPr lang="cs-CZ" dirty="0"/>
              <a:t> -</a:t>
            </a:r>
          </a:p>
          <a:p>
            <a:r>
              <a:rPr lang="pl-PL" dirty="0" err="1"/>
              <a:t>https</a:t>
            </a:r>
            <a:r>
              <a:rPr lang="pl-PL" dirty="0"/>
              <a:t>://</a:t>
            </a:r>
            <a:r>
              <a:rPr lang="pl-PL" dirty="0" err="1"/>
              <a:t>www.facebook.com</a:t>
            </a:r>
            <a:r>
              <a:rPr lang="pl-PL" dirty="0"/>
              <a:t>/</a:t>
            </a:r>
            <a:r>
              <a:rPr lang="pl-PL" dirty="0" err="1"/>
              <a:t>ceskyparalympijskytym?fref</a:t>
            </a:r>
            <a:r>
              <a:rPr lang="pl-PL" dirty="0"/>
              <a:t>=</a:t>
            </a:r>
            <a:r>
              <a:rPr lang="pl-PL" dirty="0" err="1"/>
              <a:t>ts</a:t>
            </a:r>
            <a:endParaRPr lang="pl-PL" dirty="0"/>
          </a:p>
          <a:p>
            <a:r>
              <a:rPr lang="cs-CZ" dirty="0"/>
              <a:t>o Český </a:t>
            </a:r>
            <a:r>
              <a:rPr lang="cs-CZ" dirty="0" err="1"/>
              <a:t>olympijsky</a:t>
            </a:r>
            <a:r>
              <a:rPr lang="cs-CZ" dirty="0"/>
              <a:t>́ </a:t>
            </a:r>
            <a:r>
              <a:rPr lang="cs-CZ" dirty="0" err="1"/>
              <a:t>tým</a:t>
            </a:r>
            <a:r>
              <a:rPr lang="cs-CZ" dirty="0"/>
              <a:t> - https://</a:t>
            </a:r>
            <a:r>
              <a:rPr lang="cs-CZ" dirty="0" err="1"/>
              <a:t>www.facebook.com</a:t>
            </a:r>
            <a:r>
              <a:rPr lang="cs-CZ" dirty="0"/>
              <a:t>/</a:t>
            </a:r>
            <a:r>
              <a:rPr lang="cs-CZ" dirty="0" err="1"/>
              <a:t>olympijskytym?fref</a:t>
            </a:r>
            <a:r>
              <a:rPr lang="cs-CZ" dirty="0"/>
              <a:t>=</a:t>
            </a:r>
            <a:r>
              <a:rPr lang="cs-CZ" dirty="0" err="1"/>
              <a:t>ts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Postup </a:t>
            </a:r>
            <a:r>
              <a:rPr lang="cs-CZ" b="1" dirty="0"/>
              <a:t>(technika) při zpracování materiálu:</a:t>
            </a:r>
          </a:p>
          <a:p>
            <a:r>
              <a:rPr lang="cs-CZ" dirty="0"/>
              <a:t>• Studium materiálů</a:t>
            </a:r>
          </a:p>
          <a:p>
            <a:r>
              <a:rPr lang="cs-CZ" dirty="0"/>
              <a:t>• Komparativní </a:t>
            </a:r>
            <a:r>
              <a:rPr lang="cs-CZ" dirty="0" err="1"/>
              <a:t>analýza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62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Postup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tvorbě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Volba</a:t>
            </a:r>
            <a:r>
              <a:rPr lang="en-US" sz="2400" dirty="0" smtClean="0"/>
              <a:t> </a:t>
            </a:r>
            <a:r>
              <a:rPr lang="en-US" sz="2400" dirty="0" err="1" smtClean="0"/>
              <a:t>tématu</a:t>
            </a:r>
            <a:r>
              <a:rPr lang="en-US" sz="2400" dirty="0" smtClean="0"/>
              <a:t> (ne </a:t>
            </a:r>
            <a:r>
              <a:rPr lang="en-US" sz="2400" dirty="0" err="1" smtClean="0"/>
              <a:t>příliš</a:t>
            </a:r>
            <a:r>
              <a:rPr lang="en-US" sz="2400" dirty="0" smtClean="0"/>
              <a:t> </a:t>
            </a:r>
            <a:r>
              <a:rPr lang="en-US" sz="2400" dirty="0" err="1" smtClean="0"/>
              <a:t>široké</a:t>
            </a:r>
            <a:r>
              <a:rPr lang="en-US" sz="2400" dirty="0" smtClean="0"/>
              <a:t>)</a:t>
            </a:r>
          </a:p>
          <a:p>
            <a:pPr>
              <a:defRPr/>
            </a:pPr>
            <a:r>
              <a:rPr lang="en-US" sz="2400" dirty="0" err="1" smtClean="0"/>
              <a:t>Definice</a:t>
            </a:r>
            <a:r>
              <a:rPr lang="en-US" sz="2400" dirty="0" smtClean="0"/>
              <a:t> </a:t>
            </a:r>
            <a:r>
              <a:rPr lang="en-US" sz="2400" dirty="0" err="1" smtClean="0"/>
              <a:t>cíle</a:t>
            </a:r>
            <a:r>
              <a:rPr lang="en-US" sz="2400" dirty="0" smtClean="0"/>
              <a:t> (</a:t>
            </a:r>
            <a:r>
              <a:rPr lang="en-US" sz="2400" dirty="0" err="1" smtClean="0"/>
              <a:t>konkrétní</a:t>
            </a:r>
            <a:r>
              <a:rPr lang="en-US" sz="2400" dirty="0" smtClean="0"/>
              <a:t>) </a:t>
            </a:r>
          </a:p>
          <a:p>
            <a:pPr>
              <a:defRPr/>
            </a:pPr>
            <a:r>
              <a:rPr lang="en-US" sz="2400" dirty="0" err="1" smtClean="0"/>
              <a:t>Teoretické</a:t>
            </a:r>
            <a:r>
              <a:rPr lang="en-US" sz="2400" dirty="0" smtClean="0"/>
              <a:t> </a:t>
            </a:r>
            <a:r>
              <a:rPr lang="en-US" sz="2400" dirty="0" err="1" smtClean="0"/>
              <a:t>ukotvení</a:t>
            </a:r>
            <a:r>
              <a:rPr lang="en-US" sz="2400" dirty="0" smtClean="0"/>
              <a:t> – </a:t>
            </a:r>
            <a:r>
              <a:rPr lang="en-US" sz="2400" dirty="0" err="1" smtClean="0"/>
              <a:t>rešerše</a:t>
            </a:r>
            <a:r>
              <a:rPr lang="en-US" sz="2400" dirty="0" smtClean="0"/>
              <a:t> </a:t>
            </a:r>
            <a:r>
              <a:rPr lang="en-US" sz="2400" dirty="0" err="1" smtClean="0"/>
              <a:t>literatury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Volba</a:t>
            </a:r>
            <a:r>
              <a:rPr lang="en-US" sz="2400" dirty="0" smtClean="0"/>
              <a:t> </a:t>
            </a:r>
            <a:r>
              <a:rPr lang="en-US" sz="2400" dirty="0" err="1" smtClean="0"/>
              <a:t>metodologie</a:t>
            </a:r>
            <a:r>
              <a:rPr lang="en-US" sz="2400" dirty="0" smtClean="0"/>
              <a:t> 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sz="2400" dirty="0" smtClean="0"/>
              <a:t>PROPOJENOST TEORETICKÉ A ANALYTICKÉ ČÁSTI!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Sylabus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 smtClean="0"/>
          </a:p>
          <a:p>
            <a:r>
              <a:rPr lang="cs-CZ" dirty="0" smtClean="0"/>
              <a:t>26. </a:t>
            </a:r>
            <a:r>
              <a:rPr lang="cs-CZ" dirty="0"/>
              <a:t>2. Úvod do problematiky psaní bakalářské práce: jak vybrat téma, požadavky na splnění předmětu, nabídka témat a okruhů </a:t>
            </a:r>
            <a:r>
              <a:rPr lang="cs-CZ" dirty="0" smtClean="0"/>
              <a:t>BP</a:t>
            </a:r>
            <a:endParaRPr lang="cs-CZ" dirty="0"/>
          </a:p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/>
              <a:t>Jak postupovat při psaní BP, časová posloupnost jednotlivých </a:t>
            </a:r>
            <a:r>
              <a:rPr lang="cs-CZ" dirty="0" smtClean="0"/>
              <a:t>kroků</a:t>
            </a:r>
            <a:endParaRPr lang="cs-CZ" dirty="0"/>
          </a:p>
          <a:p>
            <a:r>
              <a:rPr lang="cs-CZ" dirty="0" smtClean="0"/>
              <a:t>11. </a:t>
            </a:r>
            <a:r>
              <a:rPr lang="cs-CZ" dirty="0"/>
              <a:t>3. Práce s literaturou, její kritické zhodnocení, typy </a:t>
            </a:r>
            <a:r>
              <a:rPr lang="cs-CZ" dirty="0" smtClean="0"/>
              <a:t>zdrojů</a:t>
            </a:r>
            <a:endParaRPr lang="cs-CZ" dirty="0"/>
          </a:p>
          <a:p>
            <a:r>
              <a:rPr lang="cs-CZ" dirty="0" smtClean="0"/>
              <a:t>18. </a:t>
            </a:r>
            <a:r>
              <a:rPr lang="cs-CZ" dirty="0"/>
              <a:t>3. Výzkum ve společenských vědách, </a:t>
            </a:r>
            <a:r>
              <a:rPr lang="cs-CZ" dirty="0" smtClean="0"/>
              <a:t>metodologie</a:t>
            </a:r>
            <a:endParaRPr lang="cs-CZ" dirty="0"/>
          </a:p>
          <a:p>
            <a:r>
              <a:rPr lang="cs-CZ" dirty="0" smtClean="0"/>
              <a:t>25. </a:t>
            </a:r>
            <a:r>
              <a:rPr lang="cs-CZ" dirty="0"/>
              <a:t>3. Výzkum ve společenských vědách, </a:t>
            </a:r>
            <a:r>
              <a:rPr lang="cs-CZ" dirty="0" smtClean="0"/>
              <a:t>metodologie</a:t>
            </a:r>
            <a:endParaRPr lang="cs-CZ" dirty="0"/>
          </a:p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4. Odborný text - struktura, stylistika apod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8</a:t>
            </a:r>
            <a:r>
              <a:rPr lang="cs-CZ" dirty="0" smtClean="0"/>
              <a:t>. </a:t>
            </a:r>
            <a:r>
              <a:rPr lang="cs-CZ" dirty="0"/>
              <a:t>4.</a:t>
            </a:r>
            <a:r>
              <a:rPr lang="cs-CZ" dirty="0">
                <a:solidFill>
                  <a:srgbClr val="FF0000"/>
                </a:solidFill>
              </a:rPr>
              <a:t> Individuální konzultace tezí/témat BP</a:t>
            </a:r>
          </a:p>
          <a:p>
            <a:r>
              <a:rPr lang="cs-CZ" dirty="0" smtClean="0"/>
              <a:t>15. </a:t>
            </a:r>
            <a:r>
              <a:rPr lang="cs-CZ" dirty="0"/>
              <a:t>4. Formální náležitosti </a:t>
            </a:r>
            <a:r>
              <a:rPr lang="cs-CZ" dirty="0" smtClean="0"/>
              <a:t>BP</a:t>
            </a:r>
            <a:endParaRPr lang="cs-CZ" dirty="0"/>
          </a:p>
          <a:p>
            <a:r>
              <a:rPr lang="cs-CZ" dirty="0" smtClean="0"/>
              <a:t>22. </a:t>
            </a:r>
            <a:r>
              <a:rPr lang="cs-CZ" dirty="0"/>
              <a:t>4. Hlavní zásady publikační etiky, jak </a:t>
            </a:r>
            <a:r>
              <a:rPr lang="cs-CZ" dirty="0" smtClean="0"/>
              <a:t>citovat</a:t>
            </a:r>
            <a:endParaRPr lang="cs-CZ" dirty="0"/>
          </a:p>
          <a:p>
            <a:r>
              <a:rPr lang="cs-CZ" dirty="0" smtClean="0"/>
              <a:t>29. </a:t>
            </a:r>
            <a:r>
              <a:rPr lang="cs-CZ" dirty="0"/>
              <a:t>4. </a:t>
            </a:r>
            <a:r>
              <a:rPr lang="cs-CZ" dirty="0">
                <a:solidFill>
                  <a:srgbClr val="FF0000"/>
                </a:solidFill>
              </a:rPr>
              <a:t>Individuální konzultace </a:t>
            </a:r>
            <a:r>
              <a:rPr lang="cs-CZ" dirty="0" smtClean="0">
                <a:solidFill>
                  <a:srgbClr val="FF0000"/>
                </a:solidFill>
              </a:rPr>
              <a:t>tezí/témat BP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6</a:t>
            </a:r>
            <a:r>
              <a:rPr lang="cs-CZ" dirty="0" smtClean="0"/>
              <a:t>. </a:t>
            </a:r>
            <a:r>
              <a:rPr lang="cs-CZ" dirty="0"/>
              <a:t>5. </a:t>
            </a:r>
            <a:r>
              <a:rPr lang="cs-CZ" dirty="0" smtClean="0"/>
              <a:t>REKTORSKÝ DEN</a:t>
            </a:r>
            <a:endParaRPr lang="cs-CZ" dirty="0"/>
          </a:p>
          <a:p>
            <a:r>
              <a:rPr lang="cs-CZ" dirty="0" smtClean="0"/>
              <a:t>13. </a:t>
            </a:r>
            <a:r>
              <a:rPr lang="cs-CZ" dirty="0"/>
              <a:t>5. </a:t>
            </a:r>
            <a:r>
              <a:rPr lang="cs-CZ" dirty="0" smtClean="0"/>
              <a:t>Konzultace tezí (bude upřesněno, zda se jedná o přednášku nebo individuální konzultace)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Postup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zadávání</a:t>
            </a:r>
            <a:r>
              <a:rPr lang="en-US" dirty="0" smtClean="0"/>
              <a:t> </a:t>
            </a:r>
            <a:r>
              <a:rPr lang="en-US" dirty="0" err="1" smtClean="0"/>
              <a:t>témat</a:t>
            </a:r>
            <a:r>
              <a:rPr lang="en-US" dirty="0" smtClean="0"/>
              <a:t> BP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 smtClean="0"/>
              <a:t>1. </a:t>
            </a:r>
            <a:r>
              <a:rPr lang="en-US" sz="2400" dirty="0" err="1" smtClean="0"/>
              <a:t>Téma</a:t>
            </a:r>
            <a:endParaRPr lang="en-US" sz="2400" dirty="0" smtClean="0"/>
          </a:p>
          <a:p>
            <a:pPr>
              <a:defRPr/>
            </a:pPr>
            <a:r>
              <a:rPr lang="en-US" sz="2400" dirty="0" err="1"/>
              <a:t>v</a:t>
            </a:r>
            <a:r>
              <a:rPr lang="en-US" sz="2400" dirty="0" err="1" smtClean="0"/>
              <a:t>olba</a:t>
            </a:r>
            <a:r>
              <a:rPr lang="en-US" sz="2400" dirty="0" smtClean="0"/>
              <a:t> z </a:t>
            </a:r>
            <a:r>
              <a:rPr lang="en-US" sz="2400" dirty="0" err="1" smtClean="0"/>
              <a:t>nabízených</a:t>
            </a:r>
            <a:r>
              <a:rPr lang="en-US" sz="2400" dirty="0" smtClean="0"/>
              <a:t> </a:t>
            </a:r>
            <a:r>
              <a:rPr lang="en-US" sz="2400" dirty="0" err="1" smtClean="0"/>
              <a:t>témat</a:t>
            </a:r>
            <a:r>
              <a:rPr lang="en-US" sz="2400" dirty="0" smtClean="0"/>
              <a:t>/</a:t>
            </a:r>
            <a:r>
              <a:rPr lang="en-US" sz="2400" dirty="0" err="1" smtClean="0"/>
              <a:t>okruhů</a:t>
            </a:r>
            <a:endParaRPr lang="en-US" sz="2400" dirty="0" smtClean="0"/>
          </a:p>
          <a:p>
            <a:pPr>
              <a:defRPr/>
            </a:pPr>
            <a:r>
              <a:rPr lang="en-US" sz="2400" dirty="0" err="1"/>
              <a:t>v</a:t>
            </a:r>
            <a:r>
              <a:rPr lang="en-US" sz="2400" dirty="0" err="1" smtClean="0"/>
              <a:t>lastní</a:t>
            </a:r>
            <a:r>
              <a:rPr lang="en-US" sz="2400" dirty="0" smtClean="0"/>
              <a:t> </a:t>
            </a:r>
            <a:r>
              <a:rPr lang="en-US" sz="2400" dirty="0" err="1" smtClean="0"/>
              <a:t>téma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400" dirty="0" smtClean="0"/>
              <a:t>2. </a:t>
            </a:r>
            <a:r>
              <a:rPr lang="en-US" sz="2400" dirty="0" err="1" smtClean="0"/>
              <a:t>Domluva</a:t>
            </a:r>
            <a:r>
              <a:rPr lang="en-US" sz="2400" dirty="0" smtClean="0"/>
              <a:t> s </a:t>
            </a:r>
            <a:r>
              <a:rPr lang="en-US" sz="2400" dirty="0" err="1" smtClean="0"/>
              <a:t>pedagogem</a:t>
            </a:r>
            <a:r>
              <a:rPr lang="en-US" sz="2400" dirty="0" smtClean="0"/>
              <a:t> (</a:t>
            </a:r>
            <a:r>
              <a:rPr lang="en-US" sz="2400" dirty="0" err="1" smtClean="0"/>
              <a:t>externista</a:t>
            </a:r>
            <a:r>
              <a:rPr lang="en-US" sz="2400" dirty="0" smtClean="0"/>
              <a:t> – </a:t>
            </a:r>
            <a:r>
              <a:rPr lang="en-US" sz="2400" dirty="0" err="1" smtClean="0"/>
              <a:t>konzultant</a:t>
            </a:r>
            <a:r>
              <a:rPr lang="en-US" sz="2400" dirty="0" smtClean="0"/>
              <a:t>)</a:t>
            </a:r>
          </a:p>
          <a:p>
            <a:pPr marL="0" indent="0">
              <a:buNone/>
              <a:defRPr/>
            </a:pPr>
            <a:r>
              <a:rPr lang="en-US" sz="2400" dirty="0" smtClean="0"/>
              <a:t>3. </a:t>
            </a:r>
            <a:r>
              <a:rPr lang="en-US" sz="2400" dirty="0" err="1" smtClean="0"/>
              <a:t>Odevzdání</a:t>
            </a:r>
            <a:r>
              <a:rPr lang="en-US" sz="2400" dirty="0" smtClean="0"/>
              <a:t> </a:t>
            </a:r>
            <a:r>
              <a:rPr lang="en-US" sz="2400" dirty="0" err="1" smtClean="0"/>
              <a:t>tezí</a:t>
            </a:r>
            <a:r>
              <a:rPr lang="en-US" sz="2400" dirty="0" smtClean="0"/>
              <a:t> do</a:t>
            </a:r>
            <a:r>
              <a:rPr lang="en-US" sz="2400" b="1" dirty="0" smtClean="0"/>
              <a:t> 14. </a:t>
            </a:r>
            <a:r>
              <a:rPr lang="en-US" sz="2400" b="1" dirty="0"/>
              <a:t>9</a:t>
            </a:r>
            <a:r>
              <a:rPr lang="en-US" sz="2400" b="1" dirty="0" smtClean="0"/>
              <a:t>. 2020</a:t>
            </a:r>
            <a:r>
              <a:rPr lang="en-US" sz="2400" dirty="0" smtClean="0"/>
              <a:t> </a:t>
            </a:r>
            <a:r>
              <a:rPr lang="en-US" sz="2400" dirty="0" smtClean="0"/>
              <a:t>(pro </a:t>
            </a:r>
            <a:r>
              <a:rPr lang="en-US" sz="2400" dirty="0" err="1" smtClean="0"/>
              <a:t>obhajobu</a:t>
            </a:r>
            <a:r>
              <a:rPr lang="en-US" sz="2400" dirty="0" smtClean="0"/>
              <a:t> </a:t>
            </a:r>
            <a:r>
              <a:rPr lang="en-US" sz="2400" dirty="0" err="1" smtClean="0"/>
              <a:t>nejdříve</a:t>
            </a:r>
            <a:r>
              <a:rPr lang="en-US" sz="2400" dirty="0" smtClean="0"/>
              <a:t> v </a:t>
            </a:r>
            <a:r>
              <a:rPr lang="en-US" sz="2400" dirty="0" err="1" smtClean="0"/>
              <a:t>červnu</a:t>
            </a:r>
            <a:r>
              <a:rPr lang="en-US" sz="2400" dirty="0" smtClean="0"/>
              <a:t> 2021)</a:t>
            </a: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400" dirty="0" smtClean="0"/>
              <a:t>4. Po </a:t>
            </a:r>
            <a:r>
              <a:rPr lang="en-US" sz="2400" dirty="0" err="1" smtClean="0"/>
              <a:t>schválení</a:t>
            </a:r>
            <a:r>
              <a:rPr lang="en-US" sz="2400" dirty="0" smtClean="0"/>
              <a:t> </a:t>
            </a:r>
            <a:r>
              <a:rPr lang="en-US" sz="2400" dirty="0" err="1" smtClean="0"/>
              <a:t>tezí</a:t>
            </a:r>
            <a:r>
              <a:rPr lang="en-US" sz="2400" dirty="0" smtClean="0"/>
              <a:t> </a:t>
            </a:r>
            <a:r>
              <a:rPr lang="en-US" sz="2400" dirty="0" err="1" smtClean="0"/>
              <a:t>zaevidování</a:t>
            </a:r>
            <a:r>
              <a:rPr lang="en-US" sz="2400" dirty="0" smtClean="0"/>
              <a:t> do SIS (p. </a:t>
            </a:r>
            <a:r>
              <a:rPr lang="en-US" sz="2400" dirty="0" err="1" smtClean="0"/>
              <a:t>Koterová</a:t>
            </a:r>
            <a:r>
              <a:rPr lang="en-US" sz="2400" dirty="0" smtClean="0"/>
              <a:t>)</a:t>
            </a:r>
          </a:p>
          <a:p>
            <a:pPr marL="0" indent="0">
              <a:buNone/>
              <a:defRPr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Podmínky</a:t>
            </a:r>
            <a:r>
              <a:rPr lang="en-US" dirty="0" smtClean="0"/>
              <a:t> pro </a:t>
            </a:r>
            <a:r>
              <a:rPr lang="en-US" dirty="0" err="1" smtClean="0"/>
              <a:t>zakončení</a:t>
            </a:r>
            <a:r>
              <a:rPr lang="en-US" dirty="0" smtClean="0"/>
              <a:t> </a:t>
            </a:r>
            <a:r>
              <a:rPr lang="en-US" dirty="0" err="1" smtClean="0"/>
              <a:t>předmětu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95536" y="1413792"/>
            <a:ext cx="8686800" cy="4535488"/>
          </a:xfrm>
        </p:spPr>
        <p:txBody>
          <a:bodyPr/>
          <a:lstStyle/>
          <a:p>
            <a:r>
              <a:rPr lang="cs-CZ" sz="2400" dirty="0"/>
              <a:t>Podmínkou pro splnění předmětu je odevzdání jednoho průběžného domácího úkolu a také vypracování a odevzdání teze bakalářské práce.</a:t>
            </a:r>
          </a:p>
          <a:p>
            <a:endParaRPr lang="cs-CZ" sz="2400" dirty="0"/>
          </a:p>
          <a:p>
            <a:r>
              <a:rPr lang="cs-CZ" sz="2400" dirty="0"/>
              <a:t>Průběžný domácí úkol: volba tématu bakalářské práce a jeho krátký popis (předběžný název, výzkumná otázka, metodologie). Termín odevzdání je </a:t>
            </a:r>
            <a:r>
              <a:rPr lang="cs-CZ" sz="2400" dirty="0" smtClean="0"/>
              <a:t>15. </a:t>
            </a:r>
            <a:r>
              <a:rPr lang="cs-CZ" sz="2400" dirty="0"/>
              <a:t>dubna </a:t>
            </a:r>
            <a:r>
              <a:rPr lang="cs-CZ" sz="2400" dirty="0" smtClean="0"/>
              <a:t>2020 </a:t>
            </a:r>
            <a:r>
              <a:rPr lang="cs-CZ" sz="2400" dirty="0"/>
              <a:t>(domácí úkol se bude odevzdávat do </a:t>
            </a:r>
            <a:r>
              <a:rPr lang="cs-CZ" sz="2400" dirty="0" err="1"/>
              <a:t>Moodlu</a:t>
            </a:r>
            <a:r>
              <a:rPr lang="cs-CZ" sz="2400" dirty="0"/>
              <a:t>)</a:t>
            </a:r>
          </a:p>
          <a:p>
            <a:r>
              <a:rPr lang="cs-CZ" sz="2400" dirty="0"/>
              <a:t>Vypracování teze </a:t>
            </a:r>
            <a:r>
              <a:rPr lang="cs-CZ" sz="2400" dirty="0" err="1"/>
              <a:t>bc.</a:t>
            </a:r>
            <a:r>
              <a:rPr lang="cs-CZ" sz="2400" dirty="0"/>
              <a:t> práce: Teze budou odevzdány do </a:t>
            </a:r>
            <a:r>
              <a:rPr lang="cs-CZ" sz="2400" dirty="0" smtClean="0"/>
              <a:t>31. 8. 2020 </a:t>
            </a:r>
            <a:r>
              <a:rPr lang="cs-CZ" sz="2400" dirty="0"/>
              <a:t>(také do </a:t>
            </a:r>
            <a:r>
              <a:rPr lang="cs-CZ" sz="2400" dirty="0" err="1"/>
              <a:t>Moodlu</a:t>
            </a:r>
            <a:r>
              <a:rPr lang="cs-CZ" sz="2400" dirty="0"/>
              <a:t>). Vyučující dá studentům k tezi zpětnou vazbu, ale její finální podobu je samozřejmě také nutné konzultovat s vedoucím práce, kterého si student zvolí. Pozor! </a:t>
            </a:r>
            <a:r>
              <a:rPr lang="cs-CZ" sz="2400" b="1" dirty="0"/>
              <a:t>Tezi je potřeba následně formálně odevzdat (i s podpisem vedoucího práce) do </a:t>
            </a:r>
            <a:r>
              <a:rPr lang="cs-CZ" sz="2400" b="1" dirty="0" smtClean="0"/>
              <a:t>14. </a:t>
            </a:r>
            <a:r>
              <a:rPr lang="cs-CZ" sz="2400" b="1" dirty="0"/>
              <a:t>9</a:t>
            </a:r>
            <a:r>
              <a:rPr lang="cs-CZ" sz="2400" b="1" dirty="0" smtClean="0"/>
              <a:t>. </a:t>
            </a:r>
            <a:r>
              <a:rPr lang="cs-CZ" sz="2400" b="1" dirty="0"/>
              <a:t>na podatelnu!</a:t>
            </a:r>
            <a:endParaRPr lang="cs-CZ" sz="2400" dirty="0"/>
          </a:p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220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0" dirty="0">
                <a:effectLst/>
              </a:rPr>
              <a:t>Bakalářské práce – způsoby jejich vypracování a hodnocení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11560" y="1844824"/>
            <a:ext cx="7848872" cy="2923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Obecné </a:t>
            </a:r>
            <a:r>
              <a:rPr lang="cs-CZ" sz="2000" b="1" dirty="0" smtClean="0"/>
              <a:t>zásady</a:t>
            </a:r>
            <a:br>
              <a:rPr lang="cs-CZ" sz="2000" b="1" dirty="0" smtClean="0"/>
            </a:br>
            <a:endParaRPr lang="cs-CZ" sz="2000" b="1" dirty="0"/>
          </a:p>
          <a:p>
            <a:r>
              <a:rPr lang="cs-CZ" dirty="0"/>
              <a:t>Každá práce musí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285750" indent="-285750">
              <a:buFont typeface="Arial"/>
              <a:buChar char="•"/>
            </a:pPr>
            <a:r>
              <a:rPr lang="cs-CZ" dirty="0"/>
              <a:t>v úvodní části obsahovat jednoznačně stanovené </a:t>
            </a:r>
            <a:r>
              <a:rPr lang="cs-CZ" b="1" dirty="0"/>
              <a:t>cíle</a:t>
            </a:r>
            <a:r>
              <a:rPr lang="cs-CZ" dirty="0"/>
              <a:t>, zdůvodnění jejich volby / důležitosti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používat metody vhodné pro dosažení stanovených cílů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diskutovat omezení a limity (jako nedostatky výzkumného designu, chybějící data atd.)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v závěrečné části popsat, zda a jak bylo stanovených cílů dosaženo</a:t>
            </a:r>
          </a:p>
        </p:txBody>
      </p:sp>
    </p:spTree>
    <p:extLst>
      <p:ext uri="{BB962C8B-B14F-4D97-AF65-F5344CB8AC3E}">
        <p14:creationId xmlns:p14="http://schemas.microsoft.com/office/powerpoint/2010/main" val="8209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0" dirty="0">
                <a:effectLst/>
              </a:rPr>
              <a:t>Bakalářské práce – způsoby jejich vypracování a hodnocení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95536" y="1196752"/>
            <a:ext cx="8352928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Objevují se 3 druhy prací se svými specifiky</a:t>
            </a:r>
            <a:r>
              <a:rPr lang="cs-CZ" b="1" dirty="0" smtClean="0"/>
              <a:t>:</a:t>
            </a:r>
          </a:p>
          <a:p>
            <a:endParaRPr lang="cs-CZ" dirty="0"/>
          </a:p>
          <a:p>
            <a:r>
              <a:rPr lang="cs-CZ" dirty="0"/>
              <a:t>1) Praktické </a:t>
            </a:r>
            <a:r>
              <a:rPr lang="cs-CZ" dirty="0" smtClean="0"/>
              <a:t>práce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/>
              <a:buChar char="•"/>
            </a:pPr>
            <a:r>
              <a:rPr lang="cs-CZ" dirty="0"/>
              <a:t>návrh podnikatelského plánu, marketingového / komunikačního plánu, marketingové / obchodní strategie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je zde tolerováno, že kvůli dodržení rozsahu obsahují teoretickou část popisující zejména zásady tvorby plánů, legislativní aspekty podnikání a definice základních pojmů a metod</a:t>
            </a:r>
          </a:p>
          <a:p>
            <a:pPr lvl="1"/>
            <a:r>
              <a:rPr lang="cs-CZ" dirty="0" smtClean="0"/>
              <a:t>-pokud </a:t>
            </a:r>
            <a:r>
              <a:rPr lang="cs-CZ" dirty="0"/>
              <a:t>je to možné, lze místo toho alespoň částečně zařadit širší představení produktu nebo služby - např. představení potřeb, které má uspokojovat, o zkušenostech z jiných trhů, o používaných technologiích a pod.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práce musí obsahovat výzkum trhu / cílové skupiny a pod. - kvalita se hodnotí podobně jako u výzkumné práce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práce obvykle obsahuje analýzy (SWOT, PEST ad.) - měly by být doplněny komentářem, argumentací a zdroji, ne pouze tabulky s výstupem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u práce se hodnotí zejména realističnost, detailnost, konkrétnost, úplnost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příklady</a:t>
            </a:r>
            <a:r>
              <a:rPr lang="cs-CZ" dirty="0"/>
              <a:t>: </a:t>
            </a:r>
            <a:r>
              <a:rPr lang="cs-CZ" u="sng" dirty="0">
                <a:hlinkClick r:id="rId2"/>
              </a:rPr>
              <a:t>Vilišová</a:t>
            </a:r>
            <a:r>
              <a:rPr lang="cs-CZ" dirty="0"/>
              <a:t>, </a:t>
            </a:r>
            <a:r>
              <a:rPr lang="cs-CZ" u="sng" dirty="0">
                <a:hlinkClick r:id="rId3"/>
              </a:rPr>
              <a:t>Lohynský</a:t>
            </a:r>
            <a:r>
              <a:rPr lang="cs-CZ" dirty="0"/>
              <a:t>, </a:t>
            </a:r>
            <a:r>
              <a:rPr lang="cs-CZ" u="sng" dirty="0">
                <a:hlinkClick r:id="rId4"/>
              </a:rPr>
              <a:t>Polák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13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0" dirty="0">
                <a:effectLst/>
              </a:rPr>
              <a:t>Bakalářské práce – způsoby jejich vypracování a hodnocení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95536" y="1052736"/>
            <a:ext cx="8352928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dirty="0"/>
              <a:t>2) Výzkumné </a:t>
            </a:r>
            <a:r>
              <a:rPr lang="cs-CZ" dirty="0" smtClean="0"/>
              <a:t>práce</a:t>
            </a:r>
            <a:br>
              <a:rPr lang="cs-CZ" dirty="0" smtClean="0"/>
            </a:br>
            <a:endParaRPr lang="cs-CZ" dirty="0"/>
          </a:p>
          <a:p>
            <a:r>
              <a:rPr lang="cs-CZ" b="1" dirty="0"/>
              <a:t>základní / aplikovaný </a:t>
            </a:r>
            <a:r>
              <a:rPr lang="cs-CZ" b="1" dirty="0" smtClean="0"/>
              <a:t>výzkum</a:t>
            </a:r>
          </a:p>
          <a:p>
            <a:endParaRPr lang="cs-CZ" b="1" dirty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teoretická </a:t>
            </a:r>
            <a:r>
              <a:rPr lang="cs-CZ" dirty="0"/>
              <a:t>část práce je úzce zaměřena na zvolenou problematiku, představuje výzkumnou otázku, aktuální stav poznání související se všemi hlavními aspekty výzkumného </a:t>
            </a:r>
            <a:r>
              <a:rPr lang="cs-CZ" dirty="0" smtClean="0"/>
              <a:t>designu</a:t>
            </a:r>
          </a:p>
          <a:p>
            <a:r>
              <a:rPr lang="cs-CZ" dirty="0" smtClean="0"/>
              <a:t>	- vychází </a:t>
            </a:r>
            <a:r>
              <a:rPr lang="cs-CZ" dirty="0"/>
              <a:t>z primárních zdrojů, podobná teoretické práci, ale je </a:t>
            </a:r>
            <a:r>
              <a:rPr lang="cs-CZ" dirty="0" smtClean="0"/>
              <a:t>méně </a:t>
            </a:r>
            <a:br>
              <a:rPr lang="cs-CZ" dirty="0" smtClean="0"/>
            </a:br>
            <a:r>
              <a:rPr lang="cs-CZ" dirty="0" smtClean="0"/>
              <a:t>	rozsáhlá </a:t>
            </a:r>
            <a:r>
              <a:rPr lang="cs-CZ" dirty="0"/>
              <a:t>a </a:t>
            </a:r>
            <a:r>
              <a:rPr lang="cs-CZ" dirty="0" smtClean="0"/>
              <a:t>podrobná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empirická </a:t>
            </a:r>
            <a:r>
              <a:rPr lang="cs-CZ" dirty="0"/>
              <a:t>část práce obsahuje části Metoda (Výzkumný soubor</a:t>
            </a:r>
            <a:r>
              <a:rPr lang="cs-CZ" dirty="0" smtClean="0"/>
              <a:t>, Způsob </a:t>
            </a:r>
            <a:r>
              <a:rPr lang="cs-CZ" dirty="0"/>
              <a:t>sběru dat, Postup analýzy), Výsledky a Diskuse </a:t>
            </a:r>
            <a:r>
              <a:rPr lang="cs-CZ" dirty="0" smtClean="0"/>
              <a:t>	</a:t>
            </a:r>
          </a:p>
          <a:p>
            <a:r>
              <a:rPr lang="cs-CZ" dirty="0" smtClean="0"/>
              <a:t>	- může </a:t>
            </a:r>
            <a:r>
              <a:rPr lang="cs-CZ" dirty="0"/>
              <a:t>být kvantitativní nebo kvalitativní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	- pro </a:t>
            </a:r>
            <a:r>
              <a:rPr lang="cs-CZ" dirty="0"/>
              <a:t>studenty je vhodná experimentální metoda, </a:t>
            </a:r>
            <a:endParaRPr lang="cs-CZ" dirty="0" smtClean="0"/>
          </a:p>
          <a:p>
            <a:r>
              <a:rPr lang="cs-CZ" dirty="0" smtClean="0"/>
              <a:t> 	- korelační </a:t>
            </a:r>
            <a:r>
              <a:rPr lang="cs-CZ" dirty="0"/>
              <a:t>design a dotazníkový sběr dat je přípustný, pokud </a:t>
            </a:r>
            <a:r>
              <a:rPr lang="cs-CZ" dirty="0" smtClean="0"/>
              <a:t>otázka</a:t>
            </a:r>
            <a:br>
              <a:rPr lang="cs-CZ" dirty="0" smtClean="0"/>
            </a:br>
            <a:r>
              <a:rPr lang="cs-CZ" dirty="0" smtClean="0"/>
              <a:t>	nevyžaduje reprezentativní </a:t>
            </a:r>
            <a:r>
              <a:rPr lang="cs-CZ" dirty="0"/>
              <a:t>soubor</a:t>
            </a:r>
            <a:r>
              <a:rPr lang="cs-CZ" dirty="0" smtClean="0"/>
              <a:t>,</a:t>
            </a:r>
          </a:p>
          <a:p>
            <a:r>
              <a:rPr lang="cs-CZ" dirty="0" smtClean="0"/>
              <a:t>	- kvalitativní </a:t>
            </a:r>
            <a:r>
              <a:rPr lang="cs-CZ" dirty="0"/>
              <a:t>studie je náročnější na zpracování </a:t>
            </a:r>
            <a:endParaRPr lang="cs-CZ" dirty="0" smtClean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u </a:t>
            </a:r>
            <a:r>
              <a:rPr lang="cs-CZ" dirty="0"/>
              <a:t>práce se hodnotí zejména vhodnost zvolené metody k zodpovězení stanovené otázky, srozumitelnost, logičnost popisu metody a designu, úplnost popisu všech relevantních aspektů studie, reflexe nedostatků v diskusi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6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0" dirty="0">
                <a:effectLst/>
              </a:rPr>
              <a:t>Bakalářské práce – způsoby jejich vypracování a hodnocení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95536" y="1314633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dirty="0"/>
              <a:t>2) Výzkumné </a:t>
            </a:r>
            <a:r>
              <a:rPr lang="cs-CZ" dirty="0" smtClean="0"/>
              <a:t>práce</a:t>
            </a:r>
            <a:br>
              <a:rPr lang="cs-CZ" dirty="0" smtClean="0"/>
            </a:br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7544" y="2571869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analýza </a:t>
            </a:r>
            <a:r>
              <a:rPr lang="cs-CZ" b="1" dirty="0" smtClean="0"/>
              <a:t>komunikace</a:t>
            </a:r>
          </a:p>
          <a:p>
            <a:endParaRPr lang="cs-CZ" b="1" dirty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většinou </a:t>
            </a:r>
            <a:r>
              <a:rPr lang="cs-CZ" dirty="0"/>
              <a:t>výzkum komunikace značky / segmentu / </a:t>
            </a:r>
            <a:r>
              <a:rPr lang="cs-CZ" dirty="0" smtClean="0"/>
              <a:t>zákazníků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často </a:t>
            </a:r>
            <a:r>
              <a:rPr lang="cs-CZ" dirty="0"/>
              <a:t>jde ve výsledku bohužel pouze o deskripci firmy </a:t>
            </a:r>
            <a:r>
              <a:rPr lang="mr-IN" dirty="0" smtClean="0"/>
              <a:t>–</a:t>
            </a:r>
            <a:r>
              <a:rPr lang="cs-CZ" dirty="0" smtClean="0"/>
              <a:t> </a:t>
            </a:r>
            <a:r>
              <a:rPr lang="cs-CZ" b="1" dirty="0" smtClean="0"/>
              <a:t>nevhodné</a:t>
            </a:r>
            <a:endParaRPr lang="cs-CZ" dirty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důraz </a:t>
            </a:r>
            <a:r>
              <a:rPr lang="cs-CZ" dirty="0"/>
              <a:t>se klade na kvalitu dat - buď je nutné je získat přímo z firmy (interní, Google </a:t>
            </a:r>
            <a:r>
              <a:rPr lang="cs-CZ" dirty="0" err="1"/>
              <a:t>Analytics</a:t>
            </a:r>
            <a:r>
              <a:rPr lang="cs-CZ" dirty="0"/>
              <a:t> a pod.), nebo kvalitních externích zdrojů (MML, Newton Media ad.), alternativně z kvalitních rozhovorů s vhodnými osobami / </a:t>
            </a:r>
            <a:r>
              <a:rPr lang="cs-CZ" dirty="0" err="1" smtClean="0"/>
              <a:t>insidery</a:t>
            </a:r>
            <a:endParaRPr lang="cs-CZ" dirty="0"/>
          </a:p>
          <a:p>
            <a:r>
              <a:rPr lang="cs-CZ" dirty="0" smtClean="0"/>
              <a:t>	- informace </a:t>
            </a:r>
            <a:r>
              <a:rPr lang="cs-CZ" dirty="0"/>
              <a:t>z webu firmy a pod. obvykle </a:t>
            </a:r>
            <a:r>
              <a:rPr lang="cs-CZ" b="1" dirty="0"/>
              <a:t>nejsou </a:t>
            </a:r>
            <a:r>
              <a:rPr lang="cs-CZ" b="1" dirty="0" smtClean="0"/>
              <a:t>dostatečné</a:t>
            </a:r>
            <a:br>
              <a:rPr lang="cs-CZ" b="1" dirty="0" smtClean="0"/>
            </a:br>
            <a:endParaRPr lang="cs-CZ" dirty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u práce se hodnotí zejména kvalita získaných dat, hloubka analýzy a zachycení podstatných souvislostí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319189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cin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IAF_Government Communicatio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34781</TotalTime>
  <Words>1318</Words>
  <Application>Microsoft Macintosh PowerPoint</Application>
  <PresentationFormat>On-screen Show (4:3)</PresentationFormat>
  <Paragraphs>252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Vlastní návrh</vt:lpstr>
      <vt:lpstr>Micinka</vt:lpstr>
      <vt:lpstr>PIAF_Government Communication</vt:lpstr>
      <vt:lpstr>Metodika tvorby bakalářské práce</vt:lpstr>
      <vt:lpstr>PowerPoint Presentation</vt:lpstr>
      <vt:lpstr>Sylabus</vt:lpstr>
      <vt:lpstr>Postup při zadávání témat BP</vt:lpstr>
      <vt:lpstr>Podmínky pro zakončení předmětu</vt:lpstr>
      <vt:lpstr>Bakalářské práce – způsoby jejich vypracování a hodnocení</vt:lpstr>
      <vt:lpstr>Bakalářské práce – způsoby jejich vypracování a hodnocení</vt:lpstr>
      <vt:lpstr>Bakalářské práce – způsoby jejich vypracování a hodnocení</vt:lpstr>
      <vt:lpstr>Bakalářské práce – způsoby jejich vypracování a hodnocení</vt:lpstr>
      <vt:lpstr>Bakalářské práce – způsoby jejich vypracování a hodnocení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Okruhy/témata</vt:lpstr>
      <vt:lpstr>Podoba tezí</vt:lpstr>
      <vt:lpstr>PowerPoint Presentation</vt:lpstr>
      <vt:lpstr>PowerPoint Presentation</vt:lpstr>
      <vt:lpstr>PowerPoint Presentation</vt:lpstr>
      <vt:lpstr>Postup při tvorbě bakalářské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Critique of Marketing:  Creating the ethics and educating the marketing literacy</dc:title>
  <dc:creator>Kasl</dc:creator>
  <cp:lastModifiedBy>Jana Rosenfeldová</cp:lastModifiedBy>
  <cp:revision>569</cp:revision>
  <dcterms:created xsi:type="dcterms:W3CDTF">2010-10-06T12:14:53Z</dcterms:created>
  <dcterms:modified xsi:type="dcterms:W3CDTF">2020-02-26T11:47:13Z</dcterms:modified>
</cp:coreProperties>
</file>