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0" r:id="rId1"/>
  </p:sldMasterIdLst>
  <p:notesMasterIdLst>
    <p:notesMasterId r:id="rId37"/>
  </p:notesMasterIdLst>
  <p:handoutMasterIdLst>
    <p:handoutMasterId r:id="rId38"/>
  </p:handoutMasterIdLst>
  <p:sldIdLst>
    <p:sldId id="330" r:id="rId2"/>
    <p:sldId id="373" r:id="rId3"/>
    <p:sldId id="361" r:id="rId4"/>
    <p:sldId id="362" r:id="rId5"/>
    <p:sldId id="359" r:id="rId6"/>
    <p:sldId id="360" r:id="rId7"/>
    <p:sldId id="374" r:id="rId8"/>
    <p:sldId id="375" r:id="rId9"/>
    <p:sldId id="376" r:id="rId10"/>
    <p:sldId id="377" r:id="rId11"/>
    <p:sldId id="378" r:id="rId12"/>
    <p:sldId id="380" r:id="rId13"/>
    <p:sldId id="381" r:id="rId14"/>
    <p:sldId id="382" r:id="rId15"/>
    <p:sldId id="395" r:id="rId16"/>
    <p:sldId id="396" r:id="rId17"/>
    <p:sldId id="397" r:id="rId18"/>
    <p:sldId id="398" r:id="rId19"/>
    <p:sldId id="391" r:id="rId20"/>
    <p:sldId id="392" r:id="rId21"/>
    <p:sldId id="384" r:id="rId22"/>
    <p:sldId id="385" r:id="rId23"/>
    <p:sldId id="386" r:id="rId24"/>
    <p:sldId id="399" r:id="rId25"/>
    <p:sldId id="389" r:id="rId26"/>
    <p:sldId id="369" r:id="rId27"/>
    <p:sldId id="370" r:id="rId28"/>
    <p:sldId id="371" r:id="rId29"/>
    <p:sldId id="372" r:id="rId30"/>
    <p:sldId id="400" r:id="rId31"/>
    <p:sldId id="401" r:id="rId32"/>
    <p:sldId id="403" r:id="rId33"/>
    <p:sldId id="405" r:id="rId34"/>
    <p:sldId id="406" r:id="rId35"/>
    <p:sldId id="357"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6" autoAdjust="0"/>
    <p:restoredTop sz="94660"/>
  </p:normalViewPr>
  <p:slideViewPr>
    <p:cSldViewPr snapToGrid="0" snapToObjects="1">
      <p:cViewPr varScale="1">
        <p:scale>
          <a:sx n="70" d="100"/>
          <a:sy n="70" d="100"/>
        </p:scale>
        <p:origin x="-8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43000FB-7888-4C58-A9CC-E47A98A22716}" type="datetime1">
              <a:rPr lang="en-US"/>
              <a:pPr/>
              <a:t>5/1/2013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D1B22BD-5697-4F9A-988F-70A60C65DB9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92DA43-0462-4F22-B511-4CF100F86357}" type="datetime1">
              <a:rPr lang="en-US"/>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5C953C9-CB8D-448D-A435-067A861E29F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A04F3-C711-2448-89D1-EF3C0143515F}" type="slidenum">
              <a:rPr lang="en-US"/>
              <a:pPr/>
              <a:t>21</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A04F3-C711-2448-89D1-EF3C0143515F}" type="slidenum">
              <a:rPr lang="en-US"/>
              <a:pPr/>
              <a:t>22</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4D666-03A6-AB46-9447-98C2B01659BD}" type="slidenum">
              <a:rPr lang="en-US"/>
              <a:pPr/>
              <a:t>23</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8928538-C19A-4A4E-9562-18022C738E6F}" type="datetime1">
              <a:rPr lang="cs-CZ" smtClean="0"/>
              <a:pPr/>
              <a:t>1.5.2013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6" name="Slide Number Placeholder 5"/>
          <p:cNvSpPr>
            <a:spLocks noGrp="1"/>
          </p:cNvSpPr>
          <p:nvPr>
            <p:ph type="sldNum" sz="quarter" idx="12"/>
          </p:nvPr>
        </p:nvSpPr>
        <p:spPr/>
        <p:txBody>
          <a:bodyPr/>
          <a:lstStyle>
            <a:lvl1pPr>
              <a:defRPr/>
            </a:lvl1pPr>
          </a:lstStyle>
          <a:p>
            <a:fld id="{4CFF2459-264A-45F7-9507-62F9A9345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a:defRPr/>
            </a:lvl1pPr>
          </a:lstStyle>
          <a:p>
            <a:fld id="{6F5B0488-CFD0-40B0-826B-D92522F24D80}" type="datetime1">
              <a:rPr lang="cs-CZ" smtClean="0"/>
              <a:pPr/>
              <a:t>1.5.2013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6" name="Slide Number Placeholder 5"/>
          <p:cNvSpPr>
            <a:spLocks noGrp="1"/>
          </p:cNvSpPr>
          <p:nvPr>
            <p:ph type="sldNum" sz="quarter" idx="12"/>
          </p:nvPr>
        </p:nvSpPr>
        <p:spPr/>
        <p:txBody>
          <a:bodyPr/>
          <a:lstStyle>
            <a:lvl1pPr>
              <a:defRPr/>
            </a:lvl1pPr>
          </a:lstStyle>
          <a:p>
            <a:fld id="{A5383D9A-C96F-427F-B43A-3D06D631BA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a:defRPr/>
            </a:lvl1pPr>
          </a:lstStyle>
          <a:p>
            <a:fld id="{52563DC9-C025-42DE-AB18-2F3221EEFD08}" type="datetime1">
              <a:rPr lang="cs-CZ" smtClean="0"/>
              <a:pPr/>
              <a:t>1.5.2013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6" name="Slide Number Placeholder 5"/>
          <p:cNvSpPr>
            <a:spLocks noGrp="1"/>
          </p:cNvSpPr>
          <p:nvPr>
            <p:ph type="sldNum" sz="quarter" idx="12"/>
          </p:nvPr>
        </p:nvSpPr>
        <p:spPr/>
        <p:txBody>
          <a:bodyPr/>
          <a:lstStyle>
            <a:lvl1pPr>
              <a:defRPr/>
            </a:lvl1pPr>
          </a:lstStyle>
          <a:p>
            <a:fld id="{43EB75F5-4ECA-49E8-9EF2-E4B63D47A2D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a:defRPr/>
            </a:lvl1pPr>
          </a:lstStyle>
          <a:p>
            <a:fld id="{7ED2C765-4B08-4156-B385-367881E5E9C5}" type="datetime1">
              <a:rPr lang="cs-CZ" smtClean="0"/>
              <a:pPr/>
              <a:t>1.5.2013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6" name="Slide Number Placeholder 5"/>
          <p:cNvSpPr>
            <a:spLocks noGrp="1"/>
          </p:cNvSpPr>
          <p:nvPr>
            <p:ph type="sldNum" sz="quarter" idx="12"/>
          </p:nvPr>
        </p:nvSpPr>
        <p:spPr/>
        <p:txBody>
          <a:bodyPr/>
          <a:lstStyle>
            <a:lvl1pPr>
              <a:defRPr/>
            </a:lvl1pPr>
          </a:lstStyle>
          <a:p>
            <a:fld id="{1770E7A3-1F81-4973-99BC-33FC18E149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lvl1pPr>
              <a:defRPr/>
            </a:lvl1pPr>
          </a:lstStyle>
          <a:p>
            <a:fld id="{5CDF98F6-178D-4E3F-9797-414E34E56174}" type="datetime1">
              <a:rPr lang="cs-CZ" smtClean="0"/>
              <a:pPr/>
              <a:t>1.5.2013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6" name="Slide Number Placeholder 5"/>
          <p:cNvSpPr>
            <a:spLocks noGrp="1"/>
          </p:cNvSpPr>
          <p:nvPr>
            <p:ph type="sldNum" sz="quarter" idx="12"/>
          </p:nvPr>
        </p:nvSpPr>
        <p:spPr/>
        <p:txBody>
          <a:bodyPr/>
          <a:lstStyle>
            <a:lvl1pPr>
              <a:defRPr/>
            </a:lvl1pPr>
          </a:lstStyle>
          <a:p>
            <a:fld id="{B0638C52-CE32-4144-B371-17D15168D3C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3"/>
          <p:cNvSpPr>
            <a:spLocks noGrp="1"/>
          </p:cNvSpPr>
          <p:nvPr>
            <p:ph type="dt" sz="half" idx="10"/>
          </p:nvPr>
        </p:nvSpPr>
        <p:spPr/>
        <p:txBody>
          <a:bodyPr/>
          <a:lstStyle>
            <a:lvl1pPr>
              <a:defRPr/>
            </a:lvl1pPr>
          </a:lstStyle>
          <a:p>
            <a:fld id="{1C5D7926-8D9D-431B-BC5E-C414B8FE3A43}" type="datetime1">
              <a:rPr lang="cs-CZ" smtClean="0"/>
              <a:pPr/>
              <a:t>1.5.2013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7" name="Slide Number Placeholder 5"/>
          <p:cNvSpPr>
            <a:spLocks noGrp="1"/>
          </p:cNvSpPr>
          <p:nvPr>
            <p:ph type="sldNum" sz="quarter" idx="12"/>
          </p:nvPr>
        </p:nvSpPr>
        <p:spPr/>
        <p:txBody>
          <a:bodyPr/>
          <a:lstStyle>
            <a:lvl1pPr>
              <a:defRPr/>
            </a:lvl1pPr>
          </a:lstStyle>
          <a:p>
            <a:fld id="{8BF51E09-19BB-437A-B4FC-287405BED49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3"/>
          <p:cNvSpPr>
            <a:spLocks noGrp="1"/>
          </p:cNvSpPr>
          <p:nvPr>
            <p:ph type="dt" sz="half" idx="10"/>
          </p:nvPr>
        </p:nvSpPr>
        <p:spPr/>
        <p:txBody>
          <a:bodyPr/>
          <a:lstStyle>
            <a:lvl1pPr>
              <a:defRPr/>
            </a:lvl1pPr>
          </a:lstStyle>
          <a:p>
            <a:fld id="{AC850A07-65B4-4EC5-862C-4394B7D79F22}" type="datetime1">
              <a:rPr lang="cs-CZ" smtClean="0"/>
              <a:pPr/>
              <a:t>1.5.2013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9" name="Slide Number Placeholder 5"/>
          <p:cNvSpPr>
            <a:spLocks noGrp="1"/>
          </p:cNvSpPr>
          <p:nvPr>
            <p:ph type="sldNum" sz="quarter" idx="12"/>
          </p:nvPr>
        </p:nvSpPr>
        <p:spPr/>
        <p:txBody>
          <a:bodyPr/>
          <a:lstStyle>
            <a:lvl1pPr>
              <a:defRPr/>
            </a:lvl1pPr>
          </a:lstStyle>
          <a:p>
            <a:fld id="{7C9A758E-8FC1-42CF-910D-1258BDE482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C6D611-CC4E-4DFE-826F-BBF4765D35A6}" type="datetime1">
              <a:rPr lang="cs-CZ" smtClean="0"/>
              <a:pPr/>
              <a:t>1.5.2013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5" name="Slide Number Placeholder 5"/>
          <p:cNvSpPr>
            <a:spLocks noGrp="1"/>
          </p:cNvSpPr>
          <p:nvPr>
            <p:ph type="sldNum" sz="quarter" idx="12"/>
          </p:nvPr>
        </p:nvSpPr>
        <p:spPr/>
        <p:txBody>
          <a:bodyPr/>
          <a:lstStyle>
            <a:lvl1pPr>
              <a:defRPr/>
            </a:lvl1pPr>
          </a:lstStyle>
          <a:p>
            <a:fld id="{31E746B9-42FF-494D-96A9-66E5D75FDE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DF09AB3-78B1-4285-A816-0EDF1DF07394}" type="datetime1">
              <a:rPr lang="cs-CZ" smtClean="0"/>
              <a:pPr/>
              <a:t>1.5.2013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4" name="Slide Number Placeholder 5"/>
          <p:cNvSpPr>
            <a:spLocks noGrp="1"/>
          </p:cNvSpPr>
          <p:nvPr>
            <p:ph type="sldNum" sz="quarter" idx="12"/>
          </p:nvPr>
        </p:nvSpPr>
        <p:spPr/>
        <p:txBody>
          <a:bodyPr/>
          <a:lstStyle>
            <a:lvl1pPr>
              <a:defRPr/>
            </a:lvl1pPr>
          </a:lstStyle>
          <a:p>
            <a:fld id="{150BB7B8-8CEE-467B-B0F4-9C21D0C49CE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3"/>
          <p:cNvSpPr>
            <a:spLocks noGrp="1"/>
          </p:cNvSpPr>
          <p:nvPr>
            <p:ph type="dt" sz="half" idx="10"/>
          </p:nvPr>
        </p:nvSpPr>
        <p:spPr/>
        <p:txBody>
          <a:bodyPr/>
          <a:lstStyle>
            <a:lvl1pPr>
              <a:defRPr/>
            </a:lvl1pPr>
          </a:lstStyle>
          <a:p>
            <a:fld id="{03BD5AE5-4BDF-43E4-BDAF-51B955E796A2}" type="datetime1">
              <a:rPr lang="cs-CZ" smtClean="0"/>
              <a:pPr/>
              <a:t>1.5.2013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7" name="Slide Number Placeholder 5"/>
          <p:cNvSpPr>
            <a:spLocks noGrp="1"/>
          </p:cNvSpPr>
          <p:nvPr>
            <p:ph type="sldNum" sz="quarter" idx="12"/>
          </p:nvPr>
        </p:nvSpPr>
        <p:spPr/>
        <p:txBody>
          <a:bodyPr/>
          <a:lstStyle>
            <a:lvl1pPr>
              <a:defRPr/>
            </a:lvl1pPr>
          </a:lstStyle>
          <a:p>
            <a:fld id="{3E7A13C3-3A5B-460E-8FB1-5221383092D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3"/>
          <p:cNvSpPr>
            <a:spLocks noGrp="1"/>
          </p:cNvSpPr>
          <p:nvPr>
            <p:ph type="dt" sz="half" idx="10"/>
          </p:nvPr>
        </p:nvSpPr>
        <p:spPr/>
        <p:txBody>
          <a:bodyPr/>
          <a:lstStyle>
            <a:lvl1pPr>
              <a:defRPr/>
            </a:lvl1pPr>
          </a:lstStyle>
          <a:p>
            <a:fld id="{EC01B8D0-7CE7-49B0-BF79-517E3563C705}" type="datetime1">
              <a:rPr lang="cs-CZ" smtClean="0"/>
              <a:pPr/>
              <a:t>1.5.2013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CC: BY NC SA by Petr Houdek </a:t>
            </a:r>
          </a:p>
        </p:txBody>
      </p:sp>
      <p:sp>
        <p:nvSpPr>
          <p:cNvPr id="7" name="Slide Number Placeholder 5"/>
          <p:cNvSpPr>
            <a:spLocks noGrp="1"/>
          </p:cNvSpPr>
          <p:nvPr>
            <p:ph type="sldNum" sz="quarter" idx="12"/>
          </p:nvPr>
        </p:nvSpPr>
        <p:spPr/>
        <p:txBody>
          <a:bodyPr/>
          <a:lstStyle>
            <a:lvl1pPr>
              <a:defRPr/>
            </a:lvl1pPr>
          </a:lstStyle>
          <a:p>
            <a:fld id="{D1E73BA9-2A1C-48CE-ADC2-3E952A541B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0B28B38-819E-4D40-A42F-BA54E78676AE}" type="datetime1">
              <a:rPr lang="cs-CZ" smtClean="0"/>
              <a:pPr/>
              <a:t>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Arial" charset="0"/>
                <a:ea typeface="ＭＳ Ｐゴシック" charset="0"/>
                <a:cs typeface="ＭＳ Ｐゴシック" charset="0"/>
              </a:defRPr>
            </a:lvl1pPr>
          </a:lstStyle>
          <a:p>
            <a:pPr>
              <a:defRPr/>
            </a:pPr>
            <a:r>
              <a:rPr lang="en-US" dirty="0" smtClean="0"/>
              <a:t>CC: BY NC SA by </a:t>
            </a:r>
            <a:r>
              <a:rPr lang="en-US" dirty="0" err="1" smtClean="0"/>
              <a:t>Petr</a:t>
            </a:r>
            <a:r>
              <a:rPr lang="en-US" dirty="0" smtClean="0"/>
              <a:t> </a:t>
            </a:r>
            <a:r>
              <a:rPr lang="en-US" dirty="0" err="1" smtClean="0"/>
              <a:t>Houdek</a:t>
            </a:r>
            <a:r>
              <a:rPr lang="en-US" dirty="0" smtClean="0"/>
              <a:t>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D8A5DF9-9089-451A-A7A6-725B758CAB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hosting.vse.cz/xhoup05/teaching.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2lXh2n0aPy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FFUK.jpg"/>
          <p:cNvPicPr>
            <a:picLocks noChangeAspect="1"/>
          </p:cNvPicPr>
          <p:nvPr/>
        </p:nvPicPr>
        <p:blipFill>
          <a:blip r:embed="rId2" cstate="print"/>
          <a:stretch>
            <a:fillRect/>
          </a:stretch>
        </p:blipFill>
        <p:spPr>
          <a:xfrm>
            <a:off x="1" y="6312"/>
            <a:ext cx="3234518" cy="1452939"/>
          </a:xfrm>
          <a:prstGeom prst="rect">
            <a:avLst/>
          </a:prstGeom>
        </p:spPr>
      </p:pic>
      <p:sp>
        <p:nvSpPr>
          <p:cNvPr id="15361" name="Title 1"/>
          <p:cNvSpPr>
            <a:spLocks noGrp="1"/>
          </p:cNvSpPr>
          <p:nvPr>
            <p:ph type="ctrTitle"/>
          </p:nvPr>
        </p:nvSpPr>
        <p:spPr>
          <a:xfrm>
            <a:off x="685800" y="1248280"/>
            <a:ext cx="7772400" cy="2157412"/>
          </a:xfrm>
        </p:spPr>
        <p:txBody>
          <a:bodyPr>
            <a:normAutofit fontScale="90000"/>
          </a:bodyPr>
          <a:lstStyle/>
          <a:p>
            <a:r>
              <a:rPr lang="en-US" dirty="0" smtClean="0">
                <a:latin typeface="Calibri" charset="0"/>
                <a:ea typeface="ＭＳ Ｐゴシック" charset="0"/>
                <a:cs typeface="ＭＳ Ｐゴシック" charset="0"/>
              </a:rPr>
              <a:t>APS300320 </a:t>
            </a:r>
            <a:r>
              <a:rPr lang="cs-CZ" dirty="0" smtClean="0">
                <a:latin typeface="Calibri" charset="0"/>
                <a:ea typeface="ＭＳ Ｐゴシック" charset="0"/>
                <a:cs typeface="ＭＳ Ｐゴシック" charset="0"/>
              </a:rPr>
              <a:t/>
            </a:r>
            <a:br>
              <a:rPr lang="cs-CZ" dirty="0" smtClean="0">
                <a:latin typeface="Calibri" charset="0"/>
                <a:ea typeface="ＭＳ Ｐゴシック" charset="0"/>
                <a:cs typeface="ＭＳ Ｐゴシック" charset="0"/>
              </a:rPr>
            </a:br>
            <a:r>
              <a:rPr lang="cs-CZ" b="1" dirty="0" smtClean="0">
                <a:latin typeface="Calibri" charset="0"/>
                <a:ea typeface="ＭＳ Ｐゴシック" charset="0"/>
                <a:cs typeface="ＭＳ Ｐゴシック" charset="0"/>
              </a:rPr>
              <a:t>Heuristiky, zkreslení a iracionalita</a:t>
            </a:r>
            <a:br>
              <a:rPr lang="cs-CZ" b="1" dirty="0" smtClean="0">
                <a:latin typeface="Calibri" charset="0"/>
                <a:ea typeface="ＭＳ Ｐゴシック" charset="0"/>
                <a:cs typeface="ＭＳ Ｐゴシック" charset="0"/>
              </a:rPr>
            </a:br>
            <a:r>
              <a:rPr lang="cs-CZ" sz="2000" b="1" dirty="0" smtClean="0">
                <a:latin typeface="Calibri" charset="0"/>
                <a:ea typeface="ＭＳ Ｐゴシック" charset="0"/>
                <a:cs typeface="ＭＳ Ｐゴシック" charset="0"/>
              </a:rPr>
              <a:t>(v každodenní praxi)</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sz="2800" dirty="0">
                <a:latin typeface="Calibri" charset="0"/>
                <a:ea typeface="ＭＳ Ｐゴシック" charset="0"/>
                <a:cs typeface="ＭＳ Ｐゴシック" charset="0"/>
              </a:rPr>
              <a:t/>
            </a:r>
            <a:br>
              <a:rPr lang="en-US" sz="2800" dirty="0">
                <a:latin typeface="Calibri" charset="0"/>
                <a:ea typeface="ＭＳ Ｐゴシック" charset="0"/>
                <a:cs typeface="ＭＳ Ｐゴシック" charset="0"/>
              </a:rPr>
            </a:br>
            <a:r>
              <a:rPr lang="cs-CZ" sz="1600" dirty="0" smtClean="0">
                <a:latin typeface="Calibri" charset="0"/>
                <a:ea typeface="ＭＳ Ｐゴシック" charset="0"/>
                <a:cs typeface="ＭＳ Ｐゴシック" charset="0"/>
              </a:rPr>
              <a:t>Přednášející:</a:t>
            </a:r>
            <a:r>
              <a:rPr lang="cs-CZ" sz="2800" dirty="0" smtClean="0">
                <a:latin typeface="Calibri" charset="0"/>
                <a:ea typeface="ＭＳ Ｐゴシック" charset="0"/>
                <a:cs typeface="ＭＳ Ｐゴシック" charset="0"/>
              </a:rPr>
              <a:t/>
            </a:r>
            <a:br>
              <a:rPr lang="cs-CZ" sz="2800" dirty="0" smtClean="0">
                <a:latin typeface="Calibri" charset="0"/>
                <a:ea typeface="ＭＳ Ｐゴシック" charset="0"/>
                <a:cs typeface="ＭＳ Ｐゴシック" charset="0"/>
              </a:rPr>
            </a:br>
            <a:r>
              <a:rPr lang="cs-CZ" sz="3100" b="1" dirty="0" smtClean="0">
                <a:latin typeface="Calibri" charset="0"/>
                <a:ea typeface="ＭＳ Ｐゴシック" charset="0"/>
                <a:cs typeface="ＭＳ Ｐゴシック" charset="0"/>
              </a:rPr>
              <a:t>Marek Vranka</a:t>
            </a:r>
            <a:r>
              <a:rPr lang="en-US" sz="3100" b="1" dirty="0" smtClean="0">
                <a:latin typeface="Calibri" charset="0"/>
                <a:ea typeface="ＭＳ Ｐゴシック" charset="0"/>
                <a:cs typeface="ＭＳ Ｐゴシック" charset="0"/>
              </a:rPr>
              <a:t> </a:t>
            </a:r>
            <a:r>
              <a:rPr lang="cs-CZ" sz="3100" b="1" dirty="0" smtClean="0">
                <a:latin typeface="Calibri" charset="0"/>
                <a:ea typeface="ＭＳ Ｐゴシック" charset="0"/>
                <a:cs typeface="ＭＳ Ｐゴシック" charset="0"/>
              </a:rPr>
              <a:t/>
            </a:r>
            <a:br>
              <a:rPr lang="cs-CZ" sz="3100" b="1" dirty="0" smtClean="0">
                <a:latin typeface="Calibri" charset="0"/>
                <a:ea typeface="ＭＳ Ｐゴシック" charset="0"/>
                <a:cs typeface="ＭＳ Ｐゴシック" charset="0"/>
              </a:rPr>
            </a:br>
            <a:endParaRPr lang="en-US" sz="2800"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4024110"/>
            <a:ext cx="6400800" cy="2439988"/>
          </a:xfrm>
        </p:spPr>
        <p:txBody>
          <a:bodyPr rtlCol="0">
            <a:normAutofit/>
          </a:bodyPr>
          <a:lstStyle/>
          <a:p>
            <a:pPr>
              <a:defRPr/>
            </a:pPr>
            <a:r>
              <a:rPr lang="cs-CZ" sz="2800" b="1" dirty="0" smtClean="0">
                <a:solidFill>
                  <a:schemeClr val="tx1"/>
                </a:solidFill>
              </a:rPr>
              <a:t>6. </a:t>
            </a:r>
            <a:r>
              <a:rPr lang="cs-CZ" sz="2800" b="1" dirty="0" smtClean="0">
                <a:solidFill>
                  <a:schemeClr val="tx1"/>
                </a:solidFill>
              </a:rPr>
              <a:t>„</a:t>
            </a:r>
            <a:r>
              <a:rPr lang="cs-CZ" sz="2800" b="1" dirty="0" err="1" smtClean="0">
                <a:solidFill>
                  <a:schemeClr val="tx1"/>
                </a:solidFill>
              </a:rPr>
              <a:t>Nudge</a:t>
            </a:r>
            <a:r>
              <a:rPr lang="cs-CZ" sz="2800" b="1" dirty="0" smtClean="0">
                <a:solidFill>
                  <a:schemeClr val="tx1"/>
                </a:solidFill>
              </a:rPr>
              <a:t>“ </a:t>
            </a:r>
            <a:r>
              <a:rPr lang="cs-CZ" sz="2800" b="1" dirty="0" smtClean="0">
                <a:solidFill>
                  <a:schemeClr val="tx1"/>
                </a:solidFill>
              </a:rPr>
              <a:t>a </a:t>
            </a:r>
            <a:r>
              <a:rPr lang="cs-CZ" sz="2800" b="1" dirty="0" err="1" smtClean="0">
                <a:solidFill>
                  <a:schemeClr val="tx1"/>
                </a:solidFill>
              </a:rPr>
              <a:t>libertariánsky</a:t>
            </a:r>
            <a:r>
              <a:rPr lang="cs-CZ" sz="2800" b="1" dirty="0" smtClean="0">
                <a:solidFill>
                  <a:schemeClr val="tx1"/>
                </a:solidFill>
              </a:rPr>
              <a:t> / asymetrický paternalismus </a:t>
            </a:r>
            <a:r>
              <a:rPr lang="cs-CZ" sz="2800" dirty="0" smtClean="0">
                <a:solidFill>
                  <a:schemeClr val="tx1"/>
                </a:solidFill>
              </a:rPr>
              <a:t>(instituce a regulace pro iracionální populaci)</a:t>
            </a:r>
            <a:endParaRPr lang="cs-CZ" sz="2800" b="1" dirty="0" smtClean="0">
              <a:solidFill>
                <a:schemeClr val="tx1"/>
              </a:solidFill>
            </a:endParaRPr>
          </a:p>
        </p:txBody>
      </p:sp>
      <p:sp>
        <p:nvSpPr>
          <p:cNvPr id="2" name="TextBox 1"/>
          <p:cNvSpPr txBox="1"/>
          <p:nvPr/>
        </p:nvSpPr>
        <p:spPr>
          <a:xfrm>
            <a:off x="248171" y="5998311"/>
            <a:ext cx="8671380" cy="738664"/>
          </a:xfrm>
          <a:prstGeom prst="rect">
            <a:avLst/>
          </a:prstGeom>
          <a:noFill/>
        </p:spPr>
        <p:txBody>
          <a:bodyPr wrap="square" rtlCol="0">
            <a:spAutoFit/>
          </a:bodyPr>
          <a:lstStyle/>
          <a:p>
            <a:pPr algn="ctr"/>
            <a:r>
              <a:rPr lang="cs-CZ" sz="1400" b="1" dirty="0" smtClean="0">
                <a:solidFill>
                  <a:srgbClr val="000000"/>
                </a:solidFill>
              </a:rPr>
              <a:t>Zrušili FRVŠ...  Nevíte o nějaké alternativě...?</a:t>
            </a:r>
          </a:p>
          <a:p>
            <a:pPr algn="ctr"/>
            <a:r>
              <a:rPr lang="cs-CZ" sz="1400" dirty="0" smtClean="0">
                <a:solidFill>
                  <a:srgbClr val="000000"/>
                </a:solidFill>
              </a:rPr>
              <a:t>(část prezentace (tentokrát asi o něco větší) přebraná od Petra Houdka, </a:t>
            </a:r>
            <a:r>
              <a:rPr lang="cs-CZ" sz="1400" dirty="0" smtClean="0">
                <a:solidFill>
                  <a:srgbClr val="000000"/>
                </a:solidFill>
                <a:hlinkClick r:id="rId3"/>
              </a:rPr>
              <a:t>https://webhosting.vse.cz/xhoup05/teaching.html</a:t>
            </a:r>
            <a:r>
              <a:rPr lang="cs-CZ" sz="1400" dirty="0" smtClean="0">
                <a:solidFill>
                  <a:srgbClr val="000000"/>
                </a:solidFill>
              </a:rPr>
              <a:t>) </a:t>
            </a:r>
            <a:endParaRPr lang="en-US" sz="1400" dirty="0">
              <a:solidFill>
                <a:srgbClr val="000000"/>
              </a:solidFill>
            </a:endParaRPr>
          </a:p>
        </p:txBody>
      </p:sp>
      <p:sp>
        <p:nvSpPr>
          <p:cNvPr id="12" name="Rectangle 11"/>
          <p:cNvSpPr/>
          <p:nvPr/>
        </p:nvSpPr>
        <p:spPr>
          <a:xfrm>
            <a:off x="6223379" y="-1"/>
            <a:ext cx="2920621" cy="1248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(prostor pro loga sponzorů)</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cs-CZ" dirty="0" err="1" smtClean="0">
                <a:latin typeface="Calibri" charset="0"/>
                <a:ea typeface="ＭＳ Ｐゴシック" charset="0"/>
                <a:cs typeface="ＭＳ Ｐゴシック" charset="0"/>
              </a:rPr>
              <a:t>Thaler</a:t>
            </a:r>
            <a:r>
              <a:rPr lang="cs-CZ" dirty="0" smtClean="0">
                <a:latin typeface="Calibri" charset="0"/>
                <a:ea typeface="ＭＳ Ｐゴシック" charset="0"/>
                <a:cs typeface="ＭＳ Ｐゴシック" charset="0"/>
              </a:rPr>
              <a:t>, </a:t>
            </a:r>
            <a:r>
              <a:rPr lang="cs-CZ" dirty="0" err="1" smtClean="0">
                <a:latin typeface="Calibri" charset="0"/>
                <a:ea typeface="ＭＳ Ｐゴシック" charset="0"/>
                <a:cs typeface="ＭＳ Ｐゴシック" charset="0"/>
              </a:rPr>
              <a:t>Sunstein</a:t>
            </a:r>
            <a:r>
              <a:rPr lang="cs-CZ" dirty="0" smtClean="0">
                <a:latin typeface="Calibri" charset="0"/>
                <a:ea typeface="ＭＳ Ｐゴシック" charset="0"/>
                <a:cs typeface="ＭＳ Ｐゴシック" charset="0"/>
              </a:rPr>
              <a:t> (2008) - </a:t>
            </a:r>
            <a:r>
              <a:rPr lang="cs-CZ" dirty="0" err="1" smtClean="0">
                <a:latin typeface="Calibri" charset="0"/>
                <a:ea typeface="ＭＳ Ｐゴシック" charset="0"/>
                <a:cs typeface="ＭＳ Ｐゴシック" charset="0"/>
              </a:rPr>
              <a:t>Nudge</a:t>
            </a:r>
            <a:endParaRPr lang="en-US" dirty="0">
              <a:latin typeface="Calibri" charset="0"/>
              <a:ea typeface="ＭＳ Ｐゴシック" charset="0"/>
              <a:cs typeface="ＭＳ Ｐゴシック" charset="0"/>
            </a:endParaRPr>
          </a:p>
        </p:txBody>
      </p:sp>
      <p:sp>
        <p:nvSpPr>
          <p:cNvPr id="31746" name="Content Placeholder 2"/>
          <p:cNvSpPr>
            <a:spLocks noGrp="1"/>
          </p:cNvSpPr>
          <p:nvPr>
            <p:ph idx="1"/>
          </p:nvPr>
        </p:nvSpPr>
        <p:spPr>
          <a:xfrm>
            <a:off x="457200" y="1600200"/>
            <a:ext cx="8229600" cy="4829196"/>
          </a:xfrm>
        </p:spPr>
        <p:txBody>
          <a:bodyPr>
            <a:normAutofit fontScale="70000" lnSpcReduction="20000"/>
          </a:bodyPr>
          <a:lstStyle/>
          <a:p>
            <a:r>
              <a:rPr lang="cs-CZ" b="1" dirty="0" smtClean="0">
                <a:latin typeface="Calibri" charset="0"/>
                <a:ea typeface="ＭＳ Ｐゴシック" charset="0"/>
              </a:rPr>
              <a:t>Zkreslení a překážky v rozhodování</a:t>
            </a:r>
          </a:p>
          <a:p>
            <a:r>
              <a:rPr lang="cs-CZ" b="1" dirty="0" smtClean="0">
                <a:latin typeface="Calibri" charset="0"/>
                <a:ea typeface="ＭＳ Ｐゴシック" charset="0"/>
              </a:rPr>
              <a:t>Systém 1 a 2 </a:t>
            </a:r>
          </a:p>
          <a:p>
            <a:pPr lvl="1"/>
            <a:r>
              <a:rPr lang="cs-CZ" dirty="0" smtClean="0">
                <a:latin typeface="Calibri" charset="0"/>
                <a:ea typeface="ＭＳ Ｐゴシック" charset="0"/>
              </a:rPr>
              <a:t>kontrola, namáhavost, asociace/dedukce, rychlost, vědomost</a:t>
            </a:r>
          </a:p>
          <a:p>
            <a:r>
              <a:rPr lang="cs-CZ" b="1" dirty="0" smtClean="0">
                <a:latin typeface="Calibri" charset="0"/>
                <a:ea typeface="ＭＳ Ｐゴシック" charset="0"/>
              </a:rPr>
              <a:t>Heuristiky a </a:t>
            </a:r>
            <a:r>
              <a:rPr lang="cs-CZ" b="1" dirty="0" smtClean="0">
                <a:latin typeface="Calibri" charset="0"/>
                <a:ea typeface="ＭＳ Ｐゴシック" charset="0"/>
              </a:rPr>
              <a:t>zkreslení </a:t>
            </a:r>
          </a:p>
          <a:p>
            <a:pPr lvl="1"/>
            <a:r>
              <a:rPr lang="cs-CZ" dirty="0" smtClean="0">
                <a:latin typeface="Calibri" charset="0"/>
                <a:ea typeface="ＭＳ Ｐゴシック" charset="0"/>
              </a:rPr>
              <a:t>ukotvení, dostupnosti, reprezentativnosti, status </a:t>
            </a:r>
            <a:r>
              <a:rPr lang="cs-CZ" dirty="0" err="1" smtClean="0">
                <a:latin typeface="Calibri" charset="0"/>
                <a:ea typeface="ＭＳ Ｐゴシック" charset="0"/>
              </a:rPr>
              <a:t>quo</a:t>
            </a:r>
            <a:r>
              <a:rPr lang="cs-CZ" dirty="0" smtClean="0">
                <a:latin typeface="Calibri" charset="0"/>
                <a:ea typeface="ＭＳ Ｐゴシック" charset="0"/>
              </a:rPr>
              <a:t>, optimismus a sebedůvěra, averze ke ztrátě, majetnický efekt, zarámování</a:t>
            </a:r>
          </a:p>
          <a:p>
            <a:r>
              <a:rPr lang="cs-CZ" b="1" dirty="0" err="1" smtClean="0">
                <a:latin typeface="Calibri" charset="0"/>
                <a:ea typeface="ＭＳ Ｐゴシック" charset="0"/>
              </a:rPr>
              <a:t>Mezičasové</a:t>
            </a:r>
            <a:r>
              <a:rPr lang="cs-CZ" b="1" dirty="0" smtClean="0">
                <a:latin typeface="Calibri" charset="0"/>
                <a:ea typeface="ＭＳ Ｐゴシック" charset="0"/>
              </a:rPr>
              <a:t> preference</a:t>
            </a:r>
            <a:r>
              <a:rPr lang="cs-CZ" dirty="0" smtClean="0">
                <a:latin typeface="Calibri" charset="0"/>
                <a:ea typeface="ＭＳ Ｐゴシック" charset="0"/>
              </a:rPr>
              <a:t>, sebekontrola a mentální účetnictví</a:t>
            </a:r>
          </a:p>
          <a:p>
            <a:r>
              <a:rPr lang="cs-CZ" b="1" dirty="0">
                <a:latin typeface="Calibri" charset="0"/>
                <a:ea typeface="ＭＳ Ｐゴシック" charset="0"/>
              </a:rPr>
              <a:t>S</a:t>
            </a:r>
            <a:r>
              <a:rPr lang="cs-CZ" b="1" dirty="0" smtClean="0">
                <a:latin typeface="Calibri" charset="0"/>
                <a:ea typeface="ＭＳ Ｐゴシック" charset="0"/>
              </a:rPr>
              <a:t>ociální chování</a:t>
            </a:r>
            <a:r>
              <a:rPr lang="cs-CZ" dirty="0" smtClean="0">
                <a:latin typeface="Calibri" charset="0"/>
                <a:ea typeface="ＭＳ Ｐゴシック" charset="0"/>
              </a:rPr>
              <a:t>, nápodoba, nepředpověditelnost, </a:t>
            </a:r>
            <a:r>
              <a:rPr lang="cs-CZ" dirty="0" err="1" smtClean="0">
                <a:latin typeface="Calibri" charset="0"/>
                <a:ea typeface="ＭＳ Ｐゴシック" charset="0"/>
              </a:rPr>
              <a:t>priming</a:t>
            </a:r>
            <a:endParaRPr lang="cs-CZ" dirty="0" smtClean="0">
              <a:latin typeface="Calibri" charset="0"/>
              <a:ea typeface="ＭＳ Ｐゴシック" charset="0"/>
            </a:endParaRPr>
          </a:p>
          <a:p>
            <a:r>
              <a:rPr lang="cs-CZ" b="1" dirty="0" smtClean="0">
                <a:solidFill>
                  <a:srgbClr val="FF0000"/>
                </a:solidFill>
                <a:latin typeface="Calibri" charset="0"/>
                <a:ea typeface="ＭＳ Ｐゴシック" charset="0"/>
              </a:rPr>
              <a:t>Kdy je </a:t>
            </a:r>
            <a:r>
              <a:rPr lang="cs-CZ" b="1" dirty="0" err="1" smtClean="0">
                <a:solidFill>
                  <a:srgbClr val="FF0000"/>
                </a:solidFill>
                <a:latin typeface="Calibri" charset="0"/>
                <a:ea typeface="ＭＳ Ｐゴシック" charset="0"/>
              </a:rPr>
              <a:t>nudge</a:t>
            </a:r>
            <a:r>
              <a:rPr lang="cs-CZ" b="1" dirty="0" smtClean="0">
                <a:solidFill>
                  <a:srgbClr val="FF0000"/>
                </a:solidFill>
                <a:latin typeface="Calibri" charset="0"/>
                <a:ea typeface="ＭＳ Ｐゴシック" charset="0"/>
              </a:rPr>
              <a:t> užitečný? </a:t>
            </a:r>
          </a:p>
          <a:p>
            <a:pPr lvl="1"/>
            <a:r>
              <a:rPr lang="cs-CZ" dirty="0" smtClean="0">
                <a:latin typeface="Calibri" charset="0"/>
                <a:ea typeface="ＭＳ Ｐゴシック" charset="0"/>
              </a:rPr>
              <a:t>vzdálené náklady, složitost, neobvyklost, zpětná vazba, možnost zjistit vlastní preference – trhy nejsou vždy řešením</a:t>
            </a:r>
          </a:p>
          <a:p>
            <a:r>
              <a:rPr lang="cs-CZ" b="1" dirty="0" smtClean="0">
                <a:latin typeface="Calibri" charset="0"/>
                <a:ea typeface="ＭＳ Ｐゴシック" charset="0"/>
              </a:rPr>
              <a:t>Vlastnosti dobrého opatření:</a:t>
            </a:r>
          </a:p>
          <a:p>
            <a:pPr lvl="1"/>
            <a:r>
              <a:rPr lang="cs-CZ" dirty="0" smtClean="0">
                <a:latin typeface="Calibri" charset="0"/>
                <a:ea typeface="ＭＳ Ｐゴシック" charset="0"/>
              </a:rPr>
              <a:t>dobrý default, očekávané chyby, zpětná vazba, „mapování“ – spojení mezi předmětem volby a předmětem přinášejícím užitek, strukturovat komplexní volby, </a:t>
            </a:r>
            <a:r>
              <a:rPr lang="cs-CZ" dirty="0" err="1" smtClean="0">
                <a:latin typeface="Calibri" charset="0"/>
                <a:ea typeface="ＭＳ Ｐゴシック" charset="0"/>
              </a:rPr>
              <a:t>incentivy</a:t>
            </a:r>
            <a:endParaRPr lang="cs-CZ" dirty="0">
              <a:latin typeface="Calibri" charset="0"/>
              <a:ea typeface="ＭＳ Ｐゴシック" charset="0"/>
            </a:endParaRP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B47802-D37B-AF45-AE0C-EC48757C26E4}" type="slidenum">
              <a:rPr lang="en-US" sz="1200">
                <a:solidFill>
                  <a:srgbClr val="FFFFFF"/>
                </a:solidFill>
                <a:latin typeface="Calibri" charset="0"/>
              </a:rPr>
              <a:pPr eaLnBrk="1" hangingPunct="1"/>
              <a:t>10</a:t>
            </a:fld>
            <a:endParaRPr lang="en-US" sz="1200" dirty="0">
              <a:solidFill>
                <a:srgbClr val="FFFFFF"/>
              </a:solidFill>
              <a:latin typeface="Calibri" charset="0"/>
            </a:endParaRPr>
          </a:p>
        </p:txBody>
      </p:sp>
      <p:sp>
        <p:nvSpPr>
          <p:cNvPr id="5"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14AE3C6-CECF-6D4C-AAC8-E586F007033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5052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4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4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Shrnutí – kdy bude potřeba nudgování? (Architektura volby)</a:t>
            </a:r>
          </a:p>
        </p:txBody>
      </p:sp>
      <p:sp>
        <p:nvSpPr>
          <p:cNvPr id="3" name="Content Placeholder 2"/>
          <p:cNvSpPr>
            <a:spLocks noGrp="1"/>
          </p:cNvSpPr>
          <p:nvPr>
            <p:ph idx="1"/>
          </p:nvPr>
        </p:nvSpPr>
        <p:spPr/>
        <p:txBody>
          <a:bodyPr>
            <a:normAutofit fontScale="62500" lnSpcReduction="20000"/>
          </a:bodyPr>
          <a:lstStyle/>
          <a:p>
            <a:r>
              <a:rPr lang="cs-CZ" b="1" dirty="0" smtClean="0"/>
              <a:t>Empirická – ekologicky daná – “chybovost”. </a:t>
            </a:r>
            <a:r>
              <a:rPr lang="cs-CZ" dirty="0" smtClean="0"/>
              <a:t>Podmínky/prostředí/design stimulují chybové chování.</a:t>
            </a:r>
          </a:p>
          <a:p>
            <a:pPr lvl="1"/>
            <a:r>
              <a:rPr lang="cs-CZ" dirty="0" smtClean="0"/>
              <a:t>Design by měl odpovídat omezené racionalitě a kognitivním procesům</a:t>
            </a:r>
          </a:p>
          <a:p>
            <a:r>
              <a:rPr lang="cs-CZ" b="1" dirty="0" smtClean="0"/>
              <a:t>Zisky okamžitě, ztráty nevýznamné či později </a:t>
            </a:r>
          </a:p>
          <a:p>
            <a:pPr lvl="1"/>
            <a:r>
              <a:rPr lang="cs-CZ" dirty="0" smtClean="0"/>
              <a:t>Přesouvání/zvýrazňování: kupř. </a:t>
            </a:r>
            <a:r>
              <a:rPr lang="cs-CZ" dirty="0" err="1" smtClean="0"/>
              <a:t>StickK</a:t>
            </a:r>
            <a:r>
              <a:rPr lang="cs-CZ" dirty="0" smtClean="0"/>
              <a:t>, CARES, černé listiny, ale i odměny za sterilizaci.</a:t>
            </a:r>
          </a:p>
          <a:p>
            <a:r>
              <a:rPr lang="cs-CZ" b="1" dirty="0" smtClean="0"/>
              <a:t>Volby mají mnoho stupňů volnosti </a:t>
            </a:r>
            <a:endParaRPr lang="cs-CZ" dirty="0" smtClean="0"/>
          </a:p>
          <a:p>
            <a:pPr lvl="1"/>
            <a:r>
              <a:rPr lang="cs-CZ" dirty="0" smtClean="0"/>
              <a:t>“Jsou komplikované” – zjednodušit.</a:t>
            </a:r>
          </a:p>
          <a:p>
            <a:r>
              <a:rPr lang="cs-CZ" b="1" dirty="0" smtClean="0"/>
              <a:t>Vzácnost, neopakovatelnost situace/volby </a:t>
            </a:r>
          </a:p>
          <a:p>
            <a:pPr lvl="1"/>
            <a:r>
              <a:rPr lang="cs-CZ" dirty="0" smtClean="0"/>
              <a:t>Informovat vhodným způsobem.</a:t>
            </a:r>
          </a:p>
          <a:p>
            <a:r>
              <a:rPr lang="cs-CZ" b="1" dirty="0" smtClean="0"/>
              <a:t>Neexistence učení, </a:t>
            </a:r>
            <a:r>
              <a:rPr lang="cs-CZ" b="1" dirty="0" err="1" smtClean="0"/>
              <a:t>feedbacku</a:t>
            </a:r>
            <a:endParaRPr lang="cs-CZ" b="1" dirty="0" smtClean="0"/>
          </a:p>
          <a:p>
            <a:pPr lvl="1"/>
            <a:r>
              <a:rPr lang="cs-CZ" dirty="0" smtClean="0"/>
              <a:t>Zajistit: kupř. prodloužené záruky, které se při žádné “racionální” poruchovosti zařízení nevyplatí (vyhýbání se lítosti), podobně nejdražší cestovní pojistné je na letištích.</a:t>
            </a:r>
          </a:p>
          <a:p>
            <a:r>
              <a:rPr lang="cs-CZ" b="1" dirty="0" smtClean="0"/>
              <a:t>Nejasnost preferencí</a:t>
            </a:r>
          </a:p>
          <a:p>
            <a:pPr lvl="1"/>
            <a:r>
              <a:rPr lang="cs-CZ" dirty="0" smtClean="0"/>
              <a:t>Poskytnout příležitost k jejich zjištění a ujasnění.</a:t>
            </a:r>
            <a:endParaRPr lang="cs-CZ" dirty="0"/>
          </a:p>
        </p:txBody>
      </p:sp>
      <p:sp>
        <p:nvSpPr>
          <p:cNvPr id="4" name="Slide Number Placeholder 3"/>
          <p:cNvSpPr>
            <a:spLocks noGrp="1"/>
          </p:cNvSpPr>
          <p:nvPr>
            <p:ph type="sldNum" sz="quarter" idx="12"/>
          </p:nvPr>
        </p:nvSpPr>
        <p:spPr/>
        <p:txBody>
          <a:bodyPr/>
          <a:lstStyle/>
          <a:p>
            <a:fld id="{C14AE3C6-CECF-6D4C-AAC8-E586F0070338}" type="slidenum">
              <a:rPr lang="en-US"/>
              <a:pPr/>
              <a:t>11</a:t>
            </a:fld>
            <a:endParaRPr lang="en-US"/>
          </a:p>
        </p:txBody>
      </p:sp>
    </p:spTree>
    <p:extLst>
      <p:ext uri="{BB962C8B-B14F-4D97-AF65-F5344CB8AC3E}">
        <p14:creationId xmlns="" xmlns:p14="http://schemas.microsoft.com/office/powerpoint/2010/main" val="37357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Vhodný design</a:t>
            </a:r>
            <a:endParaRPr lang="cs-CZ" dirty="0"/>
          </a:p>
        </p:txBody>
      </p:sp>
      <p:sp>
        <p:nvSpPr>
          <p:cNvPr id="3" name="Content Placeholder 2"/>
          <p:cNvSpPr>
            <a:spLocks noGrp="1"/>
          </p:cNvSpPr>
          <p:nvPr>
            <p:ph idx="1"/>
          </p:nvPr>
        </p:nvSpPr>
        <p:spPr>
          <a:xfrm>
            <a:off x="3357554" y="2928934"/>
            <a:ext cx="5329246" cy="3197229"/>
          </a:xfrm>
        </p:spPr>
        <p:txBody>
          <a:bodyPr/>
          <a:lstStyle/>
          <a:p>
            <a:r>
              <a:rPr lang="cs-CZ" dirty="0" smtClean="0"/>
              <a:t>Zdánlivě drobná změna může významně redukovat riziko bolestivé smrti v plamenech </a:t>
            </a:r>
            <a:endParaRPr lang="cs-CZ" dirty="0"/>
          </a:p>
        </p:txBody>
      </p:sp>
      <p:pic>
        <p:nvPicPr>
          <p:cNvPr id="4" name="Content Placeholder 8"/>
          <p:cNvPicPr>
            <a:picLocks noChangeAspect="1"/>
          </p:cNvPicPr>
          <p:nvPr/>
        </p:nvPicPr>
        <p:blipFill>
          <a:blip r:embed="rId2" cstate="print"/>
          <a:srcRect l="-45685" r="-45685"/>
          <a:stretch>
            <a:fillRect/>
          </a:stretch>
        </p:blipFill>
        <p:spPr>
          <a:xfrm>
            <a:off x="-1071602" y="933473"/>
            <a:ext cx="5111750" cy="5853113"/>
          </a:xfrm>
          <a:prstGeom prst="rect">
            <a:avLst/>
          </a:prstGeom>
        </p:spPr>
      </p:pic>
      <p:sp>
        <p:nvSpPr>
          <p:cNvPr id="5"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Omezení chybovosti</a:t>
            </a:r>
          </a:p>
        </p:txBody>
      </p:sp>
      <p:sp>
        <p:nvSpPr>
          <p:cNvPr id="3" name="Content Placeholder 2"/>
          <p:cNvSpPr>
            <a:spLocks noGrp="1"/>
          </p:cNvSpPr>
          <p:nvPr>
            <p:ph sz="half" idx="1"/>
          </p:nvPr>
        </p:nvSpPr>
        <p:spPr/>
        <p:txBody>
          <a:bodyPr>
            <a:normAutofit/>
          </a:bodyPr>
          <a:lstStyle/>
          <a:p>
            <a:pPr>
              <a:buClrTx/>
            </a:pPr>
            <a:r>
              <a:rPr lang="ja-JP" altLang="en-US">
                <a:latin typeface="Calibri"/>
                <a:cs typeface="Calibri"/>
              </a:rPr>
              <a:t>“</a:t>
            </a:r>
            <a:r>
              <a:rPr lang="en-US">
                <a:latin typeface="Calibri"/>
                <a:cs typeface="Calibri"/>
              </a:rPr>
              <a:t>Podívat se doprava</a:t>
            </a:r>
            <a:r>
              <a:rPr lang="ja-JP" altLang="en-US">
                <a:latin typeface="Calibri"/>
                <a:cs typeface="Calibri"/>
              </a:rPr>
              <a:t>”</a:t>
            </a:r>
            <a:r>
              <a:rPr lang="en-US">
                <a:latin typeface="Calibri"/>
                <a:cs typeface="Calibri"/>
              </a:rPr>
              <a:t> ve VB (upozornění pro turisty, atd.).</a:t>
            </a:r>
          </a:p>
        </p:txBody>
      </p:sp>
      <p:pic>
        <p:nvPicPr>
          <p:cNvPr id="6" name="Content Placeholder 5"/>
          <p:cNvPicPr>
            <a:picLocks noGrp="1" noChangeAspect="1"/>
          </p:cNvPicPr>
          <p:nvPr>
            <p:ph sz="half" idx="2"/>
          </p:nvPr>
        </p:nvPicPr>
        <p:blipFill>
          <a:blip r:embed="rId2" cstate="print"/>
          <a:srcRect t="-24808" b="-24808"/>
          <a:stretch>
            <a:fillRect/>
          </a:stretch>
        </p:blipFill>
        <p:spPr/>
      </p:pic>
      <p:sp>
        <p:nvSpPr>
          <p:cNvPr id="4" name="Slide Number Placeholder 3"/>
          <p:cNvSpPr>
            <a:spLocks noGrp="1"/>
          </p:cNvSpPr>
          <p:nvPr>
            <p:ph type="sldNum" sz="quarter" idx="12"/>
          </p:nvPr>
        </p:nvSpPr>
        <p:spPr/>
        <p:txBody>
          <a:bodyPr/>
          <a:lstStyle/>
          <a:p>
            <a:fld id="{C14AE3C6-CECF-6D4C-AAC8-E586F0070338}" type="slidenum">
              <a:rPr lang="en-US"/>
              <a:pPr/>
              <a:t>13</a:t>
            </a:fld>
            <a:endParaRPr lang="en-US"/>
          </a:p>
        </p:txBody>
      </p:sp>
    </p:spTree>
    <p:extLst>
      <p:ext uri="{BB962C8B-B14F-4D97-AF65-F5344CB8AC3E}">
        <p14:creationId xmlns="" xmlns:p14="http://schemas.microsoft.com/office/powerpoint/2010/main" val="88086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Omezení chybovosti</a:t>
            </a:r>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pPr>
              <a:buClrTx/>
            </a:pPr>
            <a:r>
              <a:rPr lang="cs-CZ" b="1" dirty="0" smtClean="0">
                <a:latin typeface="Calibri"/>
                <a:cs typeface="Calibri"/>
              </a:rPr>
              <a:t>Chyba post-dokončení </a:t>
            </a:r>
            <a:endParaRPr lang="cs-CZ" dirty="0" smtClean="0">
              <a:latin typeface="Calibri"/>
              <a:cs typeface="Calibri"/>
            </a:endParaRPr>
          </a:p>
          <a:p>
            <a:pPr lvl="1"/>
            <a:r>
              <a:rPr lang="cs-CZ" dirty="0" smtClean="0">
                <a:latin typeface="Calibri"/>
                <a:cs typeface="Calibri"/>
              </a:rPr>
              <a:t>jakmile je hlavní úkol dokončen, lidé zapomínají na věci týkající se předcházejících kroků (zapomenutí karty v bankomatu, krytu nádrže na střeše).</a:t>
            </a:r>
          </a:p>
          <a:p>
            <a:pPr>
              <a:buClrTx/>
            </a:pPr>
            <a:r>
              <a:rPr lang="cs-CZ" b="1" dirty="0" smtClean="0">
                <a:latin typeface="Calibri"/>
                <a:cs typeface="Calibri"/>
              </a:rPr>
              <a:t>Specifické tvary </a:t>
            </a:r>
          </a:p>
          <a:p>
            <a:pPr lvl="1"/>
            <a:r>
              <a:rPr lang="cs-CZ" dirty="0" smtClean="0">
                <a:latin typeface="Calibri"/>
                <a:cs typeface="Calibri"/>
              </a:rPr>
              <a:t>u dávkovačů léků, při tankování nafty/benzínu, jednotlivé součásti složitějších přístrojů.</a:t>
            </a:r>
          </a:p>
          <a:p>
            <a:pPr>
              <a:buClrTx/>
            </a:pPr>
            <a:r>
              <a:rPr lang="cs-CZ" b="1" dirty="0" smtClean="0">
                <a:latin typeface="Calibri"/>
                <a:cs typeface="Calibri"/>
              </a:rPr>
              <a:t>Léky</a:t>
            </a:r>
            <a:r>
              <a:rPr lang="cs-CZ" dirty="0" smtClean="0">
                <a:latin typeface="Calibri"/>
                <a:cs typeface="Calibri"/>
              </a:rPr>
              <a:t> </a:t>
            </a:r>
          </a:p>
          <a:p>
            <a:pPr lvl="1"/>
            <a:r>
              <a:rPr lang="cs-CZ" dirty="0" smtClean="0">
                <a:latin typeface="Calibri"/>
                <a:cs typeface="Calibri"/>
              </a:rPr>
              <a:t>kupř. antikoncepce se užívá jen 3 týdny, pak týden pauza – pomoc: balení obsahuje 4 týdenní dávku s tím, že 7 léků jsou </a:t>
            </a:r>
            <a:r>
              <a:rPr lang="cs-CZ" dirty="0" err="1" smtClean="0">
                <a:latin typeface="Calibri"/>
                <a:cs typeface="Calibri"/>
              </a:rPr>
              <a:t>placeba</a:t>
            </a:r>
            <a:r>
              <a:rPr lang="cs-CZ" dirty="0" smtClean="0">
                <a:latin typeface="Calibri"/>
                <a:cs typeface="Calibri"/>
              </a:rPr>
              <a:t>, ženy tedy berou nepřetržitě a nemusí si pamatovat; podobně ob den.</a:t>
            </a:r>
          </a:p>
          <a:p>
            <a:pPr>
              <a:buClrTx/>
            </a:pPr>
            <a:r>
              <a:rPr lang="cs-CZ" b="1" dirty="0" smtClean="0">
                <a:latin typeface="Calibri"/>
                <a:cs typeface="Calibri"/>
              </a:rPr>
              <a:t>Termíny</a:t>
            </a:r>
            <a:r>
              <a:rPr lang="cs-CZ" dirty="0" smtClean="0">
                <a:latin typeface="Calibri"/>
                <a:cs typeface="Calibri"/>
              </a:rPr>
              <a:t> </a:t>
            </a:r>
          </a:p>
          <a:p>
            <a:pPr lvl="1"/>
            <a:r>
              <a:rPr lang="cs-CZ" dirty="0" smtClean="0">
                <a:latin typeface="Calibri"/>
                <a:cs typeface="Calibri"/>
              </a:rPr>
              <a:t>pravidelnost, lidé si nejsou schopni zapamatovat každý 2. den/týden .</a:t>
            </a:r>
          </a:p>
          <a:p>
            <a:pPr>
              <a:buClrTx/>
            </a:pPr>
            <a:r>
              <a:rPr lang="cs-CZ" b="1" dirty="0" smtClean="0">
                <a:latin typeface="Calibri"/>
                <a:cs typeface="Calibri"/>
              </a:rPr>
              <a:t>Důležitost </a:t>
            </a:r>
            <a:r>
              <a:rPr lang="cs-CZ" b="1" dirty="0" err="1" smtClean="0">
                <a:latin typeface="Calibri"/>
                <a:cs typeface="Calibri"/>
              </a:rPr>
              <a:t>check</a:t>
            </a:r>
            <a:r>
              <a:rPr lang="cs-CZ" b="1" dirty="0" smtClean="0">
                <a:latin typeface="Calibri"/>
                <a:cs typeface="Calibri"/>
              </a:rPr>
              <a:t>-listů</a:t>
            </a:r>
            <a:r>
              <a:rPr lang="cs-CZ" dirty="0" smtClean="0">
                <a:latin typeface="Calibri"/>
                <a:cs typeface="Calibri"/>
              </a:rPr>
              <a:t> </a:t>
            </a:r>
          </a:p>
          <a:p>
            <a:pPr lvl="1"/>
            <a:r>
              <a:rPr lang="cs-CZ" dirty="0" smtClean="0">
                <a:latin typeface="Calibri"/>
                <a:cs typeface="Calibri"/>
              </a:rPr>
              <a:t>lidé mají tendenci zapomínat i samozřejmé povinnosti (lékaři a mytí rukou).</a:t>
            </a:r>
            <a:endParaRPr lang="cs-CZ" dirty="0">
              <a:latin typeface="Calibri"/>
              <a:cs typeface="Calibri"/>
            </a:endParaRPr>
          </a:p>
        </p:txBody>
      </p:sp>
      <p:sp>
        <p:nvSpPr>
          <p:cNvPr id="4" name="Slide Number Placeholder 3"/>
          <p:cNvSpPr>
            <a:spLocks noGrp="1"/>
          </p:cNvSpPr>
          <p:nvPr>
            <p:ph type="sldNum" sz="quarter" idx="12"/>
          </p:nvPr>
        </p:nvSpPr>
        <p:spPr/>
        <p:txBody>
          <a:bodyPr/>
          <a:lstStyle/>
          <a:p>
            <a:fld id="{C14AE3C6-CECF-6D4C-AAC8-E586F0070338}" type="slidenum">
              <a:rPr lang="en-US"/>
              <a:pPr/>
              <a:t>14</a:t>
            </a:fld>
            <a:endParaRPr lang="en-US"/>
          </a:p>
        </p:txBody>
      </p:sp>
    </p:spTree>
    <p:extLst>
      <p:ext uri="{BB962C8B-B14F-4D97-AF65-F5344CB8AC3E}">
        <p14:creationId xmlns="" xmlns:p14="http://schemas.microsoft.com/office/powerpoint/2010/main" val="4022169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Pokušení</a:t>
            </a:r>
            <a:r>
              <a:rPr lang="en-US" dirty="0" smtClean="0"/>
              <a:t> </a:t>
            </a:r>
            <a:r>
              <a:rPr lang="en-US" dirty="0"/>
              <a:t>(</a:t>
            </a:r>
            <a:r>
              <a:rPr lang="en-US" dirty="0" err="1"/>
              <a:t>sebevůle</a:t>
            </a:r>
            <a:r>
              <a:rPr lang="en-US" dirty="0"/>
              <a:t>, </a:t>
            </a:r>
            <a:r>
              <a:rPr lang="en-US" dirty="0" err="1"/>
              <a:t>sebekontrola</a:t>
            </a:r>
            <a:r>
              <a:rPr lang="en-US" dirty="0"/>
              <a:t>)</a:t>
            </a:r>
          </a:p>
        </p:txBody>
      </p:sp>
      <p:sp>
        <p:nvSpPr>
          <p:cNvPr id="5" name="Slide Number Placeholder 4"/>
          <p:cNvSpPr>
            <a:spLocks noGrp="1"/>
          </p:cNvSpPr>
          <p:nvPr>
            <p:ph type="sldNum" sz="quarter" idx="12"/>
          </p:nvPr>
        </p:nvSpPr>
        <p:spPr/>
        <p:txBody>
          <a:bodyPr/>
          <a:lstStyle/>
          <a:p>
            <a:fld id="{C14AE3C6-CECF-6D4C-AAC8-E586F0070338}" type="slidenum">
              <a:rPr lang="en-US"/>
              <a:pPr/>
              <a:t>15</a:t>
            </a:fld>
            <a:endParaRPr lang="en-US"/>
          </a:p>
        </p:txBody>
      </p:sp>
      <p:pic>
        <p:nvPicPr>
          <p:cNvPr id="1028" name="Picture 4"/>
          <p:cNvPicPr>
            <a:picLocks noGrp="1" noChangeAspect="1" noChangeArrowheads="1"/>
          </p:cNvPicPr>
          <p:nvPr>
            <p:ph idx="1"/>
          </p:nvPr>
        </p:nvPicPr>
        <p:blipFill>
          <a:blip r:embed="rId2"/>
          <a:srcRect/>
          <a:stretch>
            <a:fillRect/>
          </a:stretch>
        </p:blipFill>
        <p:spPr bwMode="auto">
          <a:xfrm>
            <a:off x="1857375" y="1720056"/>
            <a:ext cx="5429250" cy="4286250"/>
          </a:xfrm>
          <a:prstGeom prst="rect">
            <a:avLst/>
          </a:prstGeom>
          <a:noFill/>
          <a:ln w="9525">
            <a:noFill/>
            <a:miter lim="800000"/>
            <a:headEnd/>
            <a:tailEnd/>
          </a:ln>
          <a:effectLst/>
        </p:spPr>
      </p:pic>
    </p:spTree>
    <p:extLst>
      <p:ext uri="{BB962C8B-B14F-4D97-AF65-F5344CB8AC3E}">
        <p14:creationId xmlns:p14="http://schemas.microsoft.com/office/powerpoint/2010/main" xmlns="" val="292769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Pokušení (sebevůle, sebekontrola), John Romalis a Dean Karlan</a:t>
            </a:r>
          </a:p>
        </p:txBody>
      </p:sp>
      <p:sp>
        <p:nvSpPr>
          <p:cNvPr id="5" name="Slide Number Placeholder 4"/>
          <p:cNvSpPr>
            <a:spLocks noGrp="1"/>
          </p:cNvSpPr>
          <p:nvPr>
            <p:ph type="sldNum" sz="quarter" idx="12"/>
          </p:nvPr>
        </p:nvSpPr>
        <p:spPr/>
        <p:txBody>
          <a:bodyPr/>
          <a:lstStyle/>
          <a:p>
            <a:fld id="{C14AE3C6-CECF-6D4C-AAC8-E586F0070338}" type="slidenum">
              <a:rPr lang="en-US"/>
              <a:pPr/>
              <a:t>16</a:t>
            </a:fld>
            <a:endParaRPr lang="en-US"/>
          </a:p>
        </p:txBody>
      </p:sp>
      <p:pic>
        <p:nvPicPr>
          <p:cNvPr id="4" name="Content Placeholder 3"/>
          <p:cNvPicPr>
            <a:picLocks noGrp="1" noChangeAspect="1"/>
          </p:cNvPicPr>
          <p:nvPr>
            <p:ph idx="1"/>
          </p:nvPr>
        </p:nvPicPr>
        <p:blipFill>
          <a:blip r:embed="rId2" cstate="print"/>
          <a:srcRect l="6187" r="6187"/>
          <a:stretch>
            <a:fillRect/>
          </a:stretch>
        </p:blipFill>
        <p:spPr/>
      </p:pic>
    </p:spTree>
    <p:extLst>
      <p:ext uri="{BB962C8B-B14F-4D97-AF65-F5344CB8AC3E}">
        <p14:creationId xmlns:p14="http://schemas.microsoft.com/office/powerpoint/2010/main" xmlns="" val="887059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Pokušení (sebevůle, sebekontrola)</a:t>
            </a:r>
          </a:p>
        </p:txBody>
      </p:sp>
      <p:sp>
        <p:nvSpPr>
          <p:cNvPr id="6" name="Content Placeholder 5"/>
          <p:cNvSpPr>
            <a:spLocks noGrp="1"/>
          </p:cNvSpPr>
          <p:nvPr>
            <p:ph idx="1"/>
          </p:nvPr>
        </p:nvSpPr>
        <p:spPr/>
        <p:txBody>
          <a:bodyPr>
            <a:normAutofit/>
          </a:bodyPr>
          <a:lstStyle/>
          <a:p>
            <a:r>
              <a:rPr lang="cs-CZ" b="1" dirty="0" smtClean="0"/>
              <a:t>“</a:t>
            </a:r>
            <a:r>
              <a:rPr lang="cs-CZ" b="1" dirty="0" err="1" smtClean="0"/>
              <a:t>Hot</a:t>
            </a:r>
            <a:r>
              <a:rPr lang="cs-CZ" b="1" dirty="0" smtClean="0"/>
              <a:t>-</a:t>
            </a:r>
            <a:r>
              <a:rPr lang="cs-CZ" b="1" dirty="0" err="1" smtClean="0"/>
              <a:t>cold</a:t>
            </a:r>
            <a:r>
              <a:rPr lang="cs-CZ" b="1" dirty="0" smtClean="0"/>
              <a:t>” diskrepance</a:t>
            </a:r>
            <a:r>
              <a:rPr lang="cs-CZ" dirty="0" smtClean="0"/>
              <a:t>, dynamická nekonzistence preferencí, souboj Systému I. a Systému II.</a:t>
            </a:r>
          </a:p>
          <a:p>
            <a:r>
              <a:rPr lang="cs-CZ" dirty="0" smtClean="0"/>
              <a:t>Proč děkujeme, pakliže od nás někdo odnese brambůrky/cukroví/alkohol (?) </a:t>
            </a:r>
            <a:r>
              <a:rPr lang="cs-CZ" dirty="0" smtClean="0"/>
              <a:t>…?</a:t>
            </a:r>
            <a:endParaRPr lang="cs-CZ" dirty="0" smtClean="0"/>
          </a:p>
        </p:txBody>
      </p:sp>
      <p:sp>
        <p:nvSpPr>
          <p:cNvPr id="5" name="Slide Number Placeholder 4"/>
          <p:cNvSpPr>
            <a:spLocks noGrp="1"/>
          </p:cNvSpPr>
          <p:nvPr>
            <p:ph type="sldNum" sz="quarter" idx="12"/>
          </p:nvPr>
        </p:nvSpPr>
        <p:spPr/>
        <p:txBody>
          <a:bodyPr/>
          <a:lstStyle/>
          <a:p>
            <a:fld id="{C14AE3C6-CECF-6D4C-AAC8-E586F0070338}" type="slidenum">
              <a:rPr lang="en-US"/>
              <a:pPr/>
              <a:t>17</a:t>
            </a:fld>
            <a:endParaRPr lang="en-US"/>
          </a:p>
        </p:txBody>
      </p:sp>
    </p:spTree>
    <p:extLst>
      <p:ext uri="{BB962C8B-B14F-4D97-AF65-F5344CB8AC3E}">
        <p14:creationId xmlns:p14="http://schemas.microsoft.com/office/powerpoint/2010/main" xmlns="" val="3268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95731" cy="1143000"/>
          </a:xfrm>
        </p:spPr>
        <p:txBody>
          <a:bodyPr>
            <a:normAutofit fontScale="90000"/>
          </a:bodyPr>
          <a:lstStyle/>
          <a:p>
            <a:r>
              <a:rPr lang="cs-CZ" b="1" dirty="0" smtClean="0"/>
              <a:t>Nicméně,</a:t>
            </a:r>
            <a:r>
              <a:rPr lang="cs-CZ" dirty="0" smtClean="0"/>
              <a:t> lidé jsou obecně krátkozrací:</a:t>
            </a:r>
            <a:br>
              <a:rPr lang="cs-CZ" dirty="0" smtClean="0"/>
            </a:br>
            <a:r>
              <a:rPr lang="cs-CZ" dirty="0" smtClean="0"/>
              <a:t>Jak zvýšit (proč?) penzijní úspory?</a:t>
            </a:r>
            <a:endParaRPr lang="cs-CZ" dirty="0"/>
          </a:p>
        </p:txBody>
      </p:sp>
      <p:sp>
        <p:nvSpPr>
          <p:cNvPr id="3" name="Content Placeholder 2"/>
          <p:cNvSpPr>
            <a:spLocks noGrp="1"/>
          </p:cNvSpPr>
          <p:nvPr>
            <p:ph idx="1"/>
          </p:nvPr>
        </p:nvSpPr>
        <p:spPr/>
        <p:txBody>
          <a:bodyPr>
            <a:normAutofit fontScale="55000" lnSpcReduction="20000"/>
          </a:bodyPr>
          <a:lstStyle/>
          <a:p>
            <a:r>
              <a:rPr lang="cs-CZ" b="1" dirty="0" err="1" smtClean="0"/>
              <a:t>Save</a:t>
            </a:r>
            <a:r>
              <a:rPr lang="cs-CZ" b="1" dirty="0" smtClean="0"/>
              <a:t> More </a:t>
            </a:r>
            <a:r>
              <a:rPr lang="cs-CZ" b="1" dirty="0" err="1" smtClean="0"/>
              <a:t>Tomorrow</a:t>
            </a:r>
            <a:r>
              <a:rPr lang="cs-CZ" b="1" dirty="0" smtClean="0"/>
              <a:t> (SMART - Richard H. </a:t>
            </a:r>
            <a:r>
              <a:rPr lang="cs-CZ" b="1" dirty="0" err="1" smtClean="0"/>
              <a:t>Thaler</a:t>
            </a:r>
            <a:r>
              <a:rPr lang="cs-CZ" b="1" dirty="0" smtClean="0"/>
              <a:t>, </a:t>
            </a:r>
            <a:r>
              <a:rPr lang="cs-CZ" b="1" dirty="0" err="1" smtClean="0"/>
              <a:t>Shlomo</a:t>
            </a:r>
            <a:r>
              <a:rPr lang="cs-CZ" b="1" dirty="0" smtClean="0"/>
              <a:t> </a:t>
            </a:r>
            <a:r>
              <a:rPr lang="cs-CZ" b="1" dirty="0" err="1" smtClean="0"/>
              <a:t>Benartzi</a:t>
            </a:r>
            <a:r>
              <a:rPr lang="cs-CZ" b="1" dirty="0" smtClean="0"/>
              <a:t>)</a:t>
            </a:r>
          </a:p>
          <a:p>
            <a:r>
              <a:rPr lang="cs-CZ" dirty="0" smtClean="0"/>
              <a:t>K závaznému rozhodnutí spořícího o budoucím navyšování spořící míry dojde okamžitě po vstupu do programu penzijního spoření, jelikož lidé budou považovat budoucí úspory a tedy </a:t>
            </a:r>
            <a:r>
              <a:rPr lang="cs-CZ" b="1" dirty="0" smtClean="0"/>
              <a:t>budoucí snížení své spotřeby za méně bolestivé</a:t>
            </a:r>
            <a:r>
              <a:rPr lang="cs-CZ" dirty="0" smtClean="0"/>
              <a:t> než kdyby museli o úsporách (a tedy snížení spotřeby) rozhodovat v současnosti.</a:t>
            </a:r>
          </a:p>
          <a:p>
            <a:r>
              <a:rPr lang="cs-CZ" dirty="0" smtClean="0"/>
              <a:t>Kvůli existenci </a:t>
            </a:r>
            <a:r>
              <a:rPr lang="cs-CZ" b="1" dirty="0" smtClean="0"/>
              <a:t>averze ke ztrátě</a:t>
            </a:r>
            <a:r>
              <a:rPr lang="cs-CZ" dirty="0" smtClean="0"/>
              <a:t> by k vlastnímu navyšování míry spoření mělo docházet synchronně s okamžikem růstu nominálního příjmů, tj. v době, v níž kupř. dochází k nárůstu mezd u zaměstnanců.</a:t>
            </a:r>
          </a:p>
          <a:p>
            <a:r>
              <a:rPr lang="cs-CZ" dirty="0" smtClean="0"/>
              <a:t>Navyšování míry úspor bude probíhat automaticky dle uvedených pravidel do stanoveného maximálního limitu, tím bude obejito potenciální nebezpečí sklonu ke </a:t>
            </a:r>
            <a:r>
              <a:rPr lang="cs-CZ" b="1" dirty="0" smtClean="0"/>
              <a:t>status </a:t>
            </a:r>
            <a:r>
              <a:rPr lang="cs-CZ" b="1" dirty="0" err="1" smtClean="0"/>
              <a:t>quo</a:t>
            </a:r>
            <a:r>
              <a:rPr lang="cs-CZ" dirty="0" smtClean="0"/>
              <a:t> a riziko otálení, vyžadovalo-li by navyšování aktivní rozhodnutí spořícího.</a:t>
            </a:r>
          </a:p>
          <a:p>
            <a:r>
              <a:rPr lang="cs-CZ" dirty="0" smtClean="0"/>
              <a:t>Bude existovat </a:t>
            </a:r>
            <a:r>
              <a:rPr lang="cs-CZ" b="1" dirty="0" smtClean="0"/>
              <a:t>možnost v libovolné fázi (či za existence minimálních omezení) z daného penzijního plánu vystoupit</a:t>
            </a:r>
            <a:r>
              <a:rPr lang="cs-CZ" dirty="0" smtClean="0"/>
              <a:t>, což sníží transakční náklady konkrétního penzijního programu a podpoří ochotu do takového systému vstoupit.</a:t>
            </a:r>
          </a:p>
          <a:p>
            <a:r>
              <a:rPr lang="cs-CZ" dirty="0" smtClean="0"/>
              <a:t>Navíc, z předchozí argumentace se jeví vhodným, aby existovalo </a:t>
            </a:r>
            <a:r>
              <a:rPr lang="cs-CZ" b="1" dirty="0" smtClean="0"/>
              <a:t>automatické přihlášení</a:t>
            </a:r>
            <a:r>
              <a:rPr lang="cs-CZ" dirty="0" smtClean="0"/>
              <a:t> – spořící by do systému vstoupil a setrval by v něm, dokud by se nerozhodl ho opustit.</a:t>
            </a:r>
            <a:endParaRPr lang="cs-CZ" dirty="0"/>
          </a:p>
        </p:txBody>
      </p:sp>
      <p:sp>
        <p:nvSpPr>
          <p:cNvPr id="4" name="Slide Number Placeholder 3"/>
          <p:cNvSpPr>
            <a:spLocks noGrp="1"/>
          </p:cNvSpPr>
          <p:nvPr>
            <p:ph type="sldNum" sz="quarter" idx="12"/>
          </p:nvPr>
        </p:nvSpPr>
        <p:spPr/>
        <p:txBody>
          <a:bodyPr/>
          <a:lstStyle/>
          <a:p>
            <a:fld id="{C14AE3C6-CECF-6D4C-AAC8-E586F0070338}" type="slidenum">
              <a:rPr lang="en-US"/>
              <a:pPr/>
              <a:t>18</a:t>
            </a:fld>
            <a:endParaRPr lang="en-US"/>
          </a:p>
        </p:txBody>
      </p:sp>
    </p:spTree>
    <p:extLst>
      <p:ext uri="{BB962C8B-B14F-4D97-AF65-F5344CB8AC3E}">
        <p14:creationId xmlns:p14="http://schemas.microsoft.com/office/powerpoint/2010/main" xmlns="" val="26878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Struktura komplexních voleb</a:t>
            </a:r>
          </a:p>
        </p:txBody>
      </p:sp>
      <p:sp>
        <p:nvSpPr>
          <p:cNvPr id="3" name="Content Placeholder 2"/>
          <p:cNvSpPr>
            <a:spLocks noGrp="1"/>
          </p:cNvSpPr>
          <p:nvPr>
            <p:ph idx="1"/>
          </p:nvPr>
        </p:nvSpPr>
        <p:spPr/>
        <p:txBody>
          <a:bodyPr>
            <a:normAutofit fontScale="85000" lnSpcReduction="20000"/>
          </a:bodyPr>
          <a:lstStyle/>
          <a:p>
            <a:pPr>
              <a:lnSpc>
                <a:spcPct val="90000"/>
              </a:lnSpc>
              <a:buClrTx/>
            </a:pPr>
            <a:r>
              <a:rPr lang="cs-CZ" b="1" dirty="0" smtClean="0"/>
              <a:t>Komplexní volby </a:t>
            </a:r>
            <a:endParaRPr lang="cs-CZ" dirty="0" smtClean="0"/>
          </a:p>
          <a:p>
            <a:pPr lvl="1">
              <a:lnSpc>
                <a:spcPct val="90000"/>
              </a:lnSpc>
            </a:pPr>
            <a:r>
              <a:rPr lang="cs-CZ" dirty="0" smtClean="0"/>
              <a:t>příliš mnoho alternativ, příliš mnoho charakteristik (zaměstnání, místo bydlení, atd.), rozhodující zahlceni, vyšší výskyt chyb a ex post litování (!) – „o čem nevíme, toho nelitujeme“ =</a:t>
            </a:r>
          </a:p>
          <a:p>
            <a:pPr>
              <a:lnSpc>
                <a:spcPct val="90000"/>
              </a:lnSpc>
              <a:buClrTx/>
            </a:pPr>
            <a:r>
              <a:rPr lang="cs-CZ" b="1" dirty="0" smtClean="0"/>
              <a:t>Eliminace význačností</a:t>
            </a:r>
            <a:r>
              <a:rPr lang="cs-CZ" dirty="0" smtClean="0"/>
              <a:t> </a:t>
            </a:r>
          </a:p>
          <a:p>
            <a:pPr lvl="1">
              <a:lnSpc>
                <a:spcPct val="90000"/>
              </a:lnSpc>
            </a:pPr>
            <a:r>
              <a:rPr lang="cs-CZ" dirty="0" smtClean="0"/>
              <a:t>u složitého rozhodování určit jednu </a:t>
            </a:r>
            <a:r>
              <a:rPr lang="cs-CZ" dirty="0" smtClean="0"/>
              <a:t>(či dvě</a:t>
            </a:r>
            <a:r>
              <a:rPr lang="cs-CZ" dirty="0" smtClean="0"/>
              <a:t>) nejvýznamnější vlastnost a dle ní alternativy třídit </a:t>
            </a:r>
            <a:endParaRPr lang="cs-CZ" dirty="0" smtClean="0"/>
          </a:p>
          <a:p>
            <a:pPr lvl="2">
              <a:lnSpc>
                <a:spcPct val="90000"/>
              </a:lnSpc>
            </a:pPr>
            <a:r>
              <a:rPr lang="cs-CZ" dirty="0" smtClean="0"/>
              <a:t>(</a:t>
            </a:r>
            <a:r>
              <a:rPr lang="cs-CZ" dirty="0" smtClean="0"/>
              <a:t>kupř. rozhodování o bytu – dojezdová vzdálenost do práce max. 30 minut, roztřídíme všechny alternativy, které </a:t>
            </a:r>
            <a:r>
              <a:rPr lang="cs-CZ" dirty="0" smtClean="0"/>
              <a:t>nevyhovují </a:t>
            </a:r>
            <a:r>
              <a:rPr lang="cs-CZ" dirty="0" smtClean="0"/>
              <a:t>nečteme a vyřadíme – pak postupujeme dále).</a:t>
            </a:r>
          </a:p>
          <a:p>
            <a:pPr lvl="1">
              <a:lnSpc>
                <a:spcPct val="90000"/>
              </a:lnSpc>
            </a:pPr>
            <a:r>
              <a:rPr lang="cs-CZ" dirty="0" smtClean="0"/>
              <a:t>Kdy taková strategie může selhat?</a:t>
            </a:r>
          </a:p>
          <a:p>
            <a:pPr>
              <a:lnSpc>
                <a:spcPct val="90000"/>
              </a:lnSpc>
              <a:buClrTx/>
            </a:pPr>
            <a:r>
              <a:rPr lang="cs-CZ" dirty="0" smtClean="0"/>
              <a:t>(Proč Amazon </a:t>
            </a:r>
            <a:r>
              <a:rPr lang="cs-CZ" dirty="0" smtClean="0"/>
              <a:t>informuje, že</a:t>
            </a:r>
            <a:r>
              <a:rPr lang="cs-CZ" dirty="0" smtClean="0"/>
              <a:t> „lidé kupující </a:t>
            </a:r>
            <a:r>
              <a:rPr lang="cs-CZ" dirty="0" smtClean="0"/>
              <a:t>X koupili i </a:t>
            </a:r>
            <a:r>
              <a:rPr lang="cs-CZ" dirty="0" smtClean="0"/>
              <a:t>Y“ </a:t>
            </a:r>
            <a:endParaRPr lang="cs-CZ" dirty="0" smtClean="0"/>
          </a:p>
          <a:p>
            <a:pPr lvl="1">
              <a:lnSpc>
                <a:spcPct val="90000"/>
              </a:lnSpc>
            </a:pPr>
            <a:r>
              <a:rPr lang="cs-CZ" dirty="0" smtClean="0"/>
              <a:t>zájem prodat více vs. strukturace komplexní volby?)</a:t>
            </a:r>
            <a:endParaRPr lang="cs-CZ" dirty="0"/>
          </a:p>
        </p:txBody>
      </p:sp>
      <p:sp>
        <p:nvSpPr>
          <p:cNvPr id="4" name="Slide Number Placeholder 3"/>
          <p:cNvSpPr>
            <a:spLocks noGrp="1"/>
          </p:cNvSpPr>
          <p:nvPr>
            <p:ph type="sldNum" sz="quarter" idx="12"/>
          </p:nvPr>
        </p:nvSpPr>
        <p:spPr/>
        <p:txBody>
          <a:bodyPr/>
          <a:lstStyle/>
          <a:p>
            <a:fld id="{C14AE3C6-CECF-6D4C-AAC8-E586F0070338}" type="slidenum">
              <a:rPr lang="en-US"/>
              <a:pPr/>
              <a:t>19</a:t>
            </a:fld>
            <a:endParaRPr lang="en-US"/>
          </a:p>
        </p:txBody>
      </p:sp>
    </p:spTree>
    <p:extLst>
      <p:ext uri="{BB962C8B-B14F-4D97-AF65-F5344CB8AC3E}">
        <p14:creationId xmlns="" xmlns:p14="http://schemas.microsoft.com/office/powerpoint/2010/main" val="17740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Thaler</a:t>
            </a:r>
            <a:r>
              <a:rPr lang="en-US" dirty="0" smtClean="0"/>
              <a:t>, </a:t>
            </a:r>
            <a:r>
              <a:rPr lang="en-US" dirty="0" err="1" smtClean="0"/>
              <a:t>Sunstein</a:t>
            </a:r>
            <a:r>
              <a:rPr lang="cs-CZ" dirty="0" smtClean="0"/>
              <a:t> </a:t>
            </a:r>
            <a:r>
              <a:rPr lang="en-US" dirty="0" smtClean="0"/>
              <a:t>(2003): Libertarian paternalism. </a:t>
            </a:r>
            <a:endParaRPr lang="cs-CZ" dirty="0"/>
          </a:p>
        </p:txBody>
      </p:sp>
      <p:sp>
        <p:nvSpPr>
          <p:cNvPr id="3" name="Content Placeholder 2"/>
          <p:cNvSpPr>
            <a:spLocks noGrp="1"/>
          </p:cNvSpPr>
          <p:nvPr>
            <p:ph idx="1"/>
          </p:nvPr>
        </p:nvSpPr>
        <p:spPr>
          <a:xfrm>
            <a:off x="457200" y="1428736"/>
            <a:ext cx="8229600" cy="5214974"/>
          </a:xfrm>
        </p:spPr>
        <p:txBody>
          <a:bodyPr>
            <a:normAutofit fontScale="70000" lnSpcReduction="20000"/>
          </a:bodyPr>
          <a:lstStyle/>
          <a:p>
            <a:r>
              <a:rPr lang="cs-CZ" b="1" dirty="0" smtClean="0"/>
              <a:t>„paternalismus“</a:t>
            </a:r>
            <a:r>
              <a:rPr lang="cs-CZ" dirty="0" smtClean="0"/>
              <a:t> – stát v úloze rodiče starajícího se o blaho občanů </a:t>
            </a:r>
          </a:p>
          <a:p>
            <a:pPr lvl="1"/>
            <a:r>
              <a:rPr lang="cs-CZ" dirty="0" smtClean="0"/>
              <a:t>pejorativní význam: pat. je a) </a:t>
            </a:r>
            <a:r>
              <a:rPr lang="cs-CZ" b="1" dirty="0" smtClean="0"/>
              <a:t>zbytečný</a:t>
            </a:r>
            <a:r>
              <a:rPr lang="cs-CZ" dirty="0" smtClean="0"/>
              <a:t> (lidé vědí co je v jejich zájmu a chovají se tak, viz zjevené preference); b) </a:t>
            </a:r>
            <a:r>
              <a:rPr lang="cs-CZ" b="1" dirty="0" smtClean="0"/>
              <a:t>omezující svobodu</a:t>
            </a:r>
            <a:r>
              <a:rPr lang="cs-CZ" dirty="0" smtClean="0"/>
              <a:t> (nutně obsahuje donucování)</a:t>
            </a:r>
          </a:p>
          <a:p>
            <a:pPr lvl="1"/>
            <a:r>
              <a:rPr lang="cs-CZ" dirty="0" smtClean="0"/>
              <a:t>bod a) chování není nutně vyjádřením preference, bod b) ve skutečnosti není nutností</a:t>
            </a:r>
          </a:p>
          <a:p>
            <a:r>
              <a:rPr lang="cs-CZ" b="1" dirty="0" smtClean="0"/>
              <a:t>„</a:t>
            </a:r>
            <a:r>
              <a:rPr lang="cs-CZ" b="1" dirty="0" err="1" smtClean="0"/>
              <a:t>libertariánsky</a:t>
            </a:r>
            <a:r>
              <a:rPr lang="cs-CZ" b="1" dirty="0" smtClean="0"/>
              <a:t> paternalismus“</a:t>
            </a:r>
            <a:r>
              <a:rPr lang="cs-CZ" dirty="0" smtClean="0"/>
              <a:t> – chovat se dle vlastního uvážení je spojeno pouze s minimálními náklady </a:t>
            </a:r>
          </a:p>
          <a:p>
            <a:pPr lvl="1"/>
            <a:r>
              <a:rPr lang="cs-CZ" dirty="0" smtClean="0"/>
              <a:t>„</a:t>
            </a:r>
            <a:r>
              <a:rPr lang="cs-CZ" dirty="0" err="1" smtClean="0"/>
              <a:t>nudge</a:t>
            </a:r>
            <a:r>
              <a:rPr lang="cs-CZ" dirty="0" smtClean="0"/>
              <a:t>“ místo zákazů a příkazů</a:t>
            </a:r>
          </a:p>
          <a:p>
            <a:pPr lvl="1"/>
            <a:r>
              <a:rPr lang="cs-CZ" dirty="0" smtClean="0"/>
              <a:t>základní případ: </a:t>
            </a:r>
            <a:r>
              <a:rPr lang="cs-CZ" b="1" dirty="0" smtClean="0"/>
              <a:t>nutnost </a:t>
            </a:r>
            <a:r>
              <a:rPr lang="cs-CZ" b="1" dirty="0" err="1" smtClean="0"/>
              <a:t>defaultní</a:t>
            </a:r>
            <a:r>
              <a:rPr lang="cs-CZ" b="1" dirty="0" smtClean="0"/>
              <a:t> volby</a:t>
            </a:r>
            <a:r>
              <a:rPr lang="cs-CZ" dirty="0" smtClean="0"/>
              <a:t> </a:t>
            </a:r>
          </a:p>
          <a:p>
            <a:pPr lvl="2"/>
            <a:r>
              <a:rPr lang="cs-CZ" dirty="0" smtClean="0"/>
              <a:t>(z klasické pozice nelze nic namítat, dle ní default nemá vliv)</a:t>
            </a:r>
          </a:p>
          <a:p>
            <a:pPr lvl="1"/>
            <a:r>
              <a:rPr lang="cs-CZ" dirty="0" smtClean="0"/>
              <a:t>rozšíření: (minimální) </a:t>
            </a:r>
            <a:r>
              <a:rPr lang="cs-CZ" b="1" dirty="0" smtClean="0"/>
              <a:t>zvýšení transakčních nákladů</a:t>
            </a:r>
            <a:r>
              <a:rPr lang="cs-CZ" dirty="0" smtClean="0"/>
              <a:t> nežádoucí volby</a:t>
            </a:r>
          </a:p>
          <a:p>
            <a:r>
              <a:rPr lang="cs-CZ" b="1" dirty="0" smtClean="0"/>
              <a:t>kritéria pro posuzování</a:t>
            </a:r>
            <a:r>
              <a:rPr lang="cs-CZ" dirty="0" smtClean="0"/>
              <a:t> lib-pat. pravidel: </a:t>
            </a:r>
            <a:r>
              <a:rPr lang="cs-CZ" dirty="0" err="1" smtClean="0"/>
              <a:t>cost</a:t>
            </a:r>
            <a:r>
              <a:rPr lang="cs-CZ" dirty="0" smtClean="0"/>
              <a:t>-</a:t>
            </a:r>
            <a:r>
              <a:rPr lang="cs-CZ" dirty="0" err="1" smtClean="0"/>
              <a:t>benefit</a:t>
            </a:r>
            <a:r>
              <a:rPr lang="cs-CZ" dirty="0" smtClean="0"/>
              <a:t> analýza, pokud není možná – volba většiny / nucená volba / minimalizace </a:t>
            </a:r>
            <a:r>
              <a:rPr lang="cs-CZ" dirty="0" err="1" smtClean="0"/>
              <a:t>opt</a:t>
            </a:r>
            <a:r>
              <a:rPr lang="cs-CZ" dirty="0" smtClean="0"/>
              <a:t>-</a:t>
            </a:r>
            <a:r>
              <a:rPr lang="cs-CZ" dirty="0" err="1" smtClean="0"/>
              <a:t>outů</a:t>
            </a:r>
            <a:endParaRPr lang="cs-CZ" dirty="0" smtClean="0"/>
          </a:p>
          <a:p>
            <a:pPr lvl="1"/>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Komplexnost</a:t>
            </a:r>
            <a:endParaRPr lang="en-US" dirty="0"/>
          </a:p>
        </p:txBody>
      </p:sp>
      <p:sp>
        <p:nvSpPr>
          <p:cNvPr id="3" name="Content Placeholder 2"/>
          <p:cNvSpPr>
            <a:spLocks noGrp="1"/>
          </p:cNvSpPr>
          <p:nvPr>
            <p:ph idx="1"/>
          </p:nvPr>
        </p:nvSpPr>
        <p:spPr/>
        <p:txBody>
          <a:bodyPr>
            <a:normAutofit fontScale="92500" lnSpcReduction="10000"/>
          </a:bodyPr>
          <a:lstStyle/>
          <a:p>
            <a:pPr>
              <a:buClrTx/>
            </a:pPr>
            <a:r>
              <a:rPr lang="cs-CZ" dirty="0" smtClean="0"/>
              <a:t>např. </a:t>
            </a:r>
          </a:p>
          <a:p>
            <a:pPr lvl="1"/>
            <a:r>
              <a:rPr lang="cs-CZ" dirty="0" smtClean="0"/>
              <a:t>každá firemní nabídka musí v přehledné formě uvést všechny náklady/poplatky spojené se spotřebou.</a:t>
            </a:r>
          </a:p>
          <a:p>
            <a:pPr lvl="1"/>
            <a:r>
              <a:rPr lang="cs-CZ" dirty="0" smtClean="0"/>
              <a:t>Stanovená </a:t>
            </a:r>
            <a:r>
              <a:rPr lang="cs-CZ" b="1" dirty="0" smtClean="0"/>
              <a:t>komplexita </a:t>
            </a:r>
            <a:r>
              <a:rPr lang="cs-CZ" dirty="0" smtClean="0"/>
              <a:t>sdělení (kupř. 2 stránky A4, Excel?), nikoliv výše poplatků.</a:t>
            </a:r>
          </a:p>
          <a:p>
            <a:pPr lvl="1"/>
            <a:r>
              <a:rPr lang="cs-CZ" dirty="0" smtClean="0"/>
              <a:t>vs. plná informovanost [</a:t>
            </a:r>
            <a:r>
              <a:rPr lang="cs-CZ" dirty="0" err="1" smtClean="0"/>
              <a:t>full</a:t>
            </a:r>
            <a:r>
              <a:rPr lang="cs-CZ" dirty="0" smtClean="0"/>
              <a:t> </a:t>
            </a:r>
            <a:r>
              <a:rPr lang="cs-CZ" dirty="0" err="1" smtClean="0"/>
              <a:t>disclosure</a:t>
            </a:r>
            <a:r>
              <a:rPr lang="cs-CZ" dirty="0" smtClean="0"/>
              <a:t>]?</a:t>
            </a:r>
          </a:p>
          <a:p>
            <a:pPr>
              <a:buClrTx/>
            </a:pPr>
            <a:r>
              <a:rPr lang="cs-CZ" dirty="0" smtClean="0"/>
              <a:t>Podobné s fakturací, musí být uveden konkrétní vzorec výpočtu ceny </a:t>
            </a:r>
          </a:p>
          <a:p>
            <a:pPr lvl="1"/>
            <a:r>
              <a:rPr lang="cs-CZ" dirty="0" smtClean="0"/>
              <a:t>(kupř. kolik, kdy a kde stála minuta volání; nikoliv jen roaming = 500,- Kč.)</a:t>
            </a:r>
          </a:p>
          <a:p>
            <a:pPr>
              <a:buClrTx/>
            </a:pPr>
            <a:endParaRPr lang="cs-CZ" dirty="0" smtClean="0"/>
          </a:p>
          <a:p>
            <a:endParaRPr lang="cs-CZ" dirty="0"/>
          </a:p>
        </p:txBody>
      </p:sp>
      <p:sp>
        <p:nvSpPr>
          <p:cNvPr id="4" name="Slide Number Placeholder 3"/>
          <p:cNvSpPr>
            <a:spLocks noGrp="1"/>
          </p:cNvSpPr>
          <p:nvPr>
            <p:ph type="sldNum" sz="quarter" idx="12"/>
          </p:nvPr>
        </p:nvSpPr>
        <p:spPr/>
        <p:txBody>
          <a:bodyPr/>
          <a:lstStyle/>
          <a:p>
            <a:fld id="{C14AE3C6-CECF-6D4C-AAC8-E586F0070338}" type="slidenum">
              <a:rPr lang="en-US"/>
              <a:pPr/>
              <a:t>20</a:t>
            </a:fld>
            <a:endParaRPr lang="en-US"/>
          </a:p>
        </p:txBody>
      </p:sp>
    </p:spTree>
    <p:extLst>
      <p:ext uri="{BB962C8B-B14F-4D97-AF65-F5344CB8AC3E}">
        <p14:creationId xmlns="" xmlns:p14="http://schemas.microsoft.com/office/powerpoint/2010/main" val="12501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a:spLocks noChangeArrowheads="1"/>
          </p:cNvSpPr>
          <p:nvPr/>
        </p:nvSpPr>
        <p:spPr bwMode="auto">
          <a:xfrm>
            <a:off x="7721600" y="730250"/>
            <a:ext cx="1206500"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Aft>
                <a:spcPts val="2400"/>
              </a:spcAft>
            </a:pPr>
            <a:r>
              <a:rPr lang="en-US" sz="1500" b="1" dirty="0">
                <a:solidFill>
                  <a:srgbClr val="242424"/>
                </a:solidFill>
                <a:ea typeface="MS PGothic" charset="0"/>
                <a:cs typeface="MS PGothic" charset="0"/>
              </a:rPr>
              <a:t>Traffic</a:t>
            </a:r>
            <a:br>
              <a:rPr lang="en-US" sz="1500" b="1" dirty="0">
                <a:solidFill>
                  <a:srgbClr val="242424"/>
                </a:solidFill>
                <a:ea typeface="MS PGothic" charset="0"/>
                <a:cs typeface="MS PGothic" charset="0"/>
              </a:rPr>
            </a:br>
            <a:r>
              <a:rPr lang="en-US" sz="1500" b="1" dirty="0">
                <a:solidFill>
                  <a:srgbClr val="242424"/>
                </a:solidFill>
                <a:ea typeface="MS PGothic" charset="0"/>
                <a:cs typeface="MS PGothic" charset="0"/>
              </a:rPr>
              <a:t>Light</a:t>
            </a:r>
            <a:br>
              <a:rPr lang="en-US" sz="1500" b="1" dirty="0">
                <a:solidFill>
                  <a:srgbClr val="242424"/>
                </a:solidFill>
                <a:ea typeface="MS PGothic" charset="0"/>
                <a:cs typeface="MS PGothic" charset="0"/>
              </a:rPr>
            </a:br>
            <a:r>
              <a:rPr lang="en-US" sz="1500" b="1" dirty="0">
                <a:solidFill>
                  <a:srgbClr val="242424"/>
                </a:solidFill>
                <a:ea typeface="MS PGothic" charset="0"/>
                <a:cs typeface="MS PGothic" charset="0"/>
              </a:rPr>
              <a:t>Rating*</a:t>
            </a:r>
          </a:p>
        </p:txBody>
      </p:sp>
      <p:pic>
        <p:nvPicPr>
          <p:cNvPr id="56" name="Picture 55" descr="trafficlight.png"/>
          <p:cNvPicPr>
            <a:picLocks noChangeAspect="1"/>
          </p:cNvPicPr>
          <p:nvPr/>
        </p:nvPicPr>
        <p:blipFill>
          <a:blip r:embed="rId3" cstate="print">
            <a:extLst>
              <a:ext uri="{28A0092B-C50C-407E-A947-70E740481C1C}">
                <a14:useLocalDpi xmlns="" xmlns:a14="http://schemas.microsoft.com/office/drawing/2010/main" val="0"/>
              </a:ext>
            </a:extLst>
          </a:blip>
          <a:srcRect l="85909" t="12955" r="8318" b="10170"/>
          <a:stretch>
            <a:fillRect/>
          </a:stretch>
        </p:blipFill>
        <p:spPr bwMode="auto">
          <a:xfrm>
            <a:off x="8164513" y="1577975"/>
            <a:ext cx="307975" cy="478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6" name="Slide Number Placeholder 3"/>
          <p:cNvSpPr txBox="1">
            <a:spLocks noGrp="1"/>
          </p:cNvSpPr>
          <p:nvPr/>
        </p:nvSpPr>
        <p:spPr bwMode="auto">
          <a:xfrm>
            <a:off x="8174038" y="1588"/>
            <a:ext cx="762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lnSpc>
                <a:spcPct val="90000"/>
              </a:lnSpc>
            </a:pPr>
            <a:fld id="{87F3AE26-7EF2-984D-A643-083B9BFA72BA}" type="slidenum">
              <a:rPr lang="en-US" sz="1900">
                <a:solidFill>
                  <a:srgbClr val="FFFFFF"/>
                </a:solidFill>
                <a:ea typeface="MS PGothic" charset="0"/>
                <a:cs typeface="MS PGothic" charset="0"/>
              </a:rPr>
              <a:pPr algn="r">
                <a:lnSpc>
                  <a:spcPct val="90000"/>
                </a:lnSpc>
              </a:pPr>
              <a:t>21</a:t>
            </a:fld>
            <a:endParaRPr lang="en-US" sz="1900">
              <a:solidFill>
                <a:srgbClr val="FFFFFF"/>
              </a:solidFill>
              <a:ea typeface="MS PGothic" charset="0"/>
              <a:cs typeface="MS PGothic" charset="0"/>
            </a:endParaRPr>
          </a:p>
        </p:txBody>
      </p:sp>
      <p:sp>
        <p:nvSpPr>
          <p:cNvPr id="32" name="TextBox 31"/>
          <p:cNvSpPr txBox="1">
            <a:spLocks noChangeArrowheads="1"/>
          </p:cNvSpPr>
          <p:nvPr/>
        </p:nvSpPr>
        <p:spPr bwMode="auto">
          <a:xfrm>
            <a:off x="4325968" y="6376988"/>
            <a:ext cx="45323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dirty="0">
                <a:solidFill>
                  <a:srgbClr val="000000"/>
                </a:solidFill>
                <a:ea typeface="MS PGothic" charset="0"/>
                <a:cs typeface="MS PGothic" charset="0"/>
              </a:rPr>
              <a:t>*Based on nutrition experts</a:t>
            </a:r>
            <a:r>
              <a:rPr lang="ja-JP" altLang="en-US" sz="1000">
                <a:solidFill>
                  <a:srgbClr val="000000"/>
                </a:solidFill>
                <a:ea typeface="MS PGothic" charset="0"/>
                <a:cs typeface="MS PGothic" charset="0"/>
              </a:rPr>
              <a:t>’</a:t>
            </a:r>
            <a:r>
              <a:rPr lang="en-US" sz="1000" dirty="0">
                <a:solidFill>
                  <a:srgbClr val="000000"/>
                </a:solidFill>
                <a:ea typeface="MS PGothic" charset="0"/>
                <a:cs typeface="MS PGothic" charset="0"/>
              </a:rPr>
              <a:t> recommendation of 200 calories per day for snacks or dessert (10% of a 2,000 calorie per day diet)</a:t>
            </a:r>
          </a:p>
        </p:txBody>
      </p:sp>
      <p:sp>
        <p:nvSpPr>
          <p:cNvPr id="33" name="TextBox 32"/>
          <p:cNvSpPr txBox="1">
            <a:spLocks noChangeArrowheads="1"/>
          </p:cNvSpPr>
          <p:nvPr/>
        </p:nvSpPr>
        <p:spPr bwMode="auto">
          <a:xfrm>
            <a:off x="500034" y="1270020"/>
            <a:ext cx="285752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Aft>
                <a:spcPts val="2400"/>
              </a:spcAft>
            </a:pPr>
            <a:r>
              <a:rPr lang="en-US" sz="1500" dirty="0">
                <a:solidFill>
                  <a:srgbClr val="242424"/>
                </a:solidFill>
                <a:ea typeface="MS PGothic" charset="0"/>
                <a:cs typeface="MS PGothic" charset="0"/>
              </a:rPr>
              <a:t>   </a:t>
            </a:r>
            <a:r>
              <a:rPr lang="en-US" sz="1500" b="1" dirty="0">
                <a:solidFill>
                  <a:srgbClr val="242424"/>
                </a:solidFill>
                <a:ea typeface="MS PGothic" charset="0"/>
                <a:cs typeface="MS PGothic" charset="0"/>
              </a:rPr>
              <a:t>Item</a:t>
            </a:r>
          </a:p>
          <a:p>
            <a:pPr>
              <a:spcAft>
                <a:spcPts val="3600"/>
              </a:spcAft>
            </a:pPr>
            <a:r>
              <a:rPr lang="en-US" sz="1500" dirty="0">
                <a:solidFill>
                  <a:srgbClr val="242424"/>
                </a:solidFill>
                <a:ea typeface="MS PGothic" charset="0"/>
                <a:cs typeface="MS PGothic" charset="0"/>
              </a:rPr>
              <a:t>Lays Classic Potato Chips</a:t>
            </a:r>
          </a:p>
          <a:p>
            <a:pPr>
              <a:spcAft>
                <a:spcPts val="3600"/>
              </a:spcAft>
            </a:pPr>
            <a:r>
              <a:rPr lang="en-US" sz="1500" dirty="0">
                <a:solidFill>
                  <a:srgbClr val="242424"/>
                </a:solidFill>
                <a:ea typeface="MS PGothic" charset="0"/>
                <a:cs typeface="MS PGothic" charset="0"/>
              </a:rPr>
              <a:t>Snickers candy bar</a:t>
            </a:r>
          </a:p>
          <a:p>
            <a:pPr>
              <a:spcAft>
                <a:spcPts val="3600"/>
              </a:spcAft>
            </a:pPr>
            <a:r>
              <a:rPr lang="en-US" sz="1500" dirty="0">
                <a:solidFill>
                  <a:srgbClr val="242424"/>
                </a:solidFill>
                <a:ea typeface="MS PGothic" charset="0"/>
                <a:cs typeface="MS PGothic" charset="0"/>
              </a:rPr>
              <a:t>York Peppermint Pattie</a:t>
            </a:r>
          </a:p>
          <a:p>
            <a:pPr>
              <a:spcAft>
                <a:spcPts val="3600"/>
              </a:spcAft>
            </a:pPr>
            <a:r>
              <a:rPr lang="en-US" sz="1500" dirty="0">
                <a:solidFill>
                  <a:srgbClr val="242424"/>
                </a:solidFill>
                <a:ea typeface="MS PGothic" charset="0"/>
                <a:cs typeface="MS PGothic" charset="0"/>
              </a:rPr>
              <a:t>Apple Crisps</a:t>
            </a:r>
          </a:p>
          <a:p>
            <a:pPr>
              <a:spcAft>
                <a:spcPts val="3600"/>
              </a:spcAft>
            </a:pPr>
            <a:r>
              <a:rPr lang="en-US" sz="1500" dirty="0">
                <a:solidFill>
                  <a:srgbClr val="242424"/>
                </a:solidFill>
                <a:ea typeface="MS PGothic" charset="0"/>
                <a:cs typeface="MS PGothic" charset="0"/>
              </a:rPr>
              <a:t>Choc. Chip Cookie 2 pack</a:t>
            </a:r>
          </a:p>
          <a:p>
            <a:pPr>
              <a:spcAft>
                <a:spcPts val="3600"/>
              </a:spcAft>
            </a:pPr>
            <a:r>
              <a:rPr lang="en-US" sz="1500" dirty="0">
                <a:solidFill>
                  <a:srgbClr val="242424"/>
                </a:solidFill>
                <a:ea typeface="MS PGothic" charset="0"/>
                <a:cs typeface="MS PGothic" charset="0"/>
              </a:rPr>
              <a:t>Lays Baked Potato Chips</a:t>
            </a:r>
          </a:p>
          <a:p>
            <a:pPr>
              <a:spcAft>
                <a:spcPts val="3600"/>
              </a:spcAft>
            </a:pPr>
            <a:r>
              <a:rPr lang="en-US" sz="1500" dirty="0">
                <a:solidFill>
                  <a:srgbClr val="242424"/>
                </a:solidFill>
                <a:ea typeface="MS PGothic" charset="0"/>
                <a:cs typeface="MS PGothic" charset="0"/>
              </a:rPr>
              <a:t>Hostess apple pie</a:t>
            </a:r>
          </a:p>
        </p:txBody>
      </p:sp>
      <p:cxnSp>
        <p:nvCxnSpPr>
          <p:cNvPr id="35" name="Straight Connector 34"/>
          <p:cNvCxnSpPr/>
          <p:nvPr/>
        </p:nvCxnSpPr>
        <p:spPr>
          <a:xfrm>
            <a:off x="4355792" y="1565275"/>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383088" y="2254250"/>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40"/>
          <p:cNvGrpSpPr/>
          <p:nvPr/>
        </p:nvGrpSpPr>
        <p:grpSpPr>
          <a:xfrm>
            <a:off x="4570421" y="1614488"/>
            <a:ext cx="1216025" cy="4657725"/>
            <a:chOff x="6438900" y="1614488"/>
            <a:chExt cx="1216025" cy="4657725"/>
          </a:xfrm>
        </p:grpSpPr>
        <p:pic>
          <p:nvPicPr>
            <p:cNvPr id="34" name="Picture 33" descr="LAYS_Classic.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27850" y="1614488"/>
              <a:ext cx="4000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62" name="Picture 36" descr="9769bs.jpg"/>
            <p:cNvPicPr>
              <a:picLocks noChangeAspect="1"/>
            </p:cNvPicPr>
            <p:nvPr/>
          </p:nvPicPr>
          <p:blipFill>
            <a:blip r:embed="rId5" cstate="print">
              <a:extLst>
                <a:ext uri="{28A0092B-C50C-407E-A947-70E740481C1C}">
                  <a14:useLocalDpi xmlns="" xmlns:a14="http://schemas.microsoft.com/office/drawing/2010/main" val="0"/>
                </a:ext>
              </a:extLst>
            </a:blip>
            <a:srcRect t="25880" b="24760"/>
            <a:stretch>
              <a:fillRect/>
            </a:stretch>
          </p:blipFill>
          <p:spPr bwMode="auto">
            <a:xfrm>
              <a:off x="6665934" y="5789613"/>
              <a:ext cx="9779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7" descr="baked-lays.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02463" y="5070475"/>
              <a:ext cx="366712" cy="56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descr="Grandmas_Big_Cookie_Chocolate_Chip.gif"/>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9588" y="4327525"/>
              <a:ext cx="715962"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9" descr="apple-crisps.jp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04050" y="3686175"/>
              <a:ext cx="3746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66" name="Picture 40" descr="york_small.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862783" y="3016250"/>
              <a:ext cx="7096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1" descr="Slideshow-Snickers_476x357.jpg"/>
            <p:cNvPicPr>
              <a:picLocks noChangeAspect="1"/>
            </p:cNvPicPr>
            <p:nvPr/>
          </p:nvPicPr>
          <p:blipFill>
            <a:blip r:embed="rId10" cstate="print">
              <a:extLst>
                <a:ext uri="{28A0092B-C50C-407E-A947-70E740481C1C}">
                  <a14:useLocalDpi xmlns="" xmlns:a14="http://schemas.microsoft.com/office/drawing/2010/main" val="0"/>
                </a:ext>
              </a:extLst>
            </a:blip>
            <a:srcRect r="10225"/>
            <a:stretch>
              <a:fillRect/>
            </a:stretch>
          </p:blipFill>
          <p:spPr bwMode="auto">
            <a:xfrm>
              <a:off x="6438900" y="2401888"/>
              <a:ext cx="121602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43" name="Straight Connector 42"/>
          <p:cNvCxnSpPr/>
          <p:nvPr/>
        </p:nvCxnSpPr>
        <p:spPr>
          <a:xfrm>
            <a:off x="4383088" y="293846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383088" y="3625850"/>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383088" y="431641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383088" y="499586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83088" y="5680075"/>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83088" y="6376988"/>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5307806" y="3971132"/>
            <a:ext cx="481012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a:spLocks noChangeArrowheads="1"/>
          </p:cNvSpPr>
          <p:nvPr/>
        </p:nvSpPr>
        <p:spPr bwMode="auto">
          <a:xfrm>
            <a:off x="6149995" y="958850"/>
            <a:ext cx="1208087" cy="524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Aft>
                <a:spcPts val="2400"/>
              </a:spcAft>
            </a:pPr>
            <a:r>
              <a:rPr lang="en-US" sz="1500" b="1" dirty="0">
                <a:solidFill>
                  <a:srgbClr val="242424"/>
                </a:solidFill>
                <a:ea typeface="MS PGothic" charset="0"/>
                <a:cs typeface="MS PGothic" charset="0"/>
              </a:rPr>
              <a:t>Nutrition Grade*</a:t>
            </a:r>
          </a:p>
          <a:p>
            <a:pPr algn="ctr">
              <a:spcAft>
                <a:spcPts val="3600"/>
              </a:spcAft>
            </a:pPr>
            <a:r>
              <a:rPr lang="en-US" sz="1500" dirty="0">
                <a:solidFill>
                  <a:srgbClr val="242424"/>
                </a:solidFill>
                <a:ea typeface="MS PGothic" charset="0"/>
                <a:cs typeface="MS PGothic" charset="0"/>
              </a:rPr>
              <a:t>C</a:t>
            </a:r>
          </a:p>
          <a:p>
            <a:pPr algn="ctr">
              <a:spcAft>
                <a:spcPts val="3600"/>
              </a:spcAft>
            </a:pPr>
            <a:r>
              <a:rPr lang="en-US" sz="1500" dirty="0">
                <a:solidFill>
                  <a:srgbClr val="242424"/>
                </a:solidFill>
                <a:ea typeface="MS PGothic" charset="0"/>
                <a:cs typeface="MS PGothic" charset="0"/>
              </a:rPr>
              <a:t>C</a:t>
            </a:r>
          </a:p>
          <a:p>
            <a:pPr algn="ctr">
              <a:spcAft>
                <a:spcPts val="3600"/>
              </a:spcAft>
            </a:pPr>
            <a:r>
              <a:rPr lang="en-US" sz="1500" dirty="0">
                <a:solidFill>
                  <a:srgbClr val="242424"/>
                </a:solidFill>
                <a:ea typeface="MS PGothic" charset="0"/>
                <a:cs typeface="MS PGothic" charset="0"/>
              </a:rPr>
              <a:t>B</a:t>
            </a:r>
          </a:p>
          <a:p>
            <a:pPr algn="ctr">
              <a:spcAft>
                <a:spcPts val="3600"/>
              </a:spcAft>
            </a:pPr>
            <a:r>
              <a:rPr lang="en-US" sz="1500" dirty="0">
                <a:solidFill>
                  <a:srgbClr val="242424"/>
                </a:solidFill>
                <a:ea typeface="MS PGothic" charset="0"/>
                <a:cs typeface="MS PGothic" charset="0"/>
              </a:rPr>
              <a:t>A</a:t>
            </a:r>
          </a:p>
          <a:p>
            <a:pPr algn="ctr">
              <a:spcAft>
                <a:spcPts val="3600"/>
              </a:spcAft>
            </a:pPr>
            <a:r>
              <a:rPr lang="en-US" sz="1500" dirty="0">
                <a:solidFill>
                  <a:srgbClr val="242424"/>
                </a:solidFill>
                <a:ea typeface="MS PGothic" charset="0"/>
                <a:cs typeface="MS PGothic" charset="0"/>
              </a:rPr>
              <a:t>D</a:t>
            </a:r>
          </a:p>
          <a:p>
            <a:pPr algn="ctr">
              <a:spcAft>
                <a:spcPts val="3600"/>
              </a:spcAft>
            </a:pPr>
            <a:r>
              <a:rPr lang="en-US" sz="1500" dirty="0">
                <a:solidFill>
                  <a:srgbClr val="242424"/>
                </a:solidFill>
                <a:ea typeface="MS PGothic" charset="0"/>
                <a:cs typeface="MS PGothic" charset="0"/>
              </a:rPr>
              <a:t>B</a:t>
            </a:r>
          </a:p>
          <a:p>
            <a:pPr algn="ctr">
              <a:spcAft>
                <a:spcPts val="3600"/>
              </a:spcAft>
            </a:pPr>
            <a:r>
              <a:rPr lang="en-US" sz="1500" dirty="0">
                <a:solidFill>
                  <a:srgbClr val="242424"/>
                </a:solidFill>
                <a:ea typeface="MS PGothic" charset="0"/>
                <a:cs typeface="MS PGothic" charset="0"/>
              </a:rPr>
              <a:t>F</a:t>
            </a:r>
          </a:p>
        </p:txBody>
      </p:sp>
      <p:sp>
        <p:nvSpPr>
          <p:cNvPr id="37" name="Title 1"/>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Jde o formu sdělení</a:t>
            </a:r>
          </a:p>
        </p:txBody>
      </p:sp>
      <p:sp>
        <p:nvSpPr>
          <p:cNvPr id="5" name="Slide Number Placeholder 4"/>
          <p:cNvSpPr>
            <a:spLocks noGrp="1"/>
          </p:cNvSpPr>
          <p:nvPr>
            <p:ph type="sldNum" sz="quarter" idx="12"/>
          </p:nvPr>
        </p:nvSpPr>
        <p:spPr>
          <a:xfrm>
            <a:off x="6796118" y="6492899"/>
            <a:ext cx="2133600" cy="365125"/>
          </a:xfrm>
        </p:spPr>
        <p:txBody>
          <a:bodyPr/>
          <a:lstStyle/>
          <a:p>
            <a:fld id="{F4B1A31E-A800-F941-8790-41DB40E8F989}" type="slidenum">
              <a:rPr lang="en-US"/>
              <a:pPr/>
              <a:t>21</a:t>
            </a:fld>
            <a:endParaRPr lang="en-US" dirty="0"/>
          </a:p>
        </p:txBody>
      </p:sp>
    </p:spTree>
    <p:extLst>
      <p:ext uri="{BB962C8B-B14F-4D97-AF65-F5344CB8AC3E}">
        <p14:creationId xmlns="" xmlns:p14="http://schemas.microsoft.com/office/powerpoint/2010/main" val="4305835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a:spLocks noChangeArrowheads="1"/>
          </p:cNvSpPr>
          <p:nvPr/>
        </p:nvSpPr>
        <p:spPr bwMode="auto">
          <a:xfrm>
            <a:off x="4406900" y="6340475"/>
            <a:ext cx="4537075"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solidFill>
                  <a:srgbClr val="000000"/>
                </a:solidFill>
                <a:ea typeface="MS PGothic" charset="0"/>
                <a:cs typeface="MS PGothic" charset="0"/>
              </a:rPr>
              <a:t>*For someone who eats this snack routinely over time, based on nutrition </a:t>
            </a:r>
            <a:br>
              <a:rPr lang="en-US" sz="1000">
                <a:solidFill>
                  <a:srgbClr val="000000"/>
                </a:solidFill>
                <a:ea typeface="MS PGothic" charset="0"/>
                <a:cs typeface="MS PGothic" charset="0"/>
              </a:rPr>
            </a:br>
            <a:r>
              <a:rPr lang="en-US" sz="1000">
                <a:solidFill>
                  <a:srgbClr val="000000"/>
                </a:solidFill>
                <a:ea typeface="MS PGothic" charset="0"/>
                <a:cs typeface="MS PGothic" charset="0"/>
              </a:rPr>
              <a:t>experts</a:t>
            </a:r>
            <a:r>
              <a:rPr lang="ja-JP" altLang="en-US" sz="1000">
                <a:solidFill>
                  <a:srgbClr val="000000"/>
                </a:solidFill>
                <a:ea typeface="MS PGothic" charset="0"/>
                <a:cs typeface="MS PGothic" charset="0"/>
              </a:rPr>
              <a:t>’</a:t>
            </a:r>
            <a:r>
              <a:rPr lang="en-US" sz="1000">
                <a:solidFill>
                  <a:srgbClr val="000000"/>
                </a:solidFill>
                <a:ea typeface="MS PGothic" charset="0"/>
                <a:cs typeface="MS PGothic" charset="0"/>
              </a:rPr>
              <a:t> recommendation of 200 calories per day for snacks</a:t>
            </a:r>
            <a:br>
              <a:rPr lang="en-US" sz="1000">
                <a:solidFill>
                  <a:srgbClr val="000000"/>
                </a:solidFill>
                <a:ea typeface="MS PGothic" charset="0"/>
                <a:cs typeface="MS PGothic" charset="0"/>
              </a:rPr>
            </a:br>
            <a:r>
              <a:rPr lang="en-US" sz="1000">
                <a:solidFill>
                  <a:srgbClr val="000000"/>
                </a:solidFill>
                <a:ea typeface="MS PGothic" charset="0"/>
                <a:cs typeface="MS PGothic" charset="0"/>
              </a:rPr>
              <a:t>or dessert (10% of a 2,000 calorie per day diet)</a:t>
            </a:r>
          </a:p>
        </p:txBody>
      </p:sp>
      <p:pic>
        <p:nvPicPr>
          <p:cNvPr id="53" name="Picture 52" descr="bodysize.png"/>
          <p:cNvPicPr>
            <a:picLocks noChangeAspect="1"/>
          </p:cNvPicPr>
          <p:nvPr/>
        </p:nvPicPr>
        <p:blipFill>
          <a:blip r:embed="rId3" cstate="print">
            <a:extLst>
              <a:ext uri="{28A0092B-C50C-407E-A947-70E740481C1C}">
                <a14:useLocalDpi xmlns="" xmlns:a14="http://schemas.microsoft.com/office/drawing/2010/main" val="0"/>
              </a:ext>
            </a:extLst>
          </a:blip>
          <a:srcRect l="79243" t="10468" r="5818" b="11678"/>
          <a:stretch>
            <a:fillRect/>
          </a:stretch>
        </p:blipFill>
        <p:spPr bwMode="auto">
          <a:xfrm>
            <a:off x="7929586" y="1587500"/>
            <a:ext cx="795338" cy="477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6" name="Slide Number Placeholder 3"/>
          <p:cNvSpPr txBox="1">
            <a:spLocks noGrp="1"/>
          </p:cNvSpPr>
          <p:nvPr/>
        </p:nvSpPr>
        <p:spPr bwMode="auto">
          <a:xfrm>
            <a:off x="8174038" y="1588"/>
            <a:ext cx="762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lnSpc>
                <a:spcPct val="90000"/>
              </a:lnSpc>
            </a:pPr>
            <a:fld id="{87F3AE26-7EF2-984D-A643-083B9BFA72BA}" type="slidenum">
              <a:rPr lang="en-US" sz="1900">
                <a:solidFill>
                  <a:srgbClr val="FFFFFF"/>
                </a:solidFill>
                <a:ea typeface="MS PGothic" charset="0"/>
                <a:cs typeface="MS PGothic" charset="0"/>
              </a:rPr>
              <a:pPr algn="r">
                <a:lnSpc>
                  <a:spcPct val="90000"/>
                </a:lnSpc>
              </a:pPr>
              <a:t>22</a:t>
            </a:fld>
            <a:endParaRPr lang="en-US" sz="1900">
              <a:solidFill>
                <a:srgbClr val="FFFFFF"/>
              </a:solidFill>
              <a:ea typeface="MS PGothic" charset="0"/>
              <a:cs typeface="MS PGothic" charset="0"/>
            </a:endParaRPr>
          </a:p>
        </p:txBody>
      </p:sp>
      <p:cxnSp>
        <p:nvCxnSpPr>
          <p:cNvPr id="35" name="Straight Connector 34"/>
          <p:cNvCxnSpPr/>
          <p:nvPr/>
        </p:nvCxnSpPr>
        <p:spPr>
          <a:xfrm>
            <a:off x="4355792" y="1565275"/>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383088" y="2254250"/>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383088" y="293846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383088" y="3625850"/>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383088" y="431641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383088" y="4995863"/>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83088" y="5680075"/>
            <a:ext cx="4552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83088" y="6376988"/>
            <a:ext cx="45529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5307806" y="3971132"/>
            <a:ext cx="481012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a:spLocks noChangeArrowheads="1"/>
          </p:cNvSpPr>
          <p:nvPr/>
        </p:nvSpPr>
        <p:spPr bwMode="auto">
          <a:xfrm>
            <a:off x="6221433" y="1214422"/>
            <a:ext cx="1208087"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Aft>
                <a:spcPts val="2400"/>
              </a:spcAft>
            </a:pPr>
            <a:r>
              <a:rPr lang="en-US" sz="1500" b="1" dirty="0">
                <a:solidFill>
                  <a:srgbClr val="242424"/>
                </a:solidFill>
                <a:ea typeface="MS PGothic" charset="0"/>
                <a:cs typeface="MS PGothic" charset="0"/>
              </a:rPr>
              <a:t>Calories</a:t>
            </a:r>
          </a:p>
          <a:p>
            <a:pPr algn="ctr">
              <a:spcAft>
                <a:spcPts val="3600"/>
              </a:spcAft>
            </a:pPr>
            <a:r>
              <a:rPr lang="en-US" sz="1500" dirty="0">
                <a:solidFill>
                  <a:srgbClr val="242424"/>
                </a:solidFill>
                <a:ea typeface="MS PGothic" charset="0"/>
                <a:cs typeface="MS PGothic" charset="0"/>
              </a:rPr>
              <a:t>40</a:t>
            </a:r>
          </a:p>
          <a:p>
            <a:pPr algn="ctr">
              <a:spcAft>
                <a:spcPts val="3600"/>
              </a:spcAft>
            </a:pPr>
            <a:r>
              <a:rPr lang="en-US" sz="1500" dirty="0">
                <a:solidFill>
                  <a:srgbClr val="242424"/>
                </a:solidFill>
                <a:ea typeface="MS PGothic" charset="0"/>
                <a:cs typeface="MS PGothic" charset="0"/>
              </a:rPr>
              <a:t>130</a:t>
            </a:r>
          </a:p>
          <a:p>
            <a:pPr algn="ctr">
              <a:spcAft>
                <a:spcPts val="3600"/>
              </a:spcAft>
            </a:pPr>
            <a:r>
              <a:rPr lang="en-US" sz="1500" dirty="0">
                <a:solidFill>
                  <a:srgbClr val="242424"/>
                </a:solidFill>
                <a:ea typeface="MS PGothic" charset="0"/>
                <a:cs typeface="MS PGothic" charset="0"/>
              </a:rPr>
              <a:t>140</a:t>
            </a:r>
          </a:p>
          <a:p>
            <a:pPr algn="ctr">
              <a:spcAft>
                <a:spcPts val="3600"/>
              </a:spcAft>
            </a:pPr>
            <a:r>
              <a:rPr lang="en-US" sz="1500" dirty="0">
                <a:solidFill>
                  <a:srgbClr val="242424"/>
                </a:solidFill>
                <a:ea typeface="MS PGothic" charset="0"/>
                <a:cs typeface="MS PGothic" charset="0"/>
              </a:rPr>
              <a:t>230</a:t>
            </a:r>
          </a:p>
          <a:p>
            <a:pPr algn="ctr">
              <a:spcAft>
                <a:spcPts val="3600"/>
              </a:spcAft>
            </a:pPr>
            <a:r>
              <a:rPr lang="en-US" sz="1500" dirty="0">
                <a:solidFill>
                  <a:srgbClr val="242424"/>
                </a:solidFill>
                <a:ea typeface="MS PGothic" charset="0"/>
                <a:cs typeface="MS PGothic" charset="0"/>
              </a:rPr>
              <a:t>280</a:t>
            </a:r>
          </a:p>
          <a:p>
            <a:pPr algn="ctr">
              <a:spcAft>
                <a:spcPts val="3600"/>
              </a:spcAft>
            </a:pPr>
            <a:r>
              <a:rPr lang="en-US" sz="1500" dirty="0">
                <a:solidFill>
                  <a:srgbClr val="242424"/>
                </a:solidFill>
                <a:ea typeface="MS PGothic" charset="0"/>
                <a:cs typeface="MS PGothic" charset="0"/>
              </a:rPr>
              <a:t>340</a:t>
            </a:r>
          </a:p>
          <a:p>
            <a:pPr algn="ctr">
              <a:spcAft>
                <a:spcPts val="3600"/>
              </a:spcAft>
            </a:pPr>
            <a:r>
              <a:rPr lang="en-US" sz="1500" dirty="0">
                <a:solidFill>
                  <a:srgbClr val="242424"/>
                </a:solidFill>
                <a:ea typeface="MS PGothic" charset="0"/>
                <a:cs typeface="MS PGothic" charset="0"/>
              </a:rPr>
              <a:t>470</a:t>
            </a:r>
          </a:p>
        </p:txBody>
      </p:sp>
      <p:sp>
        <p:nvSpPr>
          <p:cNvPr id="52" name="TextBox 51"/>
          <p:cNvSpPr txBox="1">
            <a:spLocks noChangeArrowheads="1"/>
          </p:cNvSpPr>
          <p:nvPr/>
        </p:nvSpPr>
        <p:spPr bwMode="auto">
          <a:xfrm>
            <a:off x="7715272" y="960438"/>
            <a:ext cx="1208088"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Aft>
                <a:spcPts val="2400"/>
              </a:spcAft>
            </a:pPr>
            <a:r>
              <a:rPr lang="en-US" sz="1500" b="1" dirty="0">
                <a:solidFill>
                  <a:srgbClr val="242424"/>
                </a:solidFill>
                <a:ea typeface="MS PGothic" charset="0"/>
                <a:cs typeface="MS PGothic" charset="0"/>
              </a:rPr>
              <a:t>Expected Body Size*</a:t>
            </a:r>
          </a:p>
        </p:txBody>
      </p:sp>
      <p:sp>
        <p:nvSpPr>
          <p:cNvPr id="57" name="TextBox 56"/>
          <p:cNvSpPr txBox="1">
            <a:spLocks noChangeArrowheads="1"/>
          </p:cNvSpPr>
          <p:nvPr/>
        </p:nvSpPr>
        <p:spPr bwMode="auto">
          <a:xfrm>
            <a:off x="857224" y="1270020"/>
            <a:ext cx="46228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Aft>
                <a:spcPts val="2400"/>
              </a:spcAft>
            </a:pPr>
            <a:r>
              <a:rPr lang="en-US" sz="1500" dirty="0">
                <a:solidFill>
                  <a:srgbClr val="242424"/>
                </a:solidFill>
                <a:ea typeface="MS PGothic" charset="0"/>
                <a:cs typeface="MS PGothic" charset="0"/>
              </a:rPr>
              <a:t>   </a:t>
            </a:r>
            <a:r>
              <a:rPr lang="en-US" sz="1500" b="1" dirty="0">
                <a:solidFill>
                  <a:srgbClr val="242424"/>
                </a:solidFill>
                <a:ea typeface="MS PGothic" charset="0"/>
                <a:cs typeface="MS PGothic" charset="0"/>
              </a:rPr>
              <a:t>Item</a:t>
            </a:r>
          </a:p>
          <a:p>
            <a:pPr>
              <a:spcAft>
                <a:spcPts val="3600"/>
              </a:spcAft>
            </a:pPr>
            <a:r>
              <a:rPr lang="en-US" sz="1500" dirty="0">
                <a:solidFill>
                  <a:srgbClr val="242424"/>
                </a:solidFill>
                <a:ea typeface="MS PGothic" charset="0"/>
                <a:cs typeface="MS PGothic" charset="0"/>
              </a:rPr>
              <a:t>Apple Crisps</a:t>
            </a:r>
          </a:p>
          <a:p>
            <a:pPr>
              <a:spcAft>
                <a:spcPts val="3600"/>
              </a:spcAft>
            </a:pPr>
            <a:r>
              <a:rPr lang="en-US" sz="1500" dirty="0">
                <a:solidFill>
                  <a:srgbClr val="242424"/>
                </a:solidFill>
                <a:ea typeface="MS PGothic" charset="0"/>
                <a:cs typeface="MS PGothic" charset="0"/>
              </a:rPr>
              <a:t>Lays Baked Potato Chips</a:t>
            </a:r>
          </a:p>
          <a:p>
            <a:pPr>
              <a:spcAft>
                <a:spcPts val="3600"/>
              </a:spcAft>
            </a:pPr>
            <a:r>
              <a:rPr lang="en-US" sz="1500" dirty="0">
                <a:solidFill>
                  <a:srgbClr val="242424"/>
                </a:solidFill>
                <a:ea typeface="MS PGothic" charset="0"/>
                <a:cs typeface="MS PGothic" charset="0"/>
              </a:rPr>
              <a:t>York Peppermint Pattie</a:t>
            </a:r>
          </a:p>
          <a:p>
            <a:pPr>
              <a:spcAft>
                <a:spcPts val="3600"/>
              </a:spcAft>
            </a:pPr>
            <a:r>
              <a:rPr lang="en-US" sz="1500" dirty="0">
                <a:solidFill>
                  <a:srgbClr val="242424"/>
                </a:solidFill>
                <a:ea typeface="MS PGothic" charset="0"/>
                <a:cs typeface="MS PGothic" charset="0"/>
              </a:rPr>
              <a:t>Lays Classic Potato Chips</a:t>
            </a:r>
          </a:p>
          <a:p>
            <a:pPr>
              <a:spcAft>
                <a:spcPts val="3600"/>
              </a:spcAft>
            </a:pPr>
            <a:r>
              <a:rPr lang="en-US" sz="1500" dirty="0">
                <a:solidFill>
                  <a:srgbClr val="242424"/>
                </a:solidFill>
                <a:ea typeface="MS PGothic" charset="0"/>
                <a:cs typeface="MS PGothic" charset="0"/>
              </a:rPr>
              <a:t>Snickers candy bar</a:t>
            </a:r>
          </a:p>
          <a:p>
            <a:pPr>
              <a:spcAft>
                <a:spcPts val="3600"/>
              </a:spcAft>
            </a:pPr>
            <a:r>
              <a:rPr lang="en-US" sz="1500" dirty="0">
                <a:solidFill>
                  <a:srgbClr val="242424"/>
                </a:solidFill>
                <a:ea typeface="MS PGothic" charset="0"/>
                <a:cs typeface="MS PGothic" charset="0"/>
              </a:rPr>
              <a:t>Choc. Chip Cookie 2 pack</a:t>
            </a:r>
          </a:p>
          <a:p>
            <a:pPr>
              <a:spcAft>
                <a:spcPts val="3600"/>
              </a:spcAft>
            </a:pPr>
            <a:r>
              <a:rPr lang="en-US" sz="1500" dirty="0">
                <a:solidFill>
                  <a:srgbClr val="242424"/>
                </a:solidFill>
                <a:ea typeface="MS PGothic" charset="0"/>
                <a:cs typeface="MS PGothic" charset="0"/>
              </a:rPr>
              <a:t>Hostess apple pie</a:t>
            </a:r>
          </a:p>
        </p:txBody>
      </p:sp>
      <p:grpSp>
        <p:nvGrpSpPr>
          <p:cNvPr id="2" name="Group 40"/>
          <p:cNvGrpSpPr/>
          <p:nvPr/>
        </p:nvGrpSpPr>
        <p:grpSpPr>
          <a:xfrm>
            <a:off x="4572000" y="1643050"/>
            <a:ext cx="1216025" cy="4662488"/>
            <a:chOff x="5429256" y="1609725"/>
            <a:chExt cx="1216025" cy="4662488"/>
          </a:xfrm>
        </p:grpSpPr>
        <p:pic>
          <p:nvPicPr>
            <p:cNvPr id="104462" name="Picture 36" descr="9769bs.jpg"/>
            <p:cNvPicPr>
              <a:picLocks noChangeAspect="1"/>
            </p:cNvPicPr>
            <p:nvPr/>
          </p:nvPicPr>
          <p:blipFill>
            <a:blip r:embed="rId4" cstate="print">
              <a:extLst>
                <a:ext uri="{28A0092B-C50C-407E-A947-70E740481C1C}">
                  <a14:useLocalDpi xmlns="" xmlns:a14="http://schemas.microsoft.com/office/drawing/2010/main" val="0"/>
                </a:ext>
              </a:extLst>
            </a:blip>
            <a:srcRect t="25880" b="24760"/>
            <a:stretch>
              <a:fillRect/>
            </a:stretch>
          </p:blipFill>
          <p:spPr bwMode="auto">
            <a:xfrm>
              <a:off x="5572132" y="5789613"/>
              <a:ext cx="9779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66" name="Picture 40" descr="york_small.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48337" y="3016250"/>
              <a:ext cx="7096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57" descr="LAYS_Classic.gif"/>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43586" y="3689350"/>
              <a:ext cx="4000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59" descr="baked-lays.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86446" y="2328863"/>
              <a:ext cx="366712" cy="56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 name="Picture 60" descr="Grandmas_Big_Cookie_Chocolate_Chip.gif"/>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15008" y="5019675"/>
              <a:ext cx="717550"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61" descr="apple-crisps.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786446" y="1609725"/>
              <a:ext cx="3746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63" descr="Slideshow-Snickers_476x357.jpg"/>
            <p:cNvPicPr>
              <a:picLocks noChangeAspect="1"/>
            </p:cNvPicPr>
            <p:nvPr/>
          </p:nvPicPr>
          <p:blipFill>
            <a:blip r:embed="rId10" cstate="print">
              <a:extLst>
                <a:ext uri="{28A0092B-C50C-407E-A947-70E740481C1C}">
                  <a14:useLocalDpi xmlns="" xmlns:a14="http://schemas.microsoft.com/office/drawing/2010/main" val="0"/>
                </a:ext>
              </a:extLst>
            </a:blip>
            <a:srcRect r="10225"/>
            <a:stretch>
              <a:fillRect/>
            </a:stretch>
          </p:blipFill>
          <p:spPr bwMode="auto">
            <a:xfrm>
              <a:off x="5429256" y="4459288"/>
              <a:ext cx="121602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7" name="Title 1"/>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Jde o formu sdělení</a:t>
            </a:r>
          </a:p>
        </p:txBody>
      </p:sp>
      <p:sp>
        <p:nvSpPr>
          <p:cNvPr id="5" name="Slide Number Placeholder 4"/>
          <p:cNvSpPr>
            <a:spLocks noGrp="1"/>
          </p:cNvSpPr>
          <p:nvPr>
            <p:ph type="sldNum" sz="quarter" idx="12"/>
          </p:nvPr>
        </p:nvSpPr>
        <p:spPr>
          <a:xfrm>
            <a:off x="6796118" y="6492899"/>
            <a:ext cx="2133600" cy="365125"/>
          </a:xfrm>
        </p:spPr>
        <p:txBody>
          <a:bodyPr/>
          <a:lstStyle/>
          <a:p>
            <a:fld id="{F4B1A31E-A800-F941-8790-41DB40E8F989}" type="slidenum">
              <a:rPr lang="en-US"/>
              <a:pPr/>
              <a:t>22</a:t>
            </a:fld>
            <a:endParaRPr lang="en-US" dirty="0"/>
          </a:p>
        </p:txBody>
      </p:sp>
    </p:spTree>
    <p:extLst>
      <p:ext uri="{BB962C8B-B14F-4D97-AF65-F5344CB8AC3E}">
        <p14:creationId xmlns="" xmlns:p14="http://schemas.microsoft.com/office/powerpoint/2010/main" val="4305835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Slide Number Placeholder 3"/>
          <p:cNvSpPr txBox="1">
            <a:spLocks noGrp="1"/>
          </p:cNvSpPr>
          <p:nvPr/>
        </p:nvSpPr>
        <p:spPr bwMode="auto">
          <a:xfrm>
            <a:off x="8174038" y="1588"/>
            <a:ext cx="762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77731029-F290-A943-9044-FD95F98A964F}" type="slidenum">
              <a:rPr lang="en-US">
                <a:solidFill>
                  <a:srgbClr val="FFFFFF"/>
                </a:solidFill>
                <a:ea typeface="MS PGothic" charset="0"/>
                <a:cs typeface="MS PGothic" charset="0"/>
              </a:rPr>
              <a:pPr algn="r"/>
              <a:t>23</a:t>
            </a:fld>
            <a:endParaRPr lang="en-US">
              <a:solidFill>
                <a:srgbClr val="FFFFFF"/>
              </a:solidFill>
              <a:ea typeface="MS PGothic" charset="0"/>
              <a:cs typeface="MS PGothic" charset="0"/>
            </a:endParaRPr>
          </a:p>
        </p:txBody>
      </p:sp>
      <p:sp>
        <p:nvSpPr>
          <p:cNvPr id="6" name="Title 1"/>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4" name="Title 3"/>
          <p:cNvSpPr>
            <a:spLocks noGrp="1"/>
          </p:cNvSpPr>
          <p:nvPr>
            <p:ph type="title"/>
          </p:nvPr>
        </p:nvSpPr>
        <p:spPr/>
        <p:txBody>
          <a:bodyPr>
            <a:normAutofit/>
          </a:bodyPr>
          <a:lstStyle/>
          <a:p>
            <a:r>
              <a:rPr lang="en-US"/>
              <a:t>Jde o formu sdělení</a:t>
            </a:r>
          </a:p>
        </p:txBody>
      </p:sp>
      <p:pic>
        <p:nvPicPr>
          <p:cNvPr id="9" name="Picture 5"/>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t="-1874" b="-1874"/>
          <a:stretch>
            <a:fillRect/>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Left Arrow 10"/>
          <p:cNvSpPr/>
          <p:nvPr/>
        </p:nvSpPr>
        <p:spPr>
          <a:xfrm rot="18717282" flipV="1">
            <a:off x="7538034" y="1347090"/>
            <a:ext cx="1053042" cy="50622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7201" y="6126163"/>
            <a:ext cx="8229600" cy="369332"/>
          </a:xfrm>
          <a:prstGeom prst="rect">
            <a:avLst/>
          </a:prstGeom>
          <a:noFill/>
        </p:spPr>
        <p:txBody>
          <a:bodyPr wrap="square" rtlCol="0">
            <a:spAutoFit/>
          </a:bodyPr>
          <a:lstStyle/>
          <a:p>
            <a:r>
              <a:rPr lang="en-US"/>
              <a:t>Převzato z George Loewenstein et al. (průběžné výsledky studie).</a:t>
            </a:r>
          </a:p>
        </p:txBody>
      </p:sp>
      <p:sp>
        <p:nvSpPr>
          <p:cNvPr id="5" name="Slide Number Placeholder 4"/>
          <p:cNvSpPr>
            <a:spLocks noGrp="1"/>
          </p:cNvSpPr>
          <p:nvPr>
            <p:ph type="sldNum" sz="quarter" idx="12"/>
          </p:nvPr>
        </p:nvSpPr>
        <p:spPr/>
        <p:txBody>
          <a:bodyPr/>
          <a:lstStyle/>
          <a:p>
            <a:fld id="{F4B1A31E-A800-F941-8790-41DB40E8F989}" type="slidenum">
              <a:rPr lang="en-US"/>
              <a:pPr/>
              <a:t>23</a:t>
            </a:fld>
            <a:endParaRPr lang="en-US"/>
          </a:p>
        </p:txBody>
      </p:sp>
    </p:spTree>
    <p:extLst>
      <p:ext uri="{BB962C8B-B14F-4D97-AF65-F5344CB8AC3E}">
        <p14:creationId xmlns="" xmlns:p14="http://schemas.microsoft.com/office/powerpoint/2010/main" val="7171218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Nudgem</a:t>
            </a:r>
            <a:r>
              <a:rPr lang="cs-CZ" dirty="0" smtClean="0"/>
              <a:t> ke zdravějšímu </a:t>
            </a:r>
            <a:r>
              <a:rPr lang="cs-CZ" dirty="0" err="1" smtClean="0"/>
              <a:t>sandwichu</a:t>
            </a:r>
            <a:endParaRPr lang="cs-CZ" dirty="0"/>
          </a:p>
        </p:txBody>
      </p:sp>
      <p:sp>
        <p:nvSpPr>
          <p:cNvPr id="3" name="Content Placeholder 2"/>
          <p:cNvSpPr>
            <a:spLocks noGrp="1"/>
          </p:cNvSpPr>
          <p:nvPr>
            <p:ph idx="1"/>
          </p:nvPr>
        </p:nvSpPr>
        <p:spPr>
          <a:xfrm>
            <a:off x="218365" y="1600200"/>
            <a:ext cx="8748214" cy="4525963"/>
          </a:xfrm>
        </p:spPr>
        <p:txBody>
          <a:bodyPr/>
          <a:lstStyle/>
          <a:p>
            <a:pPr lvl="2"/>
            <a:r>
              <a:rPr lang="cs-CZ" sz="2000" dirty="0" err="1" smtClean="0"/>
              <a:t>Wisdom</a:t>
            </a:r>
            <a:r>
              <a:rPr lang="cs-CZ" sz="2000" dirty="0" smtClean="0"/>
              <a:t> </a:t>
            </a:r>
            <a:r>
              <a:rPr lang="cs-CZ" sz="2000" dirty="0" err="1" smtClean="0"/>
              <a:t>et</a:t>
            </a:r>
            <a:r>
              <a:rPr lang="cs-CZ" sz="2000" dirty="0" smtClean="0"/>
              <a:t> </a:t>
            </a:r>
            <a:r>
              <a:rPr lang="cs-CZ" sz="2000" dirty="0" err="1" smtClean="0"/>
              <a:t>al</a:t>
            </a:r>
            <a:r>
              <a:rPr lang="cs-CZ" sz="2000" dirty="0" smtClean="0"/>
              <a:t>., 2010 (jen pro zajímavost, 41% jejich vzorku má BMI &gt; 25)</a:t>
            </a:r>
          </a:p>
          <a:p>
            <a:r>
              <a:rPr lang="cs-CZ" sz="2800" dirty="0" err="1" smtClean="0"/>
              <a:t>fast</a:t>
            </a:r>
            <a:r>
              <a:rPr lang="cs-CZ" sz="2800" dirty="0" smtClean="0"/>
              <a:t>-</a:t>
            </a:r>
            <a:r>
              <a:rPr lang="cs-CZ" sz="2800" dirty="0" err="1" smtClean="0"/>
              <a:t>food</a:t>
            </a:r>
            <a:r>
              <a:rPr lang="cs-CZ" sz="2800" dirty="0" smtClean="0"/>
              <a:t>, u vstupu možnost účastnit se průzkumu a za odměnu dostat jídlo zdarma – ve skutečnosti se sleduje právě volba z různě upravených nabídek </a:t>
            </a:r>
          </a:p>
          <a:p>
            <a:pPr lvl="1"/>
            <a:r>
              <a:rPr lang="cs-CZ" sz="2400" dirty="0" err="1" smtClean="0"/>
              <a:t>sandwich</a:t>
            </a:r>
            <a:r>
              <a:rPr lang="cs-CZ" sz="2400" dirty="0" smtClean="0"/>
              <a:t>, příloha a nápoj</a:t>
            </a:r>
          </a:p>
          <a:p>
            <a:r>
              <a:rPr lang="cs-CZ" sz="2800" dirty="0" err="1" smtClean="0"/>
              <a:t>info</a:t>
            </a:r>
            <a:r>
              <a:rPr lang="cs-CZ" sz="2800" dirty="0" smtClean="0"/>
              <a:t> o kaloriích vedlo k volbě méně kalorických jídel </a:t>
            </a:r>
          </a:p>
          <a:p>
            <a:pPr lvl="1"/>
            <a:r>
              <a:rPr lang="cs-CZ" sz="2400" dirty="0" smtClean="0"/>
              <a:t>redukovali pouze ne-</a:t>
            </a:r>
            <a:r>
              <a:rPr lang="cs-CZ" sz="2400" dirty="0" err="1" smtClean="0"/>
              <a:t>sandwichové</a:t>
            </a:r>
            <a:r>
              <a:rPr lang="cs-CZ" sz="2400" dirty="0" smtClean="0"/>
              <a:t> kalorie</a:t>
            </a:r>
          </a:p>
          <a:p>
            <a:r>
              <a:rPr lang="cs-CZ" sz="2800" dirty="0" smtClean="0"/>
              <a:t>„ztížení“ volby nezdravých </a:t>
            </a:r>
            <a:r>
              <a:rPr lang="cs-CZ" sz="2800" dirty="0" err="1" smtClean="0"/>
              <a:t>sandwichů</a:t>
            </a:r>
            <a:r>
              <a:rPr lang="cs-CZ" sz="2800" dirty="0" smtClean="0"/>
              <a:t> vedlo k vyšší preferenci zdravších</a:t>
            </a:r>
          </a:p>
          <a:p>
            <a:pPr lvl="1"/>
            <a:r>
              <a:rPr lang="cs-CZ" sz="2400" dirty="0" smtClean="0"/>
              <a:t>u méně výrazného ztížení však následně volili kaloričtější přílohy a nápoje – </a:t>
            </a:r>
            <a:r>
              <a:rPr lang="cs-CZ" sz="2400" b="1" dirty="0" smtClean="0">
                <a:solidFill>
                  <a:srgbClr val="FF0000"/>
                </a:solidFill>
              </a:rPr>
              <a:t>kompenzační chování!</a:t>
            </a:r>
            <a:endParaRPr lang="cs-CZ" sz="2400" b="1" dirty="0">
              <a:solidFill>
                <a:srgbClr val="FF0000"/>
              </a:solidFill>
            </a:endParaRPr>
          </a:p>
        </p:txBody>
      </p:sp>
      <p:sp>
        <p:nvSpPr>
          <p:cNvPr id="4" name="Slide Number Placeholder 3"/>
          <p:cNvSpPr>
            <a:spLocks noGrp="1"/>
          </p:cNvSpPr>
          <p:nvPr>
            <p:ph type="sldNum" sz="quarter" idx="12"/>
          </p:nvPr>
        </p:nvSpPr>
        <p:spPr/>
        <p:txBody>
          <a:bodyPr/>
          <a:lstStyle/>
          <a:p>
            <a:fld id="{1770E7A3-1F81-4973-99BC-33FC18E1495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Zpětná vazba/učení</a:t>
            </a:r>
            <a:endParaRPr lang="cs-CZ" dirty="0"/>
          </a:p>
        </p:txBody>
      </p:sp>
      <p:sp>
        <p:nvSpPr>
          <p:cNvPr id="3" name="Content Placeholder 2"/>
          <p:cNvSpPr>
            <a:spLocks noGrp="1"/>
          </p:cNvSpPr>
          <p:nvPr>
            <p:ph sz="half" idx="1"/>
          </p:nvPr>
        </p:nvSpPr>
        <p:spPr>
          <a:xfrm>
            <a:off x="457199" y="1600200"/>
            <a:ext cx="7936173" cy="4525963"/>
          </a:xfrm>
        </p:spPr>
        <p:txBody>
          <a:bodyPr>
            <a:noAutofit/>
          </a:bodyPr>
          <a:lstStyle/>
          <a:p>
            <a:pPr>
              <a:buClrTx/>
            </a:pPr>
            <a:r>
              <a:rPr lang="cs-CZ" sz="2400" dirty="0" smtClean="0">
                <a:solidFill>
                  <a:srgbClr val="000000"/>
                </a:solidFill>
                <a:latin typeface="Calibri"/>
                <a:cs typeface="Calibri"/>
              </a:rPr>
              <a:t>Dálnice: při měnících se podmínkách (ostrá zatáčka) vizuálně přizpůsobit dopravní značení (sbližující se příčné pruhování vyvolávající iluzi, že auto jede rychleji).</a:t>
            </a:r>
          </a:p>
          <a:p>
            <a:pPr>
              <a:buClrTx/>
            </a:pPr>
            <a:r>
              <a:rPr lang="cs-CZ" sz="2400" dirty="0" smtClean="0">
                <a:solidFill>
                  <a:srgbClr val="000000"/>
                </a:solidFill>
                <a:latin typeface="Calibri"/>
                <a:cs typeface="Calibri"/>
              </a:rPr>
              <a:t>Varování: kupř. nadprůměrná spotřeba energie v bytě – rozsvícení kontrolky. </a:t>
            </a:r>
          </a:p>
          <a:p>
            <a:pPr>
              <a:buClrTx/>
            </a:pPr>
            <a:r>
              <a:rPr lang="cs-CZ" sz="2400" dirty="0" smtClean="0">
                <a:solidFill>
                  <a:srgbClr val="000000"/>
                </a:solidFill>
                <a:latin typeface="Calibri"/>
                <a:cs typeface="Calibri"/>
              </a:rPr>
              <a:t>Alkohol tester (z dechu) coby součást automobilů/mobilních telefonů.</a:t>
            </a:r>
          </a:p>
          <a:p>
            <a:pPr>
              <a:buClr>
                <a:srgbClr val="B3B3B3"/>
              </a:buClr>
            </a:pPr>
            <a:r>
              <a:rPr lang="cs-CZ" sz="2400" dirty="0" err="1" smtClean="0">
                <a:solidFill>
                  <a:srgbClr val="000000"/>
                </a:solidFill>
                <a:latin typeface="Calibri"/>
                <a:cs typeface="Calibri"/>
              </a:rPr>
              <a:t>Gmail</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Lab</a:t>
            </a:r>
            <a:r>
              <a:rPr lang="cs-CZ" sz="2400" dirty="0" smtClean="0">
                <a:solidFill>
                  <a:srgbClr val="000000"/>
                </a:solidFill>
                <a:latin typeface="Calibri"/>
                <a:cs typeface="Calibri"/>
              </a:rPr>
              <a:t>): Mail </a:t>
            </a:r>
            <a:r>
              <a:rPr lang="cs-CZ" sz="2400" dirty="0" err="1" smtClean="0">
                <a:solidFill>
                  <a:srgbClr val="000000"/>
                </a:solidFill>
                <a:latin typeface="Calibri"/>
                <a:cs typeface="Calibri"/>
              </a:rPr>
              <a:t>you</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send</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over</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the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weekend</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late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at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night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may</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be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useful</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but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you</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may</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regret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it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the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next</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morning</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Solve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some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simple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math</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problems</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and</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you</a:t>
            </a:r>
            <a:r>
              <a:rPr lang="cs-CZ" sz="2400" dirty="0" smtClean="0">
                <a:solidFill>
                  <a:srgbClr val="000000"/>
                </a:solidFill>
                <a:latin typeface="Calibri"/>
                <a:cs typeface="Calibri"/>
              </a:rPr>
              <a:t>'re </a:t>
            </a:r>
            <a:r>
              <a:rPr lang="cs-CZ" sz="2400" dirty="0" err="1" smtClean="0">
                <a:solidFill>
                  <a:srgbClr val="000000"/>
                </a:solidFill>
                <a:latin typeface="Calibri"/>
                <a:cs typeface="Calibri"/>
              </a:rPr>
              <a:t>good</a:t>
            </a:r>
            <a:r>
              <a:rPr lang="cs-CZ" sz="2400" dirty="0" smtClean="0">
                <a:solidFill>
                  <a:srgbClr val="000000"/>
                </a:solidFill>
                <a:latin typeface="Calibri"/>
                <a:cs typeface="Calibri"/>
              </a:rPr>
              <a:t> to </a:t>
            </a:r>
            <a:r>
              <a:rPr lang="cs-CZ" sz="2400" dirty="0" err="1" smtClean="0">
                <a:solidFill>
                  <a:srgbClr val="000000"/>
                </a:solidFill>
                <a:latin typeface="Calibri"/>
                <a:cs typeface="Calibri"/>
              </a:rPr>
              <a:t>go</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Otherwise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get</a:t>
            </a:r>
            <a:r>
              <a:rPr lang="cs-CZ" sz="2400" dirty="0" smtClean="0">
                <a:solidFill>
                  <a:srgbClr val="000000"/>
                </a:solidFill>
                <a:latin typeface="Calibri"/>
                <a:cs typeface="Calibri"/>
              </a:rPr>
              <a:t> a </a:t>
            </a:r>
            <a:r>
              <a:rPr lang="cs-CZ" sz="2400" dirty="0" err="1" smtClean="0">
                <a:solidFill>
                  <a:srgbClr val="000000"/>
                </a:solidFill>
                <a:latin typeface="Calibri"/>
                <a:cs typeface="Calibri"/>
              </a:rPr>
              <a:t>good</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night</a:t>
            </a:r>
            <a:r>
              <a:rPr lang="cs-CZ" sz="2400" dirty="0" smtClean="0">
                <a:solidFill>
                  <a:srgbClr val="000000"/>
                </a:solidFill>
                <a:latin typeface="Calibri"/>
                <a:cs typeface="Calibri"/>
              </a:rPr>
              <a:t>'s </a:t>
            </a:r>
            <a:r>
              <a:rPr lang="cs-CZ" sz="2400" dirty="0" err="1" smtClean="0">
                <a:solidFill>
                  <a:srgbClr val="000000"/>
                </a:solidFill>
                <a:latin typeface="Calibri"/>
                <a:cs typeface="Calibri"/>
              </a:rPr>
              <a:t>sleep</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and</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try</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again</a:t>
            </a:r>
            <a:r>
              <a:rPr lang="cs-CZ" sz="2400" dirty="0" smtClean="0">
                <a:solidFill>
                  <a:srgbClr val="000000"/>
                </a:solidFill>
                <a:latin typeface="Calibri"/>
                <a:cs typeface="Calibri"/>
              </a:rPr>
              <a:t> in </a:t>
            </a:r>
            <a:r>
              <a:rPr lang="cs-CZ" sz="2400" dirty="0" err="1" smtClean="0">
                <a:solidFill>
                  <a:srgbClr val="000000"/>
                </a:solidFill>
                <a:latin typeface="Calibri"/>
                <a:cs typeface="Calibri"/>
              </a:rPr>
              <a:t>the</a:t>
            </a:r>
            <a:r>
              <a:rPr lang="cs-CZ" sz="2400" dirty="0" smtClean="0">
                <a:solidFill>
                  <a:srgbClr val="000000"/>
                </a:solidFill>
                <a:latin typeface="Calibri"/>
                <a:cs typeface="Calibri"/>
              </a:rPr>
              <a:t> </a:t>
            </a:r>
            <a:r>
              <a:rPr lang="cs-CZ" sz="2400" dirty="0" err="1" smtClean="0">
                <a:solidFill>
                  <a:srgbClr val="000000"/>
                </a:solidFill>
                <a:latin typeface="Calibri"/>
                <a:cs typeface="Calibri"/>
              </a:rPr>
              <a:t>morning</a:t>
            </a:r>
            <a:r>
              <a:rPr lang="cs-CZ" sz="2400" dirty="0" smtClean="0">
                <a:solidFill>
                  <a:srgbClr val="000000"/>
                </a:solidFill>
                <a:latin typeface="Calibri"/>
                <a:cs typeface="Calibri"/>
              </a:rPr>
              <a:t>.</a:t>
            </a:r>
          </a:p>
          <a:p>
            <a:endParaRPr lang="cs-CZ" sz="2400" dirty="0">
              <a:solidFill>
                <a:srgbClr val="000000"/>
              </a:solidFill>
              <a:latin typeface="Calibri"/>
              <a:cs typeface="Calibri"/>
            </a:endParaRPr>
          </a:p>
        </p:txBody>
      </p:sp>
      <p:sp>
        <p:nvSpPr>
          <p:cNvPr id="4" name="Slide Number Placeholder 3"/>
          <p:cNvSpPr>
            <a:spLocks noGrp="1"/>
          </p:cNvSpPr>
          <p:nvPr>
            <p:ph type="sldNum" sz="quarter" idx="12"/>
          </p:nvPr>
        </p:nvSpPr>
        <p:spPr/>
        <p:txBody>
          <a:bodyPr/>
          <a:lstStyle/>
          <a:p>
            <a:fld id="{C14AE3C6-CECF-6D4C-AAC8-E586F0070338}" type="slidenum">
              <a:rPr lang="en-US"/>
              <a:pPr/>
              <a:t>25</a:t>
            </a:fld>
            <a:endParaRPr lang="en-US"/>
          </a:p>
        </p:txBody>
      </p:sp>
    </p:spTree>
    <p:extLst>
      <p:ext uri="{BB962C8B-B14F-4D97-AF65-F5344CB8AC3E}">
        <p14:creationId xmlns="" xmlns:p14="http://schemas.microsoft.com/office/powerpoint/2010/main" val="34426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Jak</a:t>
            </a:r>
            <a:r>
              <a:rPr lang="en-US" dirty="0" smtClean="0"/>
              <a:t> </a:t>
            </a:r>
            <a:r>
              <a:rPr lang="en-US" dirty="0" err="1"/>
              <a:t>zpomalit</a:t>
            </a:r>
            <a:r>
              <a:rPr lang="en-US" dirty="0"/>
              <a:t> </a:t>
            </a:r>
            <a:r>
              <a:rPr lang="en-US" dirty="0" err="1"/>
              <a:t>vozidla</a:t>
            </a:r>
            <a:r>
              <a:rPr lang="en-US" dirty="0"/>
              <a:t> </a:t>
            </a:r>
            <a:r>
              <a:rPr lang="en-US" dirty="0" err="1"/>
              <a:t>na</a:t>
            </a:r>
            <a:r>
              <a:rPr lang="en-US" dirty="0"/>
              <a:t> </a:t>
            </a:r>
            <a:r>
              <a:rPr lang="en-US" dirty="0" err="1"/>
              <a:t>silnici</a:t>
            </a:r>
            <a:r>
              <a:rPr lang="en-US" dirty="0"/>
              <a:t>? </a:t>
            </a:r>
            <a:br>
              <a:rPr lang="en-US" dirty="0"/>
            </a:br>
            <a:r>
              <a:rPr lang="en-US" dirty="0">
                <a:solidFill>
                  <a:srgbClr val="FF0000"/>
                </a:solidFill>
              </a:rPr>
              <a:t>(… a </a:t>
            </a:r>
            <a:r>
              <a:rPr lang="en-US" dirty="0" err="1">
                <a:solidFill>
                  <a:srgbClr val="FF0000"/>
                </a:solidFill>
              </a:rPr>
              <a:t>další</a:t>
            </a:r>
            <a:r>
              <a:rPr lang="en-US" dirty="0">
                <a:solidFill>
                  <a:srgbClr val="FF0000"/>
                </a:solidFill>
              </a:rPr>
              <a:t> </a:t>
            </a:r>
            <a:r>
              <a:rPr lang="en-US" dirty="0" err="1">
                <a:solidFill>
                  <a:srgbClr val="FF0000"/>
                </a:solidFill>
              </a:rPr>
              <a:t>příklady</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nudgování</a:t>
            </a:r>
            <a:r>
              <a:rPr lang="en-US" dirty="0">
                <a:solidFill>
                  <a:srgbClr val="FF0000"/>
                </a:solidFill>
              </a:rPr>
              <a:t>”)</a:t>
            </a:r>
          </a:p>
        </p:txBody>
      </p:sp>
      <p:sp>
        <p:nvSpPr>
          <p:cNvPr id="3" name="Slide Number Placeholder 2"/>
          <p:cNvSpPr>
            <a:spLocks noGrp="1"/>
          </p:cNvSpPr>
          <p:nvPr>
            <p:ph type="sldNum" sz="quarter" idx="12"/>
          </p:nvPr>
        </p:nvSpPr>
        <p:spPr/>
        <p:txBody>
          <a:bodyPr/>
          <a:lstStyle/>
          <a:p>
            <a:fld id="{C14AE3C6-CECF-6D4C-AAC8-E586F0070338}" type="slidenum">
              <a:rPr lang="en-US"/>
              <a:pPr/>
              <a:t>26</a:t>
            </a:fld>
            <a:endParaRPr lang="en-US"/>
          </a:p>
        </p:txBody>
      </p:sp>
      <p:pic>
        <p:nvPicPr>
          <p:cNvPr id="6" name="Content Placeholder 5" descr="BLE_silnice_diry.png"/>
          <p:cNvPicPr>
            <a:picLocks noGrp="1" noChangeAspect="1"/>
          </p:cNvPicPr>
          <p:nvPr>
            <p:ph idx="1"/>
          </p:nvPr>
        </p:nvPicPr>
        <p:blipFill>
          <a:blip r:embed="rId2"/>
          <a:stretch>
            <a:fillRect/>
          </a:stretch>
        </p:blipFill>
        <p:spPr>
          <a:xfrm>
            <a:off x="1963032" y="1600200"/>
            <a:ext cx="5381712" cy="4525963"/>
          </a:xfrm>
        </p:spPr>
      </p:pic>
    </p:spTree>
    <p:extLst>
      <p:ext uri="{BB962C8B-B14F-4D97-AF65-F5344CB8AC3E}">
        <p14:creationId xmlns:p14="http://schemas.microsoft.com/office/powerpoint/2010/main" xmlns="" val="3860773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70174"/>
            <a:ext cx="9144000" cy="1143000"/>
          </a:xfrm>
        </p:spPr>
        <p:txBody>
          <a:bodyPr>
            <a:normAutofit fontScale="90000"/>
          </a:bodyPr>
          <a:lstStyle/>
          <a:p>
            <a:r>
              <a:rPr lang="cs-CZ" dirty="0" smtClean="0"/>
              <a:t>Jak zabránit pacientům s </a:t>
            </a:r>
            <a:r>
              <a:rPr lang="cs-CZ" dirty="0" err="1" smtClean="0"/>
              <a:t>Alzheimerovou</a:t>
            </a:r>
            <a:r>
              <a:rPr lang="cs-CZ" dirty="0" smtClean="0"/>
              <a:t> nemocí, aby utíkali z léčeben?</a:t>
            </a:r>
            <a:endParaRPr lang="cs-CZ" dirty="0"/>
          </a:p>
        </p:txBody>
      </p:sp>
      <p:sp>
        <p:nvSpPr>
          <p:cNvPr id="3" name="Slide Number Placeholder 2"/>
          <p:cNvSpPr>
            <a:spLocks noGrp="1"/>
          </p:cNvSpPr>
          <p:nvPr>
            <p:ph type="sldNum" sz="quarter" idx="12"/>
          </p:nvPr>
        </p:nvSpPr>
        <p:spPr/>
        <p:txBody>
          <a:bodyPr/>
          <a:lstStyle/>
          <a:p>
            <a:fld id="{C14AE3C6-CECF-6D4C-AAC8-E586F0070338}" type="slidenum">
              <a:rPr lang="en-US"/>
              <a:pPr/>
              <a:t>27</a:t>
            </a:fld>
            <a:endParaRPr lang="en-US"/>
          </a:p>
        </p:txBody>
      </p:sp>
      <p:pic>
        <p:nvPicPr>
          <p:cNvPr id="6" name="Content Placeholder 5" descr="BLE_alzheimer.png"/>
          <p:cNvPicPr>
            <a:picLocks noGrp="1" noChangeAspect="1"/>
          </p:cNvPicPr>
          <p:nvPr>
            <p:ph idx="1"/>
          </p:nvPr>
        </p:nvPicPr>
        <p:blipFill>
          <a:blip r:embed="rId2"/>
          <a:stretch>
            <a:fillRect/>
          </a:stretch>
        </p:blipFill>
        <p:spPr>
          <a:xfrm>
            <a:off x="1428750" y="1985696"/>
            <a:ext cx="6286500" cy="4410075"/>
          </a:xfrm>
        </p:spPr>
      </p:pic>
    </p:spTree>
    <p:extLst>
      <p:ext uri="{BB962C8B-B14F-4D97-AF65-F5344CB8AC3E}">
        <p14:creationId xmlns:p14="http://schemas.microsoft.com/office/powerpoint/2010/main" xmlns="" val="19514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a:t>
            </a:r>
            <a:r>
              <a:rPr lang="en-US" dirty="0" smtClean="0"/>
              <a:t> </a:t>
            </a:r>
            <a:r>
              <a:rPr lang="en-US" dirty="0" err="1"/>
              <a:t>snížit</a:t>
            </a:r>
            <a:r>
              <a:rPr lang="en-US" dirty="0"/>
              <a:t> </a:t>
            </a:r>
            <a:r>
              <a:rPr lang="en-US" dirty="0" err="1"/>
              <a:t>náklady</a:t>
            </a:r>
            <a:r>
              <a:rPr lang="en-US" dirty="0"/>
              <a:t> </a:t>
            </a:r>
            <a:r>
              <a:rPr lang="en-US" dirty="0" err="1"/>
              <a:t>na</a:t>
            </a:r>
            <a:r>
              <a:rPr lang="en-US" dirty="0"/>
              <a:t> </a:t>
            </a:r>
            <a:r>
              <a:rPr lang="en-US" dirty="0" err="1"/>
              <a:t>úklid</a:t>
            </a:r>
            <a:r>
              <a:rPr lang="en-US" dirty="0"/>
              <a:t>?</a:t>
            </a:r>
          </a:p>
        </p:txBody>
      </p:sp>
      <p:sp>
        <p:nvSpPr>
          <p:cNvPr id="3" name="Slide Number Placeholder 2"/>
          <p:cNvSpPr>
            <a:spLocks noGrp="1"/>
          </p:cNvSpPr>
          <p:nvPr>
            <p:ph type="sldNum" sz="quarter" idx="12"/>
          </p:nvPr>
        </p:nvSpPr>
        <p:spPr/>
        <p:txBody>
          <a:bodyPr/>
          <a:lstStyle/>
          <a:p>
            <a:fld id="{C14AE3C6-CECF-6D4C-AAC8-E586F0070338}" type="slidenum">
              <a:rPr lang="en-US"/>
              <a:pPr/>
              <a:t>28</a:t>
            </a:fld>
            <a:endParaRPr lang="en-US"/>
          </a:p>
        </p:txBody>
      </p:sp>
      <p:pic>
        <p:nvPicPr>
          <p:cNvPr id="6" name="Content Placeholder 5" descr="BLE_wc.png"/>
          <p:cNvPicPr>
            <a:picLocks noGrp="1" noChangeAspect="1"/>
          </p:cNvPicPr>
          <p:nvPr>
            <p:ph idx="1"/>
          </p:nvPr>
        </p:nvPicPr>
        <p:blipFill>
          <a:blip r:embed="rId2"/>
          <a:stretch>
            <a:fillRect/>
          </a:stretch>
        </p:blipFill>
        <p:spPr>
          <a:xfrm>
            <a:off x="1976437" y="1620044"/>
            <a:ext cx="5191125" cy="4486275"/>
          </a:xfrm>
        </p:spPr>
      </p:pic>
    </p:spTree>
    <p:extLst>
      <p:ext uri="{BB962C8B-B14F-4D97-AF65-F5344CB8AC3E}">
        <p14:creationId xmlns:p14="http://schemas.microsoft.com/office/powerpoint/2010/main" xmlns="" val="4083638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Jak</a:t>
            </a:r>
            <a:r>
              <a:rPr lang="en-US" dirty="0" smtClean="0"/>
              <a:t> </a:t>
            </a:r>
            <a:r>
              <a:rPr lang="en-US" dirty="0" err="1"/>
              <a:t>přimět</a:t>
            </a:r>
            <a:r>
              <a:rPr lang="en-US" dirty="0"/>
              <a:t> </a:t>
            </a:r>
            <a:r>
              <a:rPr lang="en-US" dirty="0" err="1"/>
              <a:t>lidi</a:t>
            </a:r>
            <a:r>
              <a:rPr lang="en-US" dirty="0"/>
              <a:t> </a:t>
            </a:r>
            <a:r>
              <a:rPr lang="en-US" dirty="0" err="1"/>
              <a:t>více</a:t>
            </a:r>
            <a:r>
              <a:rPr lang="en-US" dirty="0"/>
              <a:t> </a:t>
            </a:r>
            <a:r>
              <a:rPr lang="en-US" dirty="0" err="1"/>
              <a:t>chodit</a:t>
            </a:r>
            <a:r>
              <a:rPr lang="en-US" dirty="0"/>
              <a:t> </a:t>
            </a:r>
            <a:r>
              <a:rPr lang="en-US" dirty="0" err="1"/>
              <a:t>po</a:t>
            </a:r>
            <a:r>
              <a:rPr lang="en-US" dirty="0"/>
              <a:t> </a:t>
            </a:r>
            <a:r>
              <a:rPr lang="en-US" dirty="0" err="1"/>
              <a:t>schodech</a:t>
            </a:r>
            <a:r>
              <a:rPr lang="en-US" dirty="0"/>
              <a:t>?</a:t>
            </a:r>
          </a:p>
        </p:txBody>
      </p:sp>
      <p:sp>
        <p:nvSpPr>
          <p:cNvPr id="3" name="Content Placeholder 2"/>
          <p:cNvSpPr>
            <a:spLocks noGrp="1"/>
          </p:cNvSpPr>
          <p:nvPr>
            <p:ph idx="1"/>
          </p:nvPr>
        </p:nvSpPr>
        <p:spPr/>
        <p:txBody>
          <a:bodyPr/>
          <a:lstStyle/>
          <a:p>
            <a:r>
              <a:rPr lang="en-US" dirty="0">
                <a:hlinkClick r:id="rId2"/>
              </a:rPr>
              <a:t>http://</a:t>
            </a:r>
            <a:r>
              <a:rPr lang="en-US" dirty="0" err="1">
                <a:hlinkClick r:id="rId2"/>
              </a:rPr>
              <a:t>www.youtube.com</a:t>
            </a:r>
            <a:r>
              <a:rPr lang="en-US" dirty="0">
                <a:hlinkClick r:id="rId2"/>
              </a:rPr>
              <a:t>/</a:t>
            </a:r>
            <a:r>
              <a:rPr lang="en-US" dirty="0" err="1">
                <a:hlinkClick r:id="rId2"/>
              </a:rPr>
              <a:t>watch?v</a:t>
            </a:r>
            <a:r>
              <a:rPr lang="en-US" dirty="0">
                <a:hlinkClick r:id="rId2"/>
              </a:rPr>
              <a:t>=2lXh2n0aPyw</a:t>
            </a:r>
            <a:endParaRPr lang="en-US" dirty="0"/>
          </a:p>
        </p:txBody>
      </p:sp>
      <p:sp>
        <p:nvSpPr>
          <p:cNvPr id="4" name="Slide Number Placeholder 3"/>
          <p:cNvSpPr>
            <a:spLocks noGrp="1"/>
          </p:cNvSpPr>
          <p:nvPr>
            <p:ph type="sldNum" sz="quarter" idx="12"/>
          </p:nvPr>
        </p:nvSpPr>
        <p:spPr/>
        <p:txBody>
          <a:bodyPr/>
          <a:lstStyle/>
          <a:p>
            <a:fld id="{C14AE3C6-CECF-6D4C-AAC8-E586F0070338}" type="slidenum">
              <a:rPr lang="en-US"/>
              <a:pPr/>
              <a:t>29</a:t>
            </a:fld>
            <a:endParaRPr lang="en-US"/>
          </a:p>
        </p:txBody>
      </p:sp>
      <p:pic>
        <p:nvPicPr>
          <p:cNvPr id="2050" name="Picture 2"/>
          <p:cNvPicPr>
            <a:picLocks noChangeAspect="1" noChangeArrowheads="1"/>
          </p:cNvPicPr>
          <p:nvPr/>
        </p:nvPicPr>
        <p:blipFill>
          <a:blip r:embed="rId3"/>
          <a:srcRect/>
          <a:stretch>
            <a:fillRect/>
          </a:stretch>
        </p:blipFill>
        <p:spPr bwMode="auto">
          <a:xfrm>
            <a:off x="1552575" y="2951066"/>
            <a:ext cx="6038850" cy="3467100"/>
          </a:xfrm>
          <a:prstGeom prst="rect">
            <a:avLst/>
          </a:prstGeom>
          <a:noFill/>
          <a:ln w="9525">
            <a:noFill/>
            <a:miter lim="800000"/>
            <a:headEnd/>
            <a:tailEnd/>
          </a:ln>
          <a:effectLst/>
        </p:spPr>
      </p:pic>
    </p:spTree>
    <p:extLst>
      <p:ext uri="{BB962C8B-B14F-4D97-AF65-F5344CB8AC3E}">
        <p14:creationId xmlns:p14="http://schemas.microsoft.com/office/powerpoint/2010/main" xmlns="" val="286834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Default a „nevyhnutelnost“ paternalismu (?)</a:t>
            </a:r>
            <a:endParaRPr lang="cs-CZ" dirty="0"/>
          </a:p>
        </p:txBody>
      </p:sp>
      <p:pic>
        <p:nvPicPr>
          <p:cNvPr id="4" name="Content Placeholder 3"/>
          <p:cNvPicPr>
            <a:picLocks noGrp="1" noChangeAspect="1"/>
          </p:cNvPicPr>
          <p:nvPr>
            <p:ph sz="half" idx="1"/>
          </p:nvPr>
        </p:nvPicPr>
        <p:blipFill>
          <a:blip r:embed="rId2"/>
          <a:srcRect t="-34051" b="-34051"/>
          <a:stretch>
            <a:fillRect/>
          </a:stretch>
        </p:blipFill>
        <p:spPr/>
      </p:pic>
      <p:sp>
        <p:nvSpPr>
          <p:cNvPr id="5" name="Content Placeholder 4"/>
          <p:cNvSpPr>
            <a:spLocks noGrp="1"/>
          </p:cNvSpPr>
          <p:nvPr>
            <p:ph sz="half" idx="2"/>
          </p:nvPr>
        </p:nvSpPr>
        <p:spPr>
          <a:xfrm>
            <a:off x="4648200" y="1600199"/>
            <a:ext cx="4038600" cy="4950725"/>
          </a:xfrm>
        </p:spPr>
        <p:txBody>
          <a:bodyPr>
            <a:normAutofit fontScale="85000" lnSpcReduction="20000"/>
          </a:bodyPr>
          <a:lstStyle/>
          <a:p>
            <a:r>
              <a:rPr lang="cs-CZ" dirty="0" smtClean="0"/>
              <a:t>Je nutné učinit </a:t>
            </a:r>
            <a:r>
              <a:rPr lang="cs-CZ" b="1" i="1" dirty="0" smtClean="0">
                <a:solidFill>
                  <a:srgbClr val="FF0000"/>
                </a:solidFill>
              </a:rPr>
              <a:t>nějakou</a:t>
            </a:r>
            <a:r>
              <a:rPr lang="cs-CZ" b="1" dirty="0" smtClean="0">
                <a:solidFill>
                  <a:srgbClr val="FF0000"/>
                </a:solidFill>
              </a:rPr>
              <a:t> </a:t>
            </a:r>
            <a:r>
              <a:rPr lang="cs-CZ" dirty="0" smtClean="0"/>
              <a:t>volbu – nelze nevolit.</a:t>
            </a:r>
          </a:p>
          <a:p>
            <a:r>
              <a:rPr lang="cs-CZ" dirty="0" smtClean="0"/>
              <a:t>Umístit jídla náhodně je taky volba.</a:t>
            </a:r>
          </a:p>
          <a:p>
            <a:r>
              <a:rPr lang="cs-CZ" dirty="0" smtClean="0"/>
              <a:t>Umístit jídla dle jejich nutriční hodnoty?</a:t>
            </a:r>
          </a:p>
          <a:p>
            <a:r>
              <a:rPr lang="cs-CZ" dirty="0" smtClean="0"/>
              <a:t>Snažit se umístit jídla tak, jak by si je lidé/děti “sami zvolili”?</a:t>
            </a:r>
          </a:p>
          <a:p>
            <a:pPr lvl="1"/>
            <a:r>
              <a:rPr lang="cs-CZ" dirty="0" smtClean="0"/>
              <a:t>jak to udělat?</a:t>
            </a:r>
          </a:p>
          <a:p>
            <a:r>
              <a:rPr lang="cs-CZ" dirty="0" smtClean="0"/>
              <a:t>Uspořádat jídla dle velikosti očekávaného úplatku od dodavatele?</a:t>
            </a:r>
          </a:p>
          <a:p>
            <a:r>
              <a:rPr lang="cs-CZ" dirty="0" smtClean="0"/>
              <a:t>Maximalizovat zisk jídelny?</a:t>
            </a:r>
            <a:endParaRPr lang="cs-CZ" dirty="0"/>
          </a:p>
        </p:txBody>
      </p:sp>
      <p:sp>
        <p:nvSpPr>
          <p:cNvPr id="3" name="Slide Number Placeholder 2"/>
          <p:cNvSpPr>
            <a:spLocks noGrp="1"/>
          </p:cNvSpPr>
          <p:nvPr>
            <p:ph type="sldNum" sz="quarter" idx="12"/>
          </p:nvPr>
        </p:nvSpPr>
        <p:spPr/>
        <p:txBody>
          <a:bodyPr/>
          <a:lstStyle/>
          <a:p>
            <a:fld id="{C14AE3C6-CECF-6D4C-AAC8-E586F0070338}" type="slidenum">
              <a:rPr lang="en-US"/>
              <a:pPr/>
              <a:t>3</a:t>
            </a:fld>
            <a:endParaRPr lang="en-US"/>
          </a:p>
        </p:txBody>
      </p:sp>
    </p:spTree>
    <p:extLst>
      <p:ext uri="{BB962C8B-B14F-4D97-AF65-F5344CB8AC3E}">
        <p14:creationId xmlns:p14="http://schemas.microsoft.com/office/powerpoint/2010/main" xmlns="" val="247992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Autofit/>
          </a:bodyPr>
          <a:lstStyle/>
          <a:p>
            <a:r>
              <a:rPr lang="cs-CZ" sz="2800" dirty="0" err="1" smtClean="0"/>
              <a:t>Mitchell</a:t>
            </a:r>
            <a:r>
              <a:rPr lang="cs-CZ" sz="2800" dirty="0" smtClean="0"/>
              <a:t> (2002): </a:t>
            </a:r>
            <a:r>
              <a:rPr lang="cs-CZ" sz="2800" dirty="0" err="1" smtClean="0"/>
              <a:t>Why</a:t>
            </a:r>
            <a:r>
              <a:rPr lang="cs-CZ" sz="2800" dirty="0" smtClean="0"/>
              <a:t> </a:t>
            </a:r>
            <a:r>
              <a:rPr lang="cs-CZ" sz="2800" dirty="0" err="1" smtClean="0"/>
              <a:t>law</a:t>
            </a:r>
            <a:r>
              <a:rPr lang="cs-CZ" sz="2800" dirty="0" smtClean="0"/>
              <a:t> </a:t>
            </a:r>
            <a:r>
              <a:rPr lang="cs-CZ" sz="2800" dirty="0" err="1" smtClean="0"/>
              <a:t>and</a:t>
            </a:r>
            <a:r>
              <a:rPr lang="cs-CZ" sz="2800" dirty="0" smtClean="0"/>
              <a:t> </a:t>
            </a:r>
            <a:r>
              <a:rPr lang="cs-CZ" sz="2800" dirty="0" err="1" smtClean="0"/>
              <a:t>economics’</a:t>
            </a:r>
            <a:r>
              <a:rPr lang="cs-CZ" sz="2800" dirty="0" smtClean="0"/>
              <a:t> </a:t>
            </a:r>
            <a:r>
              <a:rPr lang="cs-CZ" sz="2800" dirty="0" err="1" smtClean="0"/>
              <a:t>perfect</a:t>
            </a:r>
            <a:r>
              <a:rPr lang="cs-CZ" sz="2800" dirty="0" smtClean="0"/>
              <a:t> </a:t>
            </a:r>
            <a:r>
              <a:rPr lang="cs-CZ" sz="2800" dirty="0" err="1" smtClean="0"/>
              <a:t>rationality</a:t>
            </a:r>
            <a:r>
              <a:rPr lang="cs-CZ" sz="2800" dirty="0" smtClean="0"/>
              <a:t> </a:t>
            </a:r>
            <a:r>
              <a:rPr lang="cs-CZ" sz="2800" dirty="0" err="1" smtClean="0"/>
              <a:t>should</a:t>
            </a:r>
            <a:r>
              <a:rPr lang="cs-CZ" sz="2800" dirty="0" smtClean="0"/>
              <a:t> not </a:t>
            </a:r>
            <a:r>
              <a:rPr lang="cs-CZ" sz="2800" dirty="0" err="1" smtClean="0"/>
              <a:t>be</a:t>
            </a:r>
            <a:r>
              <a:rPr lang="cs-CZ" sz="2800" dirty="0" smtClean="0"/>
              <a:t> </a:t>
            </a:r>
            <a:r>
              <a:rPr lang="cs-CZ" sz="2800" dirty="0" err="1" smtClean="0"/>
              <a:t>traded</a:t>
            </a:r>
            <a:r>
              <a:rPr lang="cs-CZ" sz="2800" dirty="0" smtClean="0"/>
              <a:t> </a:t>
            </a:r>
            <a:r>
              <a:rPr lang="cs-CZ" sz="2800" dirty="0" err="1" smtClean="0"/>
              <a:t>for</a:t>
            </a:r>
            <a:r>
              <a:rPr lang="cs-CZ" sz="2800" dirty="0" smtClean="0"/>
              <a:t> </a:t>
            </a:r>
            <a:r>
              <a:rPr lang="cs-CZ" sz="2800" dirty="0" err="1" smtClean="0"/>
              <a:t>behavioral</a:t>
            </a:r>
            <a:r>
              <a:rPr lang="cs-CZ" sz="2800" dirty="0" smtClean="0"/>
              <a:t> </a:t>
            </a:r>
            <a:r>
              <a:rPr lang="cs-CZ" sz="2800" dirty="0" err="1" smtClean="0"/>
              <a:t>law</a:t>
            </a:r>
            <a:r>
              <a:rPr lang="cs-CZ" sz="2800" dirty="0" smtClean="0"/>
              <a:t> </a:t>
            </a:r>
            <a:r>
              <a:rPr lang="cs-CZ" sz="2800" dirty="0" err="1" smtClean="0"/>
              <a:t>and</a:t>
            </a:r>
            <a:r>
              <a:rPr lang="cs-CZ" sz="2800" dirty="0" smtClean="0"/>
              <a:t> </a:t>
            </a:r>
            <a:r>
              <a:rPr lang="cs-CZ" sz="2800" dirty="0" err="1" smtClean="0"/>
              <a:t>economics’</a:t>
            </a:r>
            <a:r>
              <a:rPr lang="cs-CZ" sz="2800" dirty="0" smtClean="0"/>
              <a:t> </a:t>
            </a:r>
            <a:r>
              <a:rPr lang="cs-CZ" sz="2800" dirty="0" err="1" smtClean="0"/>
              <a:t>equal</a:t>
            </a:r>
            <a:r>
              <a:rPr lang="cs-CZ" sz="2800" dirty="0" smtClean="0"/>
              <a:t> </a:t>
            </a:r>
            <a:r>
              <a:rPr lang="cs-CZ" sz="2800" dirty="0" err="1" smtClean="0"/>
              <a:t>incompetence</a:t>
            </a:r>
            <a:r>
              <a:rPr lang="cs-CZ" sz="2800" dirty="0" smtClean="0"/>
              <a:t>. </a:t>
            </a:r>
            <a:br>
              <a:rPr lang="cs-CZ" sz="2800" dirty="0" smtClean="0"/>
            </a:br>
            <a:endParaRPr lang="cs-CZ" sz="2800" dirty="0"/>
          </a:p>
        </p:txBody>
      </p:sp>
      <p:sp>
        <p:nvSpPr>
          <p:cNvPr id="3" name="Content Placeholder 2"/>
          <p:cNvSpPr>
            <a:spLocks noGrp="1"/>
          </p:cNvSpPr>
          <p:nvPr>
            <p:ph idx="1"/>
          </p:nvPr>
        </p:nvSpPr>
        <p:spPr>
          <a:xfrm>
            <a:off x="457200" y="1600200"/>
            <a:ext cx="8229600" cy="4829196"/>
          </a:xfrm>
        </p:spPr>
        <p:txBody>
          <a:bodyPr>
            <a:normAutofit fontScale="62500" lnSpcReduction="20000"/>
          </a:bodyPr>
          <a:lstStyle/>
          <a:p>
            <a:r>
              <a:rPr lang="cs-CZ" dirty="0" smtClean="0"/>
              <a:t>„</a:t>
            </a:r>
            <a:r>
              <a:rPr lang="en-US" dirty="0" smtClean="0"/>
              <a:t>behavioral law and economics scholars </a:t>
            </a:r>
            <a:r>
              <a:rPr lang="en-US" b="1" dirty="0" smtClean="0"/>
              <a:t>assert that all people systematically fall prey to biases</a:t>
            </a:r>
            <a:r>
              <a:rPr lang="en-US" dirty="0" smtClean="0"/>
              <a:t> and errors in their judgment and decision-making and that these biases and errors lead to predictable irrational behaviors.  Adopting this equality of incompetence view, these scholars argue for changes across virtually all areas of the law and offer new justifications for legal policies that would be deemed paternalistic and inefficient in a system of rational legal actors.  Unfortunately, </a:t>
            </a:r>
            <a:r>
              <a:rPr lang="en-US" b="1" dirty="0" smtClean="0"/>
              <a:t>this equality of incompetence view propounded in behavioral law and economics </a:t>
            </a:r>
            <a:r>
              <a:rPr lang="en-US" b="1" dirty="0" smtClean="0">
                <a:solidFill>
                  <a:srgbClr val="FF0000"/>
                </a:solidFill>
              </a:rPr>
              <a:t>overlooks substantial empirical evidence that people are not equally irrational</a:t>
            </a:r>
            <a:r>
              <a:rPr lang="en-US" b="1" dirty="0" smtClean="0"/>
              <a:t> and that situational variables exert an important influence on the rationality of behavior.</a:t>
            </a:r>
            <a:r>
              <a:rPr lang="en-US" dirty="0" smtClean="0"/>
              <a:t>  A review of the empirical evidence on individual and situational variability in rational behavior reveals that the </a:t>
            </a:r>
            <a:r>
              <a:rPr lang="en-US" b="1" dirty="0" smtClean="0"/>
              <a:t>assumption of uniformly imperfect rationality found in behavioral law and economics is no more plausible than the assumption of uniformly perfect rationality</a:t>
            </a:r>
            <a:r>
              <a:rPr lang="en-US" dirty="0" smtClean="0"/>
              <a:t> found in law and economics</a:t>
            </a:r>
            <a:r>
              <a:rPr lang="cs-CZ" dirty="0" smtClean="0"/>
              <a:t>.“</a:t>
            </a:r>
          </a:p>
          <a:p>
            <a:endParaRPr lang="cs-CZ" dirty="0" smtClean="0"/>
          </a:p>
          <a:p>
            <a:r>
              <a:rPr lang="cs-CZ" dirty="0" smtClean="0"/>
              <a:t>opravdu </a:t>
            </a:r>
            <a:r>
              <a:rPr lang="cs-CZ" dirty="0" smtClean="0"/>
              <a:t>někdo tvrdí </a:t>
            </a:r>
            <a:r>
              <a:rPr lang="cs-CZ" dirty="0" smtClean="0"/>
              <a:t>výše uvedené? </a:t>
            </a:r>
            <a:endParaRPr lang="cs-CZ" dirty="0" smtClean="0"/>
          </a:p>
          <a:p>
            <a:r>
              <a:rPr lang="cs-CZ" dirty="0" smtClean="0"/>
              <a:t>je </a:t>
            </a:r>
            <a:r>
              <a:rPr lang="cs-CZ" dirty="0" smtClean="0"/>
              <a:t>ale pravdou, že reflexe specifických empirických poznatků chybí</a:t>
            </a:r>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Individuální faktory</a:t>
            </a:r>
            <a:endParaRPr lang="cs-CZ" dirty="0"/>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pPr>
              <a:buNone/>
            </a:pPr>
            <a:r>
              <a:rPr lang="cs-CZ" dirty="0" err="1" smtClean="0"/>
              <a:t>inter</a:t>
            </a:r>
            <a:r>
              <a:rPr lang="cs-CZ" dirty="0" smtClean="0"/>
              <a:t>-individuální</a:t>
            </a:r>
          </a:p>
          <a:p>
            <a:r>
              <a:rPr lang="cs-CZ" dirty="0" smtClean="0"/>
              <a:t>vzdělání</a:t>
            </a:r>
          </a:p>
          <a:p>
            <a:pPr lvl="1"/>
            <a:r>
              <a:rPr lang="cs-CZ" dirty="0" smtClean="0"/>
              <a:t>problém transferu a specifičnosti rozhodovacích situací, existují ale důkazy o pozitivním vlivu statistických a ekonomických kurzů na aplikaci normativních postupů v uvažování a ignoraci utopených nákladů</a:t>
            </a:r>
          </a:p>
          <a:p>
            <a:r>
              <a:rPr lang="cs-CZ" dirty="0" smtClean="0"/>
              <a:t>kognitivní kapacita</a:t>
            </a:r>
          </a:p>
          <a:p>
            <a:pPr lvl="1"/>
            <a:r>
              <a:rPr lang="cs-CZ" dirty="0" smtClean="0"/>
              <a:t>korelace mezi </a:t>
            </a:r>
            <a:r>
              <a:rPr lang="cs-CZ" i="1" dirty="0" smtClean="0"/>
              <a:t>g</a:t>
            </a:r>
            <a:r>
              <a:rPr lang="cs-CZ" dirty="0" smtClean="0"/>
              <a:t> a normativními odpověďmi v různých úlohách</a:t>
            </a:r>
          </a:p>
          <a:p>
            <a:pPr>
              <a:buNone/>
            </a:pPr>
            <a:endParaRPr lang="cs-CZ" dirty="0" smtClean="0"/>
          </a:p>
          <a:p>
            <a:pPr>
              <a:buNone/>
            </a:pPr>
            <a:r>
              <a:rPr lang="cs-CZ" dirty="0" err="1" smtClean="0"/>
              <a:t>intra</a:t>
            </a:r>
            <a:r>
              <a:rPr lang="cs-CZ" dirty="0" smtClean="0"/>
              <a:t>-individuální</a:t>
            </a:r>
          </a:p>
          <a:p>
            <a:r>
              <a:rPr lang="cs-CZ" dirty="0" smtClean="0"/>
              <a:t>emoční stavy</a:t>
            </a:r>
          </a:p>
          <a:p>
            <a:pPr lvl="1"/>
            <a:r>
              <a:rPr lang="cs-CZ" dirty="0" smtClean="0"/>
              <a:t>dobrá nálada vede k nadužívání heuristik, malému zapojení kontroly Systémem II,</a:t>
            </a:r>
          </a:p>
          <a:p>
            <a:pPr lvl="1"/>
            <a:r>
              <a:rPr lang="cs-CZ" dirty="0" smtClean="0"/>
              <a:t>metodologické problémy spojené s výzkumem v BLE</a:t>
            </a:r>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Situační faktory</a:t>
            </a:r>
            <a:endParaRPr lang="cs-CZ" dirty="0"/>
          </a:p>
        </p:txBody>
      </p:sp>
      <p:sp>
        <p:nvSpPr>
          <p:cNvPr id="3" name="Content Placeholder 2"/>
          <p:cNvSpPr>
            <a:spLocks noGrp="1"/>
          </p:cNvSpPr>
          <p:nvPr>
            <p:ph idx="1"/>
          </p:nvPr>
        </p:nvSpPr>
        <p:spPr>
          <a:xfrm>
            <a:off x="457200" y="1357298"/>
            <a:ext cx="8229600" cy="5072098"/>
          </a:xfrm>
        </p:spPr>
        <p:txBody>
          <a:bodyPr>
            <a:normAutofit fontScale="85000" lnSpcReduction="20000"/>
          </a:bodyPr>
          <a:lstStyle/>
          <a:p>
            <a:r>
              <a:rPr lang="cs-CZ" dirty="0" smtClean="0"/>
              <a:t>sociální skupina</a:t>
            </a:r>
          </a:p>
          <a:p>
            <a:pPr lvl="1"/>
            <a:r>
              <a:rPr lang="cs-CZ" dirty="0" err="1" smtClean="0"/>
              <a:t>outcome</a:t>
            </a:r>
            <a:r>
              <a:rPr lang="cs-CZ" dirty="0" smtClean="0"/>
              <a:t> </a:t>
            </a:r>
            <a:r>
              <a:rPr lang="cs-CZ" dirty="0" err="1" smtClean="0"/>
              <a:t>bias</a:t>
            </a:r>
            <a:r>
              <a:rPr lang="cs-CZ" dirty="0" smtClean="0"/>
              <a:t> se ztrácí, pokud je hodnocen „náš“ člověk</a:t>
            </a:r>
          </a:p>
          <a:p>
            <a:r>
              <a:rPr lang="cs-CZ" b="1" dirty="0" err="1" smtClean="0"/>
              <a:t>accountability</a:t>
            </a:r>
            <a:r>
              <a:rPr lang="cs-CZ" dirty="0" smtClean="0"/>
              <a:t> za rozhodnutí</a:t>
            </a:r>
          </a:p>
          <a:p>
            <a:pPr lvl="1"/>
            <a:r>
              <a:rPr lang="cs-CZ" dirty="0" smtClean="0"/>
              <a:t>vliv není jednoznačný a univerzální – zlepšuje </a:t>
            </a:r>
            <a:r>
              <a:rPr lang="cs-CZ" dirty="0" err="1" smtClean="0"/>
              <a:t>sebakritiku</a:t>
            </a:r>
            <a:r>
              <a:rPr lang="cs-CZ" dirty="0" smtClean="0"/>
              <a:t> a </a:t>
            </a:r>
            <a:r>
              <a:rPr lang="cs-CZ" dirty="0" err="1" smtClean="0"/>
              <a:t>soustředení</a:t>
            </a:r>
            <a:r>
              <a:rPr lang="cs-CZ" dirty="0" smtClean="0"/>
              <a:t>, odstraňuje soc. žádoucnost, může ale vést k preferenci snáze zdůvodnitelných rozhodnutí a pokud je chyba důsledkem absence schopnosti / znalosti normativních pravidel, nemá vliv žáden</a:t>
            </a:r>
          </a:p>
          <a:p>
            <a:r>
              <a:rPr lang="cs-CZ" dirty="0" smtClean="0"/>
              <a:t>vliv </a:t>
            </a:r>
            <a:r>
              <a:rPr lang="cs-CZ" dirty="0" err="1" smtClean="0"/>
              <a:t>incentiv</a:t>
            </a:r>
            <a:r>
              <a:rPr lang="cs-CZ" dirty="0" smtClean="0"/>
              <a:t> (hypotetické vs. reálné)</a:t>
            </a:r>
          </a:p>
          <a:p>
            <a:pPr lvl="1"/>
            <a:r>
              <a:rPr lang="cs-CZ" dirty="0" smtClean="0"/>
              <a:t>efekt </a:t>
            </a:r>
            <a:r>
              <a:rPr lang="cs-CZ" dirty="0" err="1" smtClean="0"/>
              <a:t>fin</a:t>
            </a:r>
            <a:r>
              <a:rPr lang="cs-CZ" dirty="0" smtClean="0"/>
              <a:t>. odměn v exp. nejednoznačný – vedou k zvýšené pozornosti, ale i stresu a některé chyby neodstraní (</a:t>
            </a:r>
            <a:r>
              <a:rPr lang="cs-CZ" dirty="0" err="1" smtClean="0"/>
              <a:t>over</a:t>
            </a:r>
            <a:r>
              <a:rPr lang="cs-CZ" dirty="0" smtClean="0"/>
              <a:t>-</a:t>
            </a:r>
            <a:r>
              <a:rPr lang="cs-CZ" dirty="0" err="1" smtClean="0"/>
              <a:t>confidence</a:t>
            </a:r>
            <a:r>
              <a:rPr lang="cs-CZ" dirty="0" smtClean="0"/>
              <a:t>, problém Linda, obrácení preferencí)</a:t>
            </a:r>
          </a:p>
          <a:p>
            <a:pPr lvl="1"/>
            <a:r>
              <a:rPr lang="cs-CZ" dirty="0" smtClean="0"/>
              <a:t>interakce kapitálu – </a:t>
            </a:r>
            <a:r>
              <a:rPr lang="cs-CZ" dirty="0" err="1" smtClean="0"/>
              <a:t>incentiv</a:t>
            </a:r>
            <a:r>
              <a:rPr lang="cs-CZ" dirty="0" smtClean="0"/>
              <a:t> – produkční činnosti (</a:t>
            </a:r>
            <a:r>
              <a:rPr lang="cs-CZ" dirty="0" err="1" smtClean="0"/>
              <a:t>Camerer</a:t>
            </a:r>
            <a:r>
              <a:rPr lang="cs-CZ" dirty="0" smtClean="0"/>
              <a:t>, </a:t>
            </a:r>
            <a:r>
              <a:rPr lang="cs-CZ" dirty="0" err="1" smtClean="0"/>
              <a:t>Hogarth</a:t>
            </a:r>
            <a:r>
              <a:rPr lang="cs-CZ" dirty="0" smtClean="0"/>
              <a:t>, 1999)</a:t>
            </a:r>
          </a:p>
          <a:p>
            <a:pPr lvl="1"/>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Doporučení </a:t>
            </a:r>
            <a:br>
              <a:rPr lang="cs-CZ" dirty="0" smtClean="0"/>
            </a:br>
            <a:r>
              <a:rPr lang="cs-CZ" sz="2400" dirty="0" smtClean="0"/>
              <a:t>(zejména pro ekonomy)</a:t>
            </a:r>
            <a:endParaRPr lang="cs-CZ" dirty="0"/>
          </a:p>
        </p:txBody>
      </p:sp>
      <p:sp>
        <p:nvSpPr>
          <p:cNvPr id="3" name="Content Placeholder 2"/>
          <p:cNvSpPr>
            <a:spLocks noGrp="1"/>
          </p:cNvSpPr>
          <p:nvPr>
            <p:ph idx="1"/>
          </p:nvPr>
        </p:nvSpPr>
        <p:spPr>
          <a:xfrm>
            <a:off x="457200" y="1476932"/>
            <a:ext cx="8229600" cy="4840303"/>
          </a:xfrm>
        </p:spPr>
        <p:txBody>
          <a:bodyPr>
            <a:normAutofit fontScale="85000" lnSpcReduction="20000"/>
          </a:bodyPr>
          <a:lstStyle/>
          <a:p>
            <a:r>
              <a:rPr lang="cs-CZ" dirty="0" smtClean="0"/>
              <a:t>citovat primární zdroje, ne generalizace z přehledových studií</a:t>
            </a:r>
          </a:p>
          <a:p>
            <a:r>
              <a:rPr lang="cs-CZ" dirty="0" smtClean="0"/>
              <a:t>dodržovat APA </a:t>
            </a:r>
            <a:r>
              <a:rPr lang="cs-CZ" dirty="0" err="1" smtClean="0"/>
              <a:t>guidelines</a:t>
            </a:r>
            <a:r>
              <a:rPr lang="cs-CZ" dirty="0" smtClean="0"/>
              <a:t> </a:t>
            </a:r>
          </a:p>
          <a:p>
            <a:pPr lvl="1"/>
            <a:r>
              <a:rPr lang="cs-CZ" dirty="0" smtClean="0"/>
              <a:t>(</a:t>
            </a:r>
            <a:r>
              <a:rPr lang="cs-CZ" dirty="0" err="1" smtClean="0"/>
              <a:t>effect</a:t>
            </a:r>
            <a:r>
              <a:rPr lang="cs-CZ" dirty="0" smtClean="0"/>
              <a:t> </a:t>
            </a:r>
            <a:r>
              <a:rPr lang="cs-CZ" dirty="0" err="1" smtClean="0"/>
              <a:t>size</a:t>
            </a:r>
            <a:r>
              <a:rPr lang="cs-CZ" dirty="0" smtClean="0"/>
              <a:t>, % jednotlivých odpovědí, </a:t>
            </a:r>
            <a:r>
              <a:rPr lang="cs-CZ" dirty="0" err="1" smtClean="0"/>
              <a:t>soc</a:t>
            </a:r>
            <a:r>
              <a:rPr lang="cs-CZ" dirty="0" smtClean="0"/>
              <a:t>-</a:t>
            </a:r>
            <a:r>
              <a:rPr lang="cs-CZ" dirty="0" err="1" smtClean="0"/>
              <a:t>dem</a:t>
            </a:r>
            <a:r>
              <a:rPr lang="cs-CZ" dirty="0" smtClean="0"/>
              <a:t>, ověření pochopení úlohy </a:t>
            </a:r>
            <a:r>
              <a:rPr lang="cs-CZ" dirty="0" err="1" smtClean="0"/>
              <a:t>probandy</a:t>
            </a:r>
            <a:r>
              <a:rPr lang="cs-CZ" dirty="0" smtClean="0"/>
              <a:t> v </a:t>
            </a:r>
            <a:r>
              <a:rPr lang="cs-CZ" dirty="0" err="1" smtClean="0"/>
              <a:t>debriefingu</a:t>
            </a:r>
            <a:r>
              <a:rPr lang="cs-CZ" dirty="0" smtClean="0"/>
              <a:t> a pod.)</a:t>
            </a:r>
          </a:p>
          <a:p>
            <a:r>
              <a:rPr lang="cs-CZ" dirty="0" smtClean="0"/>
              <a:t>nepouštět se do </a:t>
            </a:r>
            <a:r>
              <a:rPr lang="cs-CZ" dirty="0" smtClean="0"/>
              <a:t>aplikace </a:t>
            </a:r>
            <a:r>
              <a:rPr lang="cs-CZ" dirty="0" smtClean="0"/>
              <a:t>bez dostatečně hlubokého porozumění problematice</a:t>
            </a:r>
          </a:p>
          <a:p>
            <a:pPr lvl="1"/>
            <a:r>
              <a:rPr lang="cs-CZ" dirty="0" smtClean="0"/>
              <a:t>víc práce pro uplatnění psychologů </a:t>
            </a:r>
          </a:p>
          <a:p>
            <a:r>
              <a:rPr lang="cs-CZ" dirty="0" smtClean="0"/>
              <a:t>konkrétní, specifické a testovatelné predikce</a:t>
            </a:r>
          </a:p>
          <a:p>
            <a:pPr lvl="1"/>
            <a:r>
              <a:rPr lang="cs-CZ" dirty="0" smtClean="0"/>
              <a:t>jaké osoby, v jakých situacích, v jaké míře</a:t>
            </a:r>
          </a:p>
          <a:p>
            <a:r>
              <a:rPr lang="cs-CZ" dirty="0" smtClean="0"/>
              <a:t>opatrné aplikace („do no </a:t>
            </a:r>
            <a:r>
              <a:rPr lang="cs-CZ" dirty="0" err="1" smtClean="0"/>
              <a:t>harm</a:t>
            </a:r>
            <a:r>
              <a:rPr lang="cs-CZ" dirty="0" smtClean="0"/>
              <a:t>“)</a:t>
            </a:r>
          </a:p>
          <a:p>
            <a:pPr lvl="1"/>
            <a:r>
              <a:rPr lang="cs-CZ" dirty="0" smtClean="0"/>
              <a:t>kurzy rozhodování, formát prezentace informací</a:t>
            </a:r>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rozdíly</a:t>
            </a:r>
            <a:endParaRPr lang="cs-CZ" dirty="0"/>
          </a:p>
        </p:txBody>
      </p:sp>
      <p:sp>
        <p:nvSpPr>
          <p:cNvPr id="3" name="Content Placeholder 2"/>
          <p:cNvSpPr>
            <a:spLocks noGrp="1"/>
          </p:cNvSpPr>
          <p:nvPr>
            <p:ph idx="1"/>
          </p:nvPr>
        </p:nvSpPr>
        <p:spPr/>
        <p:txBody>
          <a:bodyPr>
            <a:normAutofit fontScale="77500" lnSpcReduction="20000"/>
          </a:bodyPr>
          <a:lstStyle/>
          <a:p>
            <a:r>
              <a:rPr lang="cs-CZ" dirty="0" smtClean="0"/>
              <a:t>pohlaví</a:t>
            </a:r>
          </a:p>
          <a:p>
            <a:pPr lvl="1"/>
            <a:r>
              <a:rPr lang="cs-CZ" dirty="0" smtClean="0"/>
              <a:t>muži více riskují, vnímají risk spíš jako výzvu, ženy pociťují spíše strach, vliv ovulačního cyklu, ženy víc reagují na situační klíče</a:t>
            </a:r>
          </a:p>
          <a:p>
            <a:r>
              <a:rPr lang="cs-CZ" dirty="0" smtClean="0"/>
              <a:t>kognitivní dispozice / styly</a:t>
            </a:r>
          </a:p>
          <a:p>
            <a:pPr lvl="1"/>
            <a:r>
              <a:rPr lang="cs-CZ" dirty="0" smtClean="0"/>
              <a:t>např. „radost z myšlení“</a:t>
            </a:r>
          </a:p>
          <a:p>
            <a:r>
              <a:rPr lang="cs-CZ" dirty="0" smtClean="0"/>
              <a:t>kulturní vlivy</a:t>
            </a:r>
          </a:p>
          <a:p>
            <a:pPr lvl="1"/>
            <a:r>
              <a:rPr lang="cs-CZ" dirty="0" smtClean="0"/>
              <a:t>FAE (</a:t>
            </a:r>
            <a:r>
              <a:rPr lang="cs-CZ" dirty="0" err="1" smtClean="0"/>
              <a:t>fundamental</a:t>
            </a:r>
            <a:r>
              <a:rPr lang="cs-CZ" dirty="0" smtClean="0"/>
              <a:t> </a:t>
            </a:r>
            <a:r>
              <a:rPr lang="cs-CZ" dirty="0" err="1" smtClean="0"/>
              <a:t>attribution</a:t>
            </a:r>
            <a:r>
              <a:rPr lang="cs-CZ" dirty="0" smtClean="0"/>
              <a:t> </a:t>
            </a:r>
            <a:r>
              <a:rPr lang="cs-CZ" dirty="0" err="1" smtClean="0"/>
              <a:t>error</a:t>
            </a:r>
            <a:r>
              <a:rPr lang="cs-CZ" dirty="0" smtClean="0"/>
              <a:t>) individualistické vs. kolektivistické kultury </a:t>
            </a:r>
          </a:p>
          <a:p>
            <a:pPr lvl="2"/>
            <a:r>
              <a:rPr lang="cs-CZ" dirty="0" smtClean="0"/>
              <a:t>např. u </a:t>
            </a:r>
            <a:r>
              <a:rPr lang="cs-CZ" dirty="0" err="1" smtClean="0"/>
              <a:t>salientních</a:t>
            </a:r>
            <a:r>
              <a:rPr lang="cs-CZ" dirty="0" smtClean="0"/>
              <a:t> situačních vlivech </a:t>
            </a:r>
            <a:r>
              <a:rPr lang="cs-CZ" dirty="0" err="1" smtClean="0"/>
              <a:t>Azijaté</a:t>
            </a:r>
            <a:r>
              <a:rPr lang="cs-CZ" dirty="0" smtClean="0"/>
              <a:t> volí situační </a:t>
            </a:r>
            <a:r>
              <a:rPr lang="cs-CZ" dirty="0" err="1" smtClean="0"/>
              <a:t>atribuci</a:t>
            </a:r>
            <a:r>
              <a:rPr lang="cs-CZ" dirty="0" smtClean="0"/>
              <a:t> častěji než Američané (u středně a slabo </a:t>
            </a:r>
            <a:r>
              <a:rPr lang="cs-CZ" dirty="0" err="1" smtClean="0"/>
              <a:t>salientních</a:t>
            </a:r>
            <a:r>
              <a:rPr lang="cs-CZ" dirty="0" smtClean="0"/>
              <a:t> dělají FAE v stejné míře)</a:t>
            </a:r>
          </a:p>
          <a:p>
            <a:r>
              <a:rPr lang="cs-CZ" dirty="0" smtClean="0"/>
              <a:t>vývojové stádia</a:t>
            </a:r>
          </a:p>
          <a:p>
            <a:pPr lvl="1"/>
            <a:r>
              <a:rPr lang="cs-CZ" dirty="0" smtClean="0"/>
              <a:t>rozvoj a úpadek kognitivních schopností</a:t>
            </a:r>
            <a:endParaRPr lang="cs-CZ" dirty="0"/>
          </a:p>
        </p:txBody>
      </p:sp>
      <p:sp>
        <p:nvSpPr>
          <p:cNvPr id="4" name="Slide Number Placeholder 3"/>
          <p:cNvSpPr>
            <a:spLocks noGrp="1"/>
          </p:cNvSpPr>
          <p:nvPr>
            <p:ph type="sldNum" sz="quarter" idx="12"/>
          </p:nvPr>
        </p:nvSpPr>
        <p:spPr>
          <a:xfrm>
            <a:off x="6553200" y="6356350"/>
            <a:ext cx="2133600" cy="365125"/>
          </a:xfrm>
        </p:spPr>
        <p:txBody>
          <a:bodyPr/>
          <a:lstStyle/>
          <a:p>
            <a:fld id="{C14AE3C6-CECF-6D4C-AAC8-E586F007033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Zdroje</a:t>
            </a:r>
            <a:endParaRPr lang="cs-CZ" dirty="0"/>
          </a:p>
        </p:txBody>
      </p:sp>
      <p:sp>
        <p:nvSpPr>
          <p:cNvPr id="3" name="Content Placeholder 2"/>
          <p:cNvSpPr>
            <a:spLocks noGrp="1"/>
          </p:cNvSpPr>
          <p:nvPr>
            <p:ph idx="1"/>
          </p:nvPr>
        </p:nvSpPr>
        <p:spPr/>
        <p:txBody>
          <a:bodyPr/>
          <a:lstStyle/>
          <a:p>
            <a:r>
              <a:rPr lang="en-US" sz="1800" dirty="0" err="1" smtClean="0"/>
              <a:t>Thaler</a:t>
            </a:r>
            <a:r>
              <a:rPr lang="en-US" sz="1800" dirty="0" smtClean="0"/>
              <a:t>, R. H., &amp; </a:t>
            </a:r>
            <a:r>
              <a:rPr lang="en-US" sz="1800" dirty="0" err="1" smtClean="0"/>
              <a:t>Sunstein</a:t>
            </a:r>
            <a:r>
              <a:rPr lang="en-US" sz="1800" dirty="0" smtClean="0"/>
              <a:t>, C. R. (2008). </a:t>
            </a:r>
            <a:r>
              <a:rPr lang="en-US" sz="1800" i="1" dirty="0" smtClean="0"/>
              <a:t>Nudge: Improving decisions about health, wealth, and happiness</a:t>
            </a:r>
            <a:r>
              <a:rPr lang="en-US" sz="1800" dirty="0" smtClean="0"/>
              <a:t>. Yale University Press.</a:t>
            </a:r>
          </a:p>
          <a:p>
            <a:r>
              <a:rPr lang="en-US" sz="1800" dirty="0" err="1" smtClean="0"/>
              <a:t>Thaler</a:t>
            </a:r>
            <a:r>
              <a:rPr lang="en-US" sz="1800" dirty="0" smtClean="0"/>
              <a:t>, R. H., &amp; </a:t>
            </a:r>
            <a:r>
              <a:rPr lang="en-US" sz="1800" dirty="0" err="1" smtClean="0"/>
              <a:t>Sunstein</a:t>
            </a:r>
            <a:r>
              <a:rPr lang="en-US" sz="1800" dirty="0" smtClean="0"/>
              <a:t>, C. R. (2003). Libertarian paternalism. </a:t>
            </a:r>
            <a:r>
              <a:rPr lang="en-US" sz="1800" i="1" dirty="0" smtClean="0"/>
              <a:t>The American Economic Review</a:t>
            </a:r>
            <a:r>
              <a:rPr lang="en-US" sz="1800" dirty="0" smtClean="0"/>
              <a:t>, </a:t>
            </a:r>
            <a:r>
              <a:rPr lang="en-US" sz="1800" i="1" dirty="0" smtClean="0"/>
              <a:t>93</a:t>
            </a:r>
            <a:r>
              <a:rPr lang="en-US" sz="1800" dirty="0" smtClean="0"/>
              <a:t>(2), 175-179</a:t>
            </a:r>
            <a:r>
              <a:rPr lang="en-US" sz="1800" dirty="0" smtClean="0"/>
              <a:t>.</a:t>
            </a:r>
            <a:endParaRPr lang="cs-CZ" sz="1800" dirty="0" smtClean="0"/>
          </a:p>
          <a:p>
            <a:r>
              <a:rPr lang="en-US" sz="1800" dirty="0" smtClean="0"/>
              <a:t>Mitchell, G. (2002). Why Law and Economics’ Perfect Rationality Should Not Be Traded for Behavioral Law and Economics’ Equal Incompetence. </a:t>
            </a:r>
            <a:r>
              <a:rPr lang="en-US" sz="1800" i="1" dirty="0" smtClean="0"/>
              <a:t>Georgetown Law Journal, 91(1), 67–167.</a:t>
            </a:r>
          </a:p>
          <a:p>
            <a:pPr>
              <a:buNone/>
            </a:pPr>
            <a:endParaRPr lang="en-US" sz="1800" dirty="0" smtClean="0"/>
          </a:p>
          <a:p>
            <a:r>
              <a:rPr lang="en-US" sz="1800" dirty="0" err="1" smtClean="0"/>
              <a:t>Thaler</a:t>
            </a:r>
            <a:r>
              <a:rPr lang="en-US" sz="1800" dirty="0" smtClean="0"/>
              <a:t>, R. H., &amp; </a:t>
            </a:r>
            <a:r>
              <a:rPr lang="en-US" sz="1800" dirty="0" err="1" smtClean="0"/>
              <a:t>Benartzi</a:t>
            </a:r>
            <a:r>
              <a:rPr lang="en-US" sz="1800" dirty="0" smtClean="0"/>
              <a:t>, S. (2004). Save more tomorrow™: Using behavioral economics to increase employee saving. </a:t>
            </a:r>
            <a:r>
              <a:rPr lang="en-US" sz="1800" i="1" dirty="0" smtClean="0"/>
              <a:t>Journal of political Economy</a:t>
            </a:r>
            <a:r>
              <a:rPr lang="en-US" sz="1800" dirty="0" smtClean="0"/>
              <a:t>, </a:t>
            </a:r>
            <a:r>
              <a:rPr lang="en-US" sz="1800" i="1" dirty="0" smtClean="0"/>
              <a:t>112</a:t>
            </a:r>
            <a:r>
              <a:rPr lang="en-US" sz="1800" dirty="0" smtClean="0"/>
              <a:t>(S1), S164-S187.</a:t>
            </a:r>
          </a:p>
          <a:p>
            <a:r>
              <a:rPr lang="en-US" sz="1800" dirty="0" smtClean="0"/>
              <a:t>Wisdom, J., Downs, J. S. &amp; </a:t>
            </a:r>
            <a:r>
              <a:rPr lang="en-US" sz="1800" dirty="0" err="1" smtClean="0"/>
              <a:t>Loewenstein</a:t>
            </a:r>
            <a:r>
              <a:rPr lang="en-US" sz="1800" dirty="0" smtClean="0"/>
              <a:t>, G. (2010). Promoting Healthy Choices: Information versus Convenience. </a:t>
            </a:r>
            <a:r>
              <a:rPr lang="en-US" sz="1800" i="1" dirty="0" smtClean="0"/>
              <a:t>American Economic Journal: Applied Economics, 2(2), 164–78.</a:t>
            </a:r>
          </a:p>
          <a:p>
            <a:pPr>
              <a:buNone/>
            </a:pPr>
            <a:r>
              <a:rPr lang="cs-CZ" sz="1800" dirty="0" smtClean="0"/>
              <a:t/>
            </a:r>
            <a:br>
              <a:rPr lang="cs-CZ" sz="1800" dirty="0" smtClean="0"/>
            </a:br>
            <a:r>
              <a:rPr lang="cs-CZ" sz="1800" dirty="0" smtClean="0"/>
              <a:t> </a:t>
            </a:r>
            <a:r>
              <a:rPr lang="cs-CZ" sz="1800" dirty="0" smtClean="0"/>
              <a:t/>
            </a:r>
            <a:br>
              <a:rPr lang="cs-CZ" sz="1800" dirty="0" smtClean="0"/>
            </a:br>
            <a:r>
              <a:rPr lang="cs-CZ" sz="1800" dirty="0" smtClean="0"/>
              <a:t/>
            </a:r>
            <a:br>
              <a:rPr lang="cs-CZ" sz="1800" dirty="0" smtClean="0"/>
            </a:br>
            <a:endParaRPr lang="cs-CZ" sz="1800" dirty="0"/>
          </a:p>
        </p:txBody>
      </p:sp>
      <p:sp>
        <p:nvSpPr>
          <p:cNvPr id="4" name="Slide Number Placeholder 3"/>
          <p:cNvSpPr>
            <a:spLocks noGrp="1"/>
          </p:cNvSpPr>
          <p:nvPr>
            <p:ph type="sldNum" sz="quarter" idx="12"/>
          </p:nvPr>
        </p:nvSpPr>
        <p:spPr/>
        <p:txBody>
          <a:bodyPr/>
          <a:lstStyle/>
          <a:p>
            <a:fld id="{1770E7A3-1F81-4973-99BC-33FC18E1495A}" type="slidenum">
              <a:rPr lang="en-US" smtClean="0"/>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Default (?)</a:t>
            </a:r>
          </a:p>
        </p:txBody>
      </p:sp>
      <p:pic>
        <p:nvPicPr>
          <p:cNvPr id="6" name="Content Placeholder 5"/>
          <p:cNvPicPr>
            <a:picLocks noGrp="1" noChangeAspect="1"/>
          </p:cNvPicPr>
          <p:nvPr>
            <p:ph idx="1"/>
          </p:nvPr>
        </p:nvPicPr>
        <p:blipFill>
          <a:blip r:embed="rId2"/>
          <a:srcRect l="-16634" r="-16634"/>
          <a:stretch>
            <a:fillRect/>
          </a:stretch>
        </p:blipFill>
        <p:spPr/>
      </p:pic>
      <p:sp>
        <p:nvSpPr>
          <p:cNvPr id="3" name="Slide Number Placeholder 2"/>
          <p:cNvSpPr>
            <a:spLocks noGrp="1"/>
          </p:cNvSpPr>
          <p:nvPr>
            <p:ph type="sldNum" sz="quarter" idx="12"/>
          </p:nvPr>
        </p:nvSpPr>
        <p:spPr/>
        <p:txBody>
          <a:bodyPr/>
          <a:lstStyle/>
          <a:p>
            <a:fld id="{C14AE3C6-CECF-6D4C-AAC8-E586F0070338}" type="slidenum">
              <a:rPr lang="en-US"/>
              <a:pPr/>
              <a:t>4</a:t>
            </a:fld>
            <a:endParaRPr lang="en-US"/>
          </a:p>
        </p:txBody>
      </p:sp>
    </p:spTree>
    <p:extLst>
      <p:ext uri="{BB962C8B-B14F-4D97-AF65-F5344CB8AC3E}">
        <p14:creationId xmlns:p14="http://schemas.microsoft.com/office/powerpoint/2010/main" xmlns="" val="2569538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9868" r="-19868"/>
          <a:stretch>
            <a:fillRect/>
          </a:stretch>
        </p:blipFill>
        <p:spPr>
          <a:xfrm>
            <a:off x="771104" y="1914104"/>
            <a:ext cx="8229600" cy="4525963"/>
          </a:xfrm>
        </p:spPr>
      </p:pic>
      <p:sp>
        <p:nvSpPr>
          <p:cNvPr id="2" name="Title 1"/>
          <p:cNvSpPr>
            <a:spLocks noGrp="1"/>
          </p:cNvSpPr>
          <p:nvPr>
            <p:ph type="title"/>
          </p:nvPr>
        </p:nvSpPr>
        <p:spPr/>
        <p:txBody>
          <a:bodyPr>
            <a:normAutofit fontScale="90000"/>
          </a:bodyPr>
          <a:lstStyle/>
          <a:p>
            <a:r>
              <a:rPr lang="en-US" dirty="0" smtClean="0"/>
              <a:t>Default </a:t>
            </a:r>
            <a:r>
              <a:rPr lang="en-US" dirty="0"/>
              <a:t>a </a:t>
            </a:r>
            <a:r>
              <a:rPr lang="en-US" dirty="0" err="1"/>
              <a:t>orgány</a:t>
            </a:r>
            <a:r>
              <a:rPr lang="en-US" dirty="0"/>
              <a:t> </a:t>
            </a:r>
            <a:br>
              <a:rPr lang="en-US" dirty="0"/>
            </a:br>
            <a:r>
              <a:rPr lang="en-US" dirty="0"/>
              <a:t>Johnson, Goldstein (2004)</a:t>
            </a:r>
          </a:p>
        </p:txBody>
      </p:sp>
      <p:sp>
        <p:nvSpPr>
          <p:cNvPr id="3" name="Slide Number Placeholder 2"/>
          <p:cNvSpPr>
            <a:spLocks noGrp="1"/>
          </p:cNvSpPr>
          <p:nvPr>
            <p:ph type="sldNum" sz="quarter" idx="12"/>
          </p:nvPr>
        </p:nvSpPr>
        <p:spPr/>
        <p:txBody>
          <a:bodyPr/>
          <a:lstStyle/>
          <a:p>
            <a:fld id="{C14AE3C6-CECF-6D4C-AAC8-E586F0070338}" type="slidenum">
              <a:rPr lang="en-US"/>
              <a:pPr/>
              <a:t>5</a:t>
            </a:fld>
            <a:endParaRPr lang="en-US"/>
          </a:p>
        </p:txBody>
      </p:sp>
      <p:sp>
        <p:nvSpPr>
          <p:cNvPr id="6" name="Right Arrow 5"/>
          <p:cNvSpPr/>
          <p:nvPr/>
        </p:nvSpPr>
        <p:spPr>
          <a:xfrm rot="1431433">
            <a:off x="168929" y="1272025"/>
            <a:ext cx="2402424" cy="1649330"/>
          </a:xfrm>
          <a:prstGeom prst="rightArrow">
            <a:avLst/>
          </a:prstGeom>
          <a:solidFill>
            <a:srgbClr val="FF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cs-CZ" sz="2000" dirty="0" smtClean="0"/>
              <a:t>Exp. ověření účinků defaultu</a:t>
            </a:r>
          </a:p>
        </p:txBody>
      </p:sp>
    </p:spTree>
    <p:extLst>
      <p:ext uri="{BB962C8B-B14F-4D97-AF65-F5344CB8AC3E}">
        <p14:creationId xmlns:p14="http://schemas.microsoft.com/office/powerpoint/2010/main" xmlns="" val="22393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Důsledky ve skutečném světě:</a:t>
            </a:r>
            <a:endParaRPr lang="en-US" dirty="0"/>
          </a:p>
        </p:txBody>
      </p:sp>
      <p:pic>
        <p:nvPicPr>
          <p:cNvPr id="4" name="Content Placeholder 3"/>
          <p:cNvPicPr>
            <a:picLocks noGrp="1" noChangeAspect="1"/>
          </p:cNvPicPr>
          <p:nvPr>
            <p:ph idx="1"/>
          </p:nvPr>
        </p:nvPicPr>
        <p:blipFill>
          <a:blip r:embed="rId2"/>
          <a:srcRect l="-12017" r="-12017"/>
          <a:stretch>
            <a:fillRect/>
          </a:stretch>
        </p:blipFill>
        <p:spPr>
          <a:xfrm>
            <a:off x="457200" y="1600200"/>
            <a:ext cx="8229600" cy="4525963"/>
          </a:xfrm>
        </p:spPr>
      </p:pic>
      <p:sp>
        <p:nvSpPr>
          <p:cNvPr id="3" name="Slide Number Placeholder 2"/>
          <p:cNvSpPr>
            <a:spLocks noGrp="1"/>
          </p:cNvSpPr>
          <p:nvPr>
            <p:ph type="sldNum" sz="quarter" idx="12"/>
          </p:nvPr>
        </p:nvSpPr>
        <p:spPr/>
        <p:txBody>
          <a:bodyPr/>
          <a:lstStyle/>
          <a:p>
            <a:fld id="{C14AE3C6-CECF-6D4C-AAC8-E586F0070338}" type="slidenum">
              <a:rPr lang="en-US"/>
              <a:pPr/>
              <a:t>6</a:t>
            </a:fld>
            <a:endParaRPr lang="en-US"/>
          </a:p>
        </p:txBody>
      </p:sp>
    </p:spTree>
    <p:extLst>
      <p:ext uri="{BB962C8B-B14F-4D97-AF65-F5344CB8AC3E}">
        <p14:creationId xmlns:p14="http://schemas.microsoft.com/office/powerpoint/2010/main" xmlns="" val="84859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Shrnutí</a:t>
            </a:r>
          </a:p>
        </p:txBody>
      </p:sp>
      <p:sp>
        <p:nvSpPr>
          <p:cNvPr id="3" name="Content Placeholder 2"/>
          <p:cNvSpPr>
            <a:spLocks noGrp="1"/>
          </p:cNvSpPr>
          <p:nvPr>
            <p:ph idx="1"/>
          </p:nvPr>
        </p:nvSpPr>
        <p:spPr/>
        <p:txBody>
          <a:bodyPr>
            <a:normAutofit fontScale="92500" lnSpcReduction="20000"/>
          </a:bodyPr>
          <a:lstStyle/>
          <a:p>
            <a:r>
              <a:rPr lang="cs-CZ" b="1" dirty="0" smtClean="0"/>
              <a:t>Silný paternalismus</a:t>
            </a:r>
          </a:p>
          <a:p>
            <a:pPr lvl="1"/>
            <a:r>
              <a:rPr lang="cs-CZ" dirty="0" smtClean="0"/>
              <a:t>Sociální pojištění, zdravotní pojištění, zákony na ochranu spotřebitele, povinné vzdělávání, daně z/zákazy neřestí (alkohol, cigarety, tuky, cukry), zákaz polygamie, zákaz prodeje sexu, příkazy na ochranu zdraví (helmy), regulace finančního sektoru, zákazy pornografie či </a:t>
            </a:r>
            <a:r>
              <a:rPr lang="cs-CZ" dirty="0" err="1" smtClean="0"/>
              <a:t>gamblingu</a:t>
            </a:r>
            <a:r>
              <a:rPr lang="cs-CZ" dirty="0" smtClean="0"/>
              <a:t>.</a:t>
            </a:r>
          </a:p>
          <a:p>
            <a:r>
              <a:rPr lang="cs-CZ" b="1" dirty="0" smtClean="0"/>
              <a:t>Slabý paternalismus</a:t>
            </a:r>
          </a:p>
          <a:p>
            <a:pPr lvl="1"/>
            <a:r>
              <a:rPr lang="cs-CZ" dirty="0" err="1" smtClean="0"/>
              <a:t>Defaultní</a:t>
            </a:r>
            <a:r>
              <a:rPr lang="cs-CZ" dirty="0" smtClean="0"/>
              <a:t> přihlášení k penzijnímu připojištění, zákaz/default “</a:t>
            </a:r>
            <a:r>
              <a:rPr lang="cs-CZ" dirty="0" err="1" smtClean="0"/>
              <a:t>non</a:t>
            </a:r>
            <a:r>
              <a:rPr lang="cs-CZ" dirty="0" smtClean="0"/>
              <a:t>/</a:t>
            </a:r>
            <a:r>
              <a:rPr lang="cs-CZ" dirty="0" err="1" smtClean="0"/>
              <a:t>junk</a:t>
            </a:r>
            <a:r>
              <a:rPr lang="cs-CZ" dirty="0" smtClean="0"/>
              <a:t> </a:t>
            </a:r>
            <a:r>
              <a:rPr lang="cs-CZ" dirty="0" err="1" smtClean="0"/>
              <a:t>food</a:t>
            </a:r>
            <a:r>
              <a:rPr lang="cs-CZ" dirty="0" smtClean="0"/>
              <a:t>” ve školních/zaměstnaneckých jídelnách, příkaz uvádění kalorií, omezení investičních plánů penzijních úspor.</a:t>
            </a:r>
            <a:endParaRPr lang="cs-CZ" dirty="0"/>
          </a:p>
        </p:txBody>
      </p:sp>
      <p:sp>
        <p:nvSpPr>
          <p:cNvPr id="4" name="Slide Number Placeholder 3"/>
          <p:cNvSpPr>
            <a:spLocks noGrp="1"/>
          </p:cNvSpPr>
          <p:nvPr>
            <p:ph type="sldNum" sz="quarter" idx="12"/>
          </p:nvPr>
        </p:nvSpPr>
        <p:spPr/>
        <p:txBody>
          <a:bodyPr/>
          <a:lstStyle/>
          <a:p>
            <a:fld id="{C14AE3C6-CECF-6D4C-AAC8-E586F0070338}" type="slidenum">
              <a:rPr lang="en-US"/>
              <a:pPr/>
              <a:t>7</a:t>
            </a:fld>
            <a:endParaRPr lang="en-US"/>
          </a:p>
        </p:txBody>
      </p:sp>
    </p:spTree>
    <p:extLst>
      <p:ext uri="{BB962C8B-B14F-4D97-AF65-F5344CB8AC3E}">
        <p14:creationId xmlns="" xmlns:p14="http://schemas.microsoft.com/office/powerpoint/2010/main" val="12485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Diskuse I.</a:t>
            </a:r>
            <a:endParaRPr lang="cs-CZ" dirty="0"/>
          </a:p>
        </p:txBody>
      </p:sp>
      <p:sp>
        <p:nvSpPr>
          <p:cNvPr id="3" name="Content Placeholder 2"/>
          <p:cNvSpPr>
            <a:spLocks noGrp="1"/>
          </p:cNvSpPr>
          <p:nvPr>
            <p:ph sz="half" idx="1"/>
          </p:nvPr>
        </p:nvSpPr>
        <p:spPr/>
        <p:txBody>
          <a:bodyPr/>
          <a:lstStyle/>
          <a:p>
            <a:r>
              <a:rPr lang="en-US"/>
              <a:t>Racionalita voleb?</a:t>
            </a:r>
          </a:p>
          <a:p>
            <a:r>
              <a:rPr lang="en-US"/>
              <a:t>Mechanismus odhalování “normativních preferencí”?</a:t>
            </a:r>
          </a:p>
          <a:p>
            <a:r>
              <a:rPr lang="en-US"/>
              <a:t>“Nezbytnost” paternalismu?</a:t>
            </a:r>
          </a:p>
        </p:txBody>
      </p:sp>
      <p:pic>
        <p:nvPicPr>
          <p:cNvPr id="6" name="Content Placeholder 5"/>
          <p:cNvPicPr>
            <a:picLocks noGrp="1" noChangeAspect="1"/>
          </p:cNvPicPr>
          <p:nvPr>
            <p:ph sz="half" idx="2"/>
          </p:nvPr>
        </p:nvPicPr>
        <p:blipFill>
          <a:blip r:embed="rId2" cstate="print"/>
          <a:srcRect t="-37042" b="-37042"/>
          <a:stretch>
            <a:fillRect/>
          </a:stretch>
        </p:blipFill>
        <p:spPr/>
      </p:pic>
      <p:sp>
        <p:nvSpPr>
          <p:cNvPr id="5" name="Slide Number Placeholder 4"/>
          <p:cNvSpPr>
            <a:spLocks noGrp="1"/>
          </p:cNvSpPr>
          <p:nvPr>
            <p:ph type="sldNum" sz="quarter" idx="12"/>
          </p:nvPr>
        </p:nvSpPr>
        <p:spPr/>
        <p:txBody>
          <a:bodyPr/>
          <a:lstStyle/>
          <a:p>
            <a:fld id="{C14AE3C6-CECF-6D4C-AAC8-E586F0070338}" type="slidenum">
              <a:rPr lang="en-US"/>
              <a:pPr/>
              <a:t>8</a:t>
            </a:fld>
            <a:endParaRPr lang="en-US"/>
          </a:p>
        </p:txBody>
      </p:sp>
    </p:spTree>
    <p:extLst>
      <p:ext uri="{BB962C8B-B14F-4D97-AF65-F5344CB8AC3E}">
        <p14:creationId xmlns="" xmlns:p14="http://schemas.microsoft.com/office/powerpoint/2010/main" val="39747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cs-CZ" dirty="0" err="1" smtClean="0">
                <a:latin typeface="Calibri" charset="0"/>
                <a:ea typeface="ＭＳ Ｐゴシック" charset="0"/>
                <a:cs typeface="ＭＳ Ｐゴシック" charset="0"/>
              </a:rPr>
              <a:t>Thaler</a:t>
            </a:r>
            <a:r>
              <a:rPr lang="cs-CZ" dirty="0" smtClean="0">
                <a:latin typeface="Calibri" charset="0"/>
                <a:ea typeface="ＭＳ Ｐゴシック" charset="0"/>
                <a:cs typeface="ＭＳ Ｐゴシック" charset="0"/>
              </a:rPr>
              <a:t>, </a:t>
            </a:r>
            <a:r>
              <a:rPr lang="cs-CZ" dirty="0" err="1" smtClean="0">
                <a:latin typeface="Calibri" charset="0"/>
                <a:ea typeface="ＭＳ Ｐゴシック" charset="0"/>
                <a:cs typeface="ＭＳ Ｐゴシック" charset="0"/>
              </a:rPr>
              <a:t>Sunstein</a:t>
            </a:r>
            <a:r>
              <a:rPr lang="cs-CZ" dirty="0" smtClean="0">
                <a:latin typeface="Calibri" charset="0"/>
                <a:ea typeface="ＭＳ Ｐゴシック" charset="0"/>
                <a:cs typeface="ＭＳ Ｐゴシック" charset="0"/>
              </a:rPr>
              <a:t> (2008) - </a:t>
            </a:r>
            <a:r>
              <a:rPr lang="cs-CZ" dirty="0" err="1" smtClean="0">
                <a:latin typeface="Calibri" charset="0"/>
                <a:ea typeface="ＭＳ Ｐゴシック" charset="0"/>
                <a:cs typeface="ＭＳ Ｐゴシック" charset="0"/>
              </a:rPr>
              <a:t>Nudge</a:t>
            </a:r>
            <a:endParaRPr lang="en-US" dirty="0">
              <a:latin typeface="Calibri" charset="0"/>
              <a:ea typeface="ＭＳ Ｐゴシック" charset="0"/>
              <a:cs typeface="ＭＳ Ｐゴシック" charset="0"/>
            </a:endParaRPr>
          </a:p>
        </p:txBody>
      </p:sp>
      <p:sp>
        <p:nvSpPr>
          <p:cNvPr id="31746" name="Content Placeholder 2"/>
          <p:cNvSpPr>
            <a:spLocks noGrp="1"/>
          </p:cNvSpPr>
          <p:nvPr>
            <p:ph idx="1"/>
          </p:nvPr>
        </p:nvSpPr>
        <p:spPr/>
        <p:txBody>
          <a:bodyPr>
            <a:normAutofit fontScale="92500" lnSpcReduction="20000"/>
          </a:bodyPr>
          <a:lstStyle/>
          <a:p>
            <a:pPr lvl="1"/>
            <a:r>
              <a:rPr lang="cs-CZ" dirty="0" smtClean="0">
                <a:latin typeface="Calibri" charset="0"/>
                <a:ea typeface="ＭＳ Ｐゴシック" charset="0"/>
              </a:rPr>
              <a:t>popularizace </a:t>
            </a:r>
            <a:r>
              <a:rPr lang="en-US" dirty="0" err="1" smtClean="0">
                <a:latin typeface="Calibri" charset="0"/>
                <a:ea typeface="ＭＳ Ｐゴシック" charset="0"/>
              </a:rPr>
              <a:t>Jolls</a:t>
            </a:r>
            <a:r>
              <a:rPr lang="en-US" dirty="0" smtClean="0">
                <a:latin typeface="Calibri" charset="0"/>
                <a:ea typeface="ＭＳ Ｐゴシック" charset="0"/>
              </a:rPr>
              <a:t>, C., </a:t>
            </a:r>
            <a:r>
              <a:rPr lang="en-US" dirty="0" err="1" smtClean="0">
                <a:latin typeface="Calibri" charset="0"/>
                <a:ea typeface="ＭＳ Ｐゴシック" charset="0"/>
              </a:rPr>
              <a:t>Sunstein</a:t>
            </a:r>
            <a:r>
              <a:rPr lang="en-US" dirty="0" smtClean="0">
                <a:latin typeface="Calibri" charset="0"/>
                <a:ea typeface="ＭＳ Ｐゴシック" charset="0"/>
              </a:rPr>
              <a:t>, C. R., </a:t>
            </a:r>
            <a:r>
              <a:rPr lang="en-US" dirty="0" err="1" smtClean="0">
                <a:latin typeface="Calibri" charset="0"/>
                <a:ea typeface="ＭＳ Ｐゴシック" charset="0"/>
              </a:rPr>
              <a:t>Thaler</a:t>
            </a:r>
            <a:r>
              <a:rPr lang="en-US" dirty="0" smtClean="0">
                <a:latin typeface="Calibri" charset="0"/>
                <a:ea typeface="ＭＳ Ｐゴシック" charset="0"/>
              </a:rPr>
              <a:t>, R. (1998): A behavioral approach to law and economics. </a:t>
            </a:r>
            <a:r>
              <a:rPr lang="en-US" i="1" dirty="0" smtClean="0">
                <a:latin typeface="Calibri" charset="0"/>
                <a:ea typeface="ＭＳ Ｐゴシック" charset="0"/>
              </a:rPr>
              <a:t>Stanford Law Review, 50</a:t>
            </a:r>
            <a:r>
              <a:rPr lang="en-US" dirty="0" smtClean="0">
                <a:latin typeface="Calibri" charset="0"/>
                <a:ea typeface="ＭＳ Ｐゴシック" charset="0"/>
              </a:rPr>
              <a:t>(5), str. 1471-1550.</a:t>
            </a:r>
            <a:r>
              <a:rPr lang="cs-CZ" dirty="0" smtClean="0">
                <a:latin typeface="Calibri" charset="0"/>
                <a:ea typeface="ＭＳ Ｐゴシック" charset="0"/>
              </a:rPr>
              <a:t> + několik rozpracovaných aplikací (úspory, investice, darování orgánů, zdravotní plány, školství, ochrana ŽP)</a:t>
            </a:r>
          </a:p>
          <a:p>
            <a:r>
              <a:rPr lang="cs-CZ" dirty="0" smtClean="0">
                <a:latin typeface="Calibri" charset="0"/>
                <a:ea typeface="ＭＳ Ｐゴシック" charset="0"/>
              </a:rPr>
              <a:t>filosofie </a:t>
            </a:r>
            <a:r>
              <a:rPr lang="cs-CZ" i="1" dirty="0" err="1" smtClean="0">
                <a:latin typeface="Calibri" charset="0"/>
                <a:ea typeface="ＭＳ Ｐゴシック" charset="0"/>
              </a:rPr>
              <a:t>libertarian</a:t>
            </a:r>
            <a:r>
              <a:rPr lang="cs-CZ" i="1" dirty="0" smtClean="0">
                <a:latin typeface="Calibri" charset="0"/>
                <a:ea typeface="ＭＳ Ｐゴシック" charset="0"/>
              </a:rPr>
              <a:t> </a:t>
            </a:r>
            <a:r>
              <a:rPr lang="cs-CZ" i="1" dirty="0" err="1" smtClean="0">
                <a:latin typeface="Calibri" charset="0"/>
                <a:ea typeface="ＭＳ Ｐゴシック" charset="0"/>
              </a:rPr>
              <a:t>paternalism</a:t>
            </a:r>
            <a:r>
              <a:rPr lang="cs-CZ" dirty="0" smtClean="0">
                <a:latin typeface="Calibri" charset="0"/>
                <a:ea typeface="ＭＳ Ｐゴシック" charset="0"/>
              </a:rPr>
              <a:t>:</a:t>
            </a:r>
            <a:r>
              <a:rPr lang="cs-CZ" dirty="0" smtClean="0">
                <a:latin typeface="Calibri" charset="0"/>
                <a:ea typeface="ＭＳ Ｐゴシック" charset="0"/>
              </a:rPr>
              <a:t> </a:t>
            </a:r>
          </a:p>
          <a:p>
            <a:pPr lvl="1"/>
            <a:r>
              <a:rPr lang="cs-CZ" dirty="0" smtClean="0">
                <a:latin typeface="Calibri" charset="0"/>
                <a:ea typeface="ＭＳ Ｐゴシック" charset="0"/>
              </a:rPr>
              <a:t>usměrnění </a:t>
            </a:r>
            <a:r>
              <a:rPr lang="cs-CZ" dirty="0" smtClean="0">
                <a:latin typeface="Calibri" charset="0"/>
                <a:ea typeface="ＭＳ Ｐゴシック" charset="0"/>
              </a:rPr>
              <a:t>chování stanoveným směrem, ale s nízkými náklady autonomního odchýlení </a:t>
            </a:r>
            <a:r>
              <a:rPr lang="cs-CZ" dirty="0" smtClean="0">
                <a:latin typeface="Calibri" charset="0"/>
                <a:ea typeface="ＭＳ Ｐゴシック" charset="0"/>
              </a:rPr>
              <a:t>se </a:t>
            </a:r>
            <a:endParaRPr lang="cs-CZ" dirty="0" smtClean="0">
              <a:latin typeface="Calibri" charset="0"/>
              <a:ea typeface="ＭＳ Ｐゴシック" charset="0"/>
            </a:endParaRPr>
          </a:p>
          <a:p>
            <a:pPr lvl="1"/>
            <a:r>
              <a:rPr lang="cs-CZ" dirty="0" smtClean="0">
                <a:latin typeface="Calibri" charset="0"/>
                <a:ea typeface="ＭＳ Ｐゴシック" charset="0"/>
              </a:rPr>
              <a:t>její opodstatnění: lidé nejsou „</a:t>
            </a:r>
            <a:r>
              <a:rPr lang="cs-CZ" dirty="0" err="1" smtClean="0">
                <a:latin typeface="Calibri" charset="0"/>
                <a:ea typeface="ＭＳ Ｐゴシック" charset="0"/>
              </a:rPr>
              <a:t>ekoni</a:t>
            </a:r>
            <a:r>
              <a:rPr lang="cs-CZ" dirty="0" smtClean="0">
                <a:latin typeface="Calibri" charset="0"/>
                <a:ea typeface="ＭＳ Ｐゴシック" charset="0"/>
              </a:rPr>
              <a:t>“, sami vědí, že se nerozhodují ideálně – rádi někomu za pomoc zaplatí a zvyšovat množství voleb je ve skutečnosti kontraproduktivní</a:t>
            </a:r>
            <a:endParaRPr lang="cs-CZ" dirty="0">
              <a:latin typeface="Calibri" charset="0"/>
              <a:ea typeface="ＭＳ Ｐゴシック" charset="0"/>
            </a:endParaRP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B47802-D37B-AF45-AE0C-EC48757C26E4}" type="slidenum">
              <a:rPr lang="en-US" sz="1200">
                <a:solidFill>
                  <a:srgbClr val="FFFFFF"/>
                </a:solidFill>
                <a:latin typeface="Calibri" charset="0"/>
              </a:rPr>
              <a:pPr eaLnBrk="1" hangingPunct="1"/>
              <a:t>9</a:t>
            </a:fld>
            <a:endParaRPr lang="en-US" sz="1200">
              <a:solidFill>
                <a:srgbClr val="FFFFFF"/>
              </a:solidFill>
              <a:latin typeface="Calibri" charset="0"/>
            </a:endParaRPr>
          </a:p>
        </p:txBody>
      </p:sp>
      <p:sp>
        <p:nvSpPr>
          <p:cNvPr id="5"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14AE3C6-CECF-6D4C-AAC8-E586F007033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5052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18920</TotalTime>
  <Words>2427</Words>
  <Application>Microsoft Macintosh PowerPoint</Application>
  <PresentationFormat>On-screen Show (4:3)</PresentationFormat>
  <Paragraphs>261</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APS300320  Heuristiky, zkreslení a iracionalita (v každodenní praxi)  Přednášející: Marek Vranka  </vt:lpstr>
      <vt:lpstr>Thaler, Sunstein (2003): Libertarian paternalism. </vt:lpstr>
      <vt:lpstr>Default a „nevyhnutelnost“ paternalismu (?)</vt:lpstr>
      <vt:lpstr>Default (?)</vt:lpstr>
      <vt:lpstr>Default a orgány  Johnson, Goldstein (2004)</vt:lpstr>
      <vt:lpstr>Důsledky ve skutečném světě:</vt:lpstr>
      <vt:lpstr>Shrnutí</vt:lpstr>
      <vt:lpstr>Diskuse I.</vt:lpstr>
      <vt:lpstr>Thaler, Sunstein (2008) - Nudge</vt:lpstr>
      <vt:lpstr>Thaler, Sunstein (2008) - Nudge</vt:lpstr>
      <vt:lpstr>Shrnutí – kdy bude potřeba nudgování? (Architektura volby)</vt:lpstr>
      <vt:lpstr>Vhodný design</vt:lpstr>
      <vt:lpstr>Omezení chybovosti</vt:lpstr>
      <vt:lpstr>Omezení chybovosti</vt:lpstr>
      <vt:lpstr>Pokušení (sebevůle, sebekontrola)</vt:lpstr>
      <vt:lpstr>Pokušení (sebevůle, sebekontrola), John Romalis a Dean Karlan</vt:lpstr>
      <vt:lpstr>Pokušení (sebevůle, sebekontrola)</vt:lpstr>
      <vt:lpstr>Nicméně, lidé jsou obecně krátkozrací: Jak zvýšit (proč?) penzijní úspory?</vt:lpstr>
      <vt:lpstr>Struktura komplexních voleb</vt:lpstr>
      <vt:lpstr>Komplexnost</vt:lpstr>
      <vt:lpstr>Slide 21</vt:lpstr>
      <vt:lpstr>Slide 22</vt:lpstr>
      <vt:lpstr>Jde o formu sdělení</vt:lpstr>
      <vt:lpstr>Nudgem ke zdravějšímu sandwichu</vt:lpstr>
      <vt:lpstr>Zpětná vazba/učení</vt:lpstr>
      <vt:lpstr>Jak zpomalit vozidla na silnici?  (… a další příklady na “nudgování”)</vt:lpstr>
      <vt:lpstr>Jak zabránit pacientům s Alzheimerovou nemocí, aby utíkali z léčeben?</vt:lpstr>
      <vt:lpstr>Jak snížit náklady na úklid?</vt:lpstr>
      <vt:lpstr>Jak přimět lidi více chodit po schodech?</vt:lpstr>
      <vt:lpstr>Mitchell (2002): Why law and economics’ perfect rationality should not be traded for behavioral law and economics’ equal incompetence.  </vt:lpstr>
      <vt:lpstr>Individuální faktory</vt:lpstr>
      <vt:lpstr>Situační faktory</vt:lpstr>
      <vt:lpstr>Doporučení  (zejména pro ekonomy)</vt:lpstr>
      <vt:lpstr>Další rozdíly</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z neuroekonomie</dc:title>
  <dc:creator>Petr Houdek</dc:creator>
  <cp:lastModifiedBy>Marek A. Vranka</cp:lastModifiedBy>
  <cp:revision>643</cp:revision>
  <dcterms:created xsi:type="dcterms:W3CDTF">2010-04-13T10:47:41Z</dcterms:created>
  <dcterms:modified xsi:type="dcterms:W3CDTF">2013-05-01T17:15:47Z</dcterms:modified>
</cp:coreProperties>
</file>