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60" r:id="rId5"/>
    <p:sldId id="258" r:id="rId6"/>
    <p:sldId id="261" r:id="rId7"/>
    <p:sldId id="259" r:id="rId8"/>
    <p:sldId id="269" r:id="rId9"/>
    <p:sldId id="271" r:id="rId10"/>
    <p:sldId id="268" r:id="rId11"/>
    <p:sldId id="262" r:id="rId12"/>
    <p:sldId id="264" r:id="rId13"/>
    <p:sldId id="266" r:id="rId14"/>
    <p:sldId id="265" r:id="rId15"/>
    <p:sldId id="267" r:id="rId16"/>
    <p:sldId id="263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86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46C34-69B5-1949-9742-757B397D3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F8FA49-0449-7F49-A232-1CDCA1FE9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49DDE2-7772-9A4E-9596-27BB8631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F9D4-4FFD-6F44-A069-056D2245977E}" type="datetimeFigureOut">
              <a:rPr lang="cs-CZ" smtClean="0"/>
              <a:t>19.11.19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EE3FFF-D0B0-3241-B1CC-9A288A95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CAFDE1-DBD9-2543-9840-525FB6C6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26AF-594D-014E-B54E-37A82DC06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78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099D1-D11E-2547-8406-D4701865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75D213-0B92-874E-9376-D7566E3B5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EBDBC0-7623-BC40-B9D0-18D17566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F9D4-4FFD-6F44-A069-056D2245977E}" type="datetimeFigureOut">
              <a:rPr lang="cs-CZ" smtClean="0"/>
              <a:t>19.11.19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1ADCB8-045E-B547-9004-3BDD5FDD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0A1EFE-4CE5-A649-914C-B41D1EE0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26AF-594D-014E-B54E-37A82DC06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48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E248D1-3E6C-4040-88C6-985BD5D75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B738D6-9822-2740-8DC1-672D97EC2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5B4A05-89CC-6D46-A685-B4DF4718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F9D4-4FFD-6F44-A069-056D2245977E}" type="datetimeFigureOut">
              <a:rPr lang="cs-CZ" smtClean="0"/>
              <a:t>19.11.19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3B80E-442A-4244-92CA-60000223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10F85A-84C0-4641-9D1E-8A38501A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26AF-594D-014E-B54E-37A82DC06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54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78BDE-5746-1846-B36F-5F8459D6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CCB3F9-4B3A-1C4D-99E3-F31C8FB65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5621B9-327D-D641-93A5-A5D0894D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F9D4-4FFD-6F44-A069-056D2245977E}" type="datetimeFigureOut">
              <a:rPr lang="cs-CZ" smtClean="0"/>
              <a:t>19.11.19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129D8B-54D9-1441-8AC4-6EA41D97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B03896-394B-8B4B-BF27-82EDDE2C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26AF-594D-014E-B54E-37A82DC06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04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699D4-A58A-914A-ADB8-083FF1C2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547B9D-B49E-D34C-8D75-89A8833B0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969E75-9816-B142-A0AC-A621B786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F9D4-4FFD-6F44-A069-056D2245977E}" type="datetimeFigureOut">
              <a:rPr lang="cs-CZ" smtClean="0"/>
              <a:t>19.11.19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2429DD-8C8E-D84F-8B49-4D9B9BD6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1B1BE1-0521-9C4C-8E11-300FD278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26AF-594D-014E-B54E-37A82DC06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32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0CCBB-7C62-9547-A243-D1E9FAD8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0B58B0-2B4A-2642-9736-839E3FFA1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CD4E95-8997-B84D-B3B5-4C8AFB6FF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496911-6FB9-B34F-AB5C-22012F41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F9D4-4FFD-6F44-A069-056D2245977E}" type="datetimeFigureOut">
              <a:rPr lang="cs-CZ" smtClean="0"/>
              <a:t>19.11.19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E2C591-82A6-DF4C-99A9-C48A207D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4D95B0-E3FC-F84C-84B3-0C9104CB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26AF-594D-014E-B54E-37A82DC06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03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73B1B-544E-4D4E-9C2A-CD6568EE9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F977CA-5922-2446-B897-880801955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1949D7-F54B-6641-835F-9E497D93C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A9AA5A-F2B2-F349-BD48-034748331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968D699-88A3-994C-BA73-7D999243D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678BB11-2757-5542-80E6-51C1819F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F9D4-4FFD-6F44-A069-056D2245977E}" type="datetimeFigureOut">
              <a:rPr lang="cs-CZ" smtClean="0"/>
              <a:t>19.11.19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1250F3E-7476-AC41-9CDF-F8BEE239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76DDF60-46CA-7B43-A2D3-2ED02287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26AF-594D-014E-B54E-37A82DC06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00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B2308-3045-6444-83EB-FD95A8C8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8B8328D-B71B-8A49-9285-0E67166A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F9D4-4FFD-6F44-A069-056D2245977E}" type="datetimeFigureOut">
              <a:rPr lang="cs-CZ" smtClean="0"/>
              <a:t>19.11.19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8E7B73-E423-B24E-83AA-477A7E6E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BAA179-5BF4-B649-9C9B-C65577BE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26AF-594D-014E-B54E-37A82DC06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67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1A3BE7-B3F1-1C47-A441-90FB78E8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F9D4-4FFD-6F44-A069-056D2245977E}" type="datetimeFigureOut">
              <a:rPr lang="cs-CZ" smtClean="0"/>
              <a:t>19.11.19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140BFF3-4748-6B46-BFD2-C3790651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C959B0-6225-7D47-845A-A8154137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26AF-594D-014E-B54E-37A82DC06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26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9D678-0F0D-4E4D-B741-F70B8CC6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B1E023-78BD-F34A-B0DC-3D33E56D7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5D0F65-7F38-4D45-BA69-46E3A372E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9B3421-EE30-F34F-BC44-0874805A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F9D4-4FFD-6F44-A069-056D2245977E}" type="datetimeFigureOut">
              <a:rPr lang="cs-CZ" smtClean="0"/>
              <a:t>19.11.19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05391C-590B-FA4E-8A66-3B630737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10F3FB-CF83-264D-87A2-6F85E23D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26AF-594D-014E-B54E-37A82DC06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69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DA28B-B0F1-7B46-B397-BBA7064D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C41C578-E809-184B-A366-1ABC3DD55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4A0A82-C737-5B4F-9CBC-FA6326224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B87054-0F37-E046-A57C-28361F6E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F9D4-4FFD-6F44-A069-056D2245977E}" type="datetimeFigureOut">
              <a:rPr lang="cs-CZ" smtClean="0"/>
              <a:t>19.11.19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12DCF6-93BA-1347-A5F2-8CB34F34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0F52E9-1E8F-5C4D-85FE-870719D4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26AF-594D-014E-B54E-37A82DC06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68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4F8A90-5C0D-0C40-8278-DF9082A5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42B565-3FA7-0846-A9D5-55E52E0AA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D1892B-5649-D141-A4C2-FD0982568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5F9D4-4FFD-6F44-A069-056D2245977E}" type="datetimeFigureOut">
              <a:rPr lang="cs-CZ" smtClean="0"/>
              <a:t>19.11.19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DA5CD1-BDE1-AE4A-8709-B6859F78F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63D3B4-CB67-BF4F-ADFB-4749B2512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826AF-594D-014E-B54E-37A82DC06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97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F0971-B591-2742-8537-07B870841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Politické instituce a modely vládnutí v 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438B0A-674B-C849-9A13-36465FAAC0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Koalice</a:t>
            </a:r>
          </a:p>
        </p:txBody>
      </p:sp>
    </p:spTree>
    <p:extLst>
      <p:ext uri="{BB962C8B-B14F-4D97-AF65-F5344CB8AC3E}">
        <p14:creationId xmlns:p14="http://schemas.microsoft.com/office/powerpoint/2010/main" val="87886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812E2-A1AC-8045-B180-2412529D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koalic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622FDA1-B226-3448-B92A-5A9D2CA69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292" y="2480865"/>
            <a:ext cx="7855416" cy="30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9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E3539-8917-A24D-9D59-F88E21DF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koalic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7988EF-6C45-FE44-AAB0-7087D1293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Dvě tradice výzkumu</a:t>
            </a:r>
          </a:p>
          <a:p>
            <a:pPr lvl="1"/>
            <a:r>
              <a:rPr lang="cs-CZ" dirty="0"/>
              <a:t>Teorie her (americká tradice)</a:t>
            </a:r>
          </a:p>
          <a:p>
            <a:pPr lvl="1"/>
            <a:r>
              <a:rPr lang="cs-CZ" dirty="0"/>
              <a:t>Empirické teorie (evropská tradice)</a:t>
            </a:r>
          </a:p>
        </p:txBody>
      </p:sp>
    </p:spTree>
    <p:extLst>
      <p:ext uri="{BB962C8B-B14F-4D97-AF65-F5344CB8AC3E}">
        <p14:creationId xmlns:p14="http://schemas.microsoft.com/office/powerpoint/2010/main" val="287879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5B57A-DC01-354D-AA12-8871E53D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her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7852CD-3856-7744-B321-A09327807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Riker</a:t>
            </a:r>
            <a:endParaRPr lang="cs-CZ" dirty="0"/>
          </a:p>
          <a:p>
            <a:pPr lvl="1"/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Coalitions</a:t>
            </a:r>
            <a:endParaRPr lang="cs-CZ" dirty="0"/>
          </a:p>
          <a:p>
            <a:r>
              <a:rPr lang="cs-CZ" dirty="0"/>
              <a:t>Nejen vládní koalice – obecnější fenomén</a:t>
            </a:r>
          </a:p>
          <a:p>
            <a:r>
              <a:rPr lang="cs-CZ" dirty="0"/>
              <a:t>Aktéři jsou unitární</a:t>
            </a:r>
          </a:p>
          <a:p>
            <a:r>
              <a:rPr lang="cs-CZ" dirty="0"/>
              <a:t>Předpoklad racionálního jednání</a:t>
            </a:r>
          </a:p>
          <a:p>
            <a:pPr lvl="1"/>
            <a:r>
              <a:rPr lang="cs-CZ" dirty="0"/>
              <a:t>Minimalizace legislativní většiny X maximalizace postů v exekutivě</a:t>
            </a:r>
          </a:p>
          <a:p>
            <a:pPr lvl="1"/>
            <a:r>
              <a:rPr lang="cs-CZ" dirty="0"/>
              <a:t>Důraz na </a:t>
            </a:r>
            <a:r>
              <a:rPr lang="cs-CZ" dirty="0" err="1"/>
              <a:t>office-seeking</a:t>
            </a:r>
            <a:r>
              <a:rPr lang="cs-CZ" dirty="0"/>
              <a:t> strategii aktérů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30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952D4-2DC6-CE43-95AD-EDBA13D6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Empirické 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A0178-0E9A-3D4D-B5B6-B81C21886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Testování obecnějších předpokladů</a:t>
            </a:r>
          </a:p>
          <a:p>
            <a:r>
              <a:rPr lang="cs-CZ" dirty="0"/>
              <a:t>Office i </a:t>
            </a:r>
            <a:r>
              <a:rPr lang="cs-CZ" dirty="0" err="1"/>
              <a:t>policy-seeking</a:t>
            </a:r>
            <a:r>
              <a:rPr lang="cs-CZ" dirty="0"/>
              <a:t> argumentace</a:t>
            </a:r>
          </a:p>
          <a:p>
            <a:r>
              <a:rPr lang="cs-CZ" dirty="0" err="1"/>
              <a:t>Policy-seeking</a:t>
            </a:r>
            <a:endParaRPr lang="cs-CZ" dirty="0"/>
          </a:p>
          <a:p>
            <a:pPr lvl="1"/>
            <a:r>
              <a:rPr lang="cs-CZ" dirty="0"/>
              <a:t>Hlavní motivací je prosadit maximum programových bodů</a:t>
            </a:r>
          </a:p>
          <a:p>
            <a:pPr lvl="1"/>
            <a:r>
              <a:rPr lang="cs-CZ" dirty="0"/>
              <a:t>Ideologická soudržnost může pozitivně ovlivňovat životnost vlády</a:t>
            </a:r>
          </a:p>
          <a:p>
            <a:r>
              <a:rPr lang="cs-CZ" dirty="0" err="1"/>
              <a:t>Axelrod</a:t>
            </a:r>
            <a:endParaRPr lang="cs-CZ" dirty="0"/>
          </a:p>
          <a:p>
            <a:pPr lvl="1"/>
            <a:r>
              <a:rPr lang="cs-CZ" dirty="0" err="1"/>
              <a:t>minimal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 </a:t>
            </a:r>
            <a:r>
              <a:rPr lang="cs-CZ" dirty="0" err="1"/>
              <a:t>winning</a:t>
            </a:r>
            <a:r>
              <a:rPr lang="cs-CZ" dirty="0"/>
              <a:t> </a:t>
            </a:r>
            <a:r>
              <a:rPr lang="cs-CZ" dirty="0" err="1"/>
              <a:t>coalitions</a:t>
            </a:r>
            <a:endParaRPr lang="cs-CZ" dirty="0"/>
          </a:p>
          <a:p>
            <a:r>
              <a:rPr lang="cs-CZ" dirty="0"/>
              <a:t>Vysvětlení (poměrně časté) existence menšinových vlád</a:t>
            </a:r>
          </a:p>
        </p:txBody>
      </p:sp>
    </p:spTree>
    <p:extLst>
      <p:ext uri="{BB962C8B-B14F-4D97-AF65-F5344CB8AC3E}">
        <p14:creationId xmlns:p14="http://schemas.microsoft.com/office/powerpoint/2010/main" val="234427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C01C0-4A12-0141-A02B-A2B4B94F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Alokace portfolia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5283A-DD2B-FA46-BE87-0EEA46ED1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Office-</a:t>
            </a:r>
            <a:r>
              <a:rPr lang="cs-CZ" dirty="0" err="1"/>
              <a:t>seeking</a:t>
            </a:r>
            <a:r>
              <a:rPr lang="cs-CZ" dirty="0"/>
              <a:t> strategie</a:t>
            </a:r>
          </a:p>
          <a:p>
            <a:pPr lvl="1"/>
            <a:r>
              <a:rPr lang="cs-CZ" dirty="0"/>
              <a:t>Proporcionální rozdělení resortů odpovídá rozložení sil v legislativě</a:t>
            </a:r>
          </a:p>
          <a:p>
            <a:r>
              <a:rPr lang="cs-CZ" dirty="0" err="1"/>
              <a:t>Policy-seeking</a:t>
            </a:r>
            <a:r>
              <a:rPr lang="cs-CZ" dirty="0"/>
              <a:t> strategie</a:t>
            </a:r>
          </a:p>
          <a:p>
            <a:pPr lvl="1"/>
            <a:r>
              <a:rPr lang="cs-CZ" dirty="0"/>
              <a:t>Ideologie strany má vliv na výběr portfolia</a:t>
            </a:r>
          </a:p>
          <a:p>
            <a:r>
              <a:rPr lang="cs-CZ" dirty="0" err="1"/>
              <a:t>Vote-seeking</a:t>
            </a:r>
            <a:r>
              <a:rPr lang="cs-CZ" dirty="0"/>
              <a:t> strategie</a:t>
            </a:r>
          </a:p>
          <a:p>
            <a:pPr lvl="1"/>
            <a:r>
              <a:rPr lang="cs-CZ" dirty="0"/>
              <a:t>Může se jevit jako výhodné zůstat mimo vládu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E4E62E4B-13AA-5B49-B9B5-862EED8C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0" y="4419600"/>
            <a:ext cx="63881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85DDB-543C-4846-A28D-041D227F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Alokace portfolia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EE576C39-47F0-A04B-8914-C173E553B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750" y="2305844"/>
            <a:ext cx="8318500" cy="3390900"/>
          </a:xfrm>
        </p:spPr>
      </p:pic>
    </p:spTree>
    <p:extLst>
      <p:ext uri="{BB962C8B-B14F-4D97-AF65-F5344CB8AC3E}">
        <p14:creationId xmlns:p14="http://schemas.microsoft.com/office/powerpoint/2010/main" val="3148343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5460B-8312-BD44-A3F6-69598490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aktérů</a:t>
            </a:r>
          </a:p>
        </p:txBody>
      </p:sp>
      <p:sp>
        <p:nvSpPr>
          <p:cNvPr id="4" name="Trojúhelník 3">
            <a:extLst>
              <a:ext uri="{FF2B5EF4-FFF2-40B4-BE49-F238E27FC236}">
                <a16:creationId xmlns:a16="http://schemas.microsoft.com/office/drawing/2014/main" id="{D5C46AF0-73EE-5D47-8194-5610A87D8F7D}"/>
              </a:ext>
            </a:extLst>
          </p:cNvPr>
          <p:cNvSpPr/>
          <p:nvPr/>
        </p:nvSpPr>
        <p:spPr>
          <a:xfrm>
            <a:off x="4564655" y="2508508"/>
            <a:ext cx="3062689" cy="2985571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5516442-8BF0-E44C-9A5F-65BB5DF81C9E}"/>
              </a:ext>
            </a:extLst>
          </p:cNvPr>
          <p:cNvSpPr txBox="1"/>
          <p:nvPr/>
        </p:nvSpPr>
        <p:spPr>
          <a:xfrm>
            <a:off x="5742056" y="1948551"/>
            <a:ext cx="70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Votes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C085BC3-C27B-B84A-AEDE-779AFEA09130}"/>
              </a:ext>
            </a:extLst>
          </p:cNvPr>
          <p:cNvSpPr txBox="1"/>
          <p:nvPr/>
        </p:nvSpPr>
        <p:spPr>
          <a:xfrm>
            <a:off x="4200517" y="5684704"/>
            <a:ext cx="72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Policy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8086E9-C4D1-9B46-82B3-41EF9030736B}"/>
              </a:ext>
            </a:extLst>
          </p:cNvPr>
          <p:cNvSpPr txBox="1"/>
          <p:nvPr/>
        </p:nvSpPr>
        <p:spPr>
          <a:xfrm>
            <a:off x="7256409" y="5684704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64166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DE705-D38E-E442-A6FB-4B3A0CB8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dependece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B8C7D302-02E1-C546-83DF-A240C13192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113930"/>
              </p:ext>
            </p:extLst>
          </p:nvPr>
        </p:nvGraphicFramePr>
        <p:xfrm>
          <a:off x="2683986" y="2481039"/>
          <a:ext cx="6824028" cy="26910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10042">
                  <a:extLst>
                    <a:ext uri="{9D8B030D-6E8A-4147-A177-3AD203B41FA5}">
                      <a16:colId xmlns:a16="http://schemas.microsoft.com/office/drawing/2014/main" val="3500028561"/>
                    </a:ext>
                  </a:extLst>
                </a:gridCol>
                <a:gridCol w="3413986">
                  <a:extLst>
                    <a:ext uri="{9D8B030D-6E8A-4147-A177-3AD203B41FA5}">
                      <a16:colId xmlns:a16="http://schemas.microsoft.com/office/drawing/2014/main" val="2767752209"/>
                    </a:ext>
                  </a:extLst>
                </a:gridCol>
              </a:tblGrid>
              <a:tr h="525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Uzavřená struktura soutěže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Otevřená struktura soutěže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335478"/>
                  </a:ext>
                </a:extLst>
              </a:tr>
              <a:tr h="525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Úplná / nulová alternace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Částečná alternace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487305"/>
                  </a:ext>
                </a:extLst>
              </a:tr>
              <a:tr h="525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Známá vládní formule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Inovativní vládní formule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236915"/>
                  </a:ext>
                </a:extLst>
              </a:tr>
              <a:tr h="1114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Přístup do vlády omezen na určitý počet stran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Přístup do vlády otevřen (téměř) všem stranám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495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29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E7158-FDC9-C34F-A86B-BAB62726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B32DC-6C1F-4244-B266-F1C27698C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Laver, M. (1998). MODELS OF GOVERNMENT FORMATION. </a:t>
            </a:r>
            <a:r>
              <a:rPr lang="cs-CZ" dirty="0" err="1"/>
              <a:t>Annual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Science, 1(1), 1–25. doi:10.1146/annurev.polisci.1.1.1</a:t>
            </a:r>
          </a:p>
          <a:p>
            <a:r>
              <a:rPr lang="cs-CZ" dirty="0"/>
              <a:t>Müller, W. C., &amp; Strom, K. (2003). </a:t>
            </a:r>
            <a:r>
              <a:rPr lang="cs-CZ" dirty="0" err="1"/>
              <a:t>Coalition</a:t>
            </a:r>
            <a:r>
              <a:rPr lang="cs-CZ" dirty="0"/>
              <a:t> </a:t>
            </a:r>
            <a:r>
              <a:rPr lang="cs-CZ" dirty="0" err="1"/>
              <a:t>governments</a:t>
            </a:r>
            <a:r>
              <a:rPr lang="cs-CZ" dirty="0"/>
              <a:t> in Western </a:t>
            </a:r>
            <a:r>
              <a:rPr lang="cs-CZ" dirty="0" err="1"/>
              <a:t>Europe</a:t>
            </a:r>
            <a:r>
              <a:rPr lang="cs-CZ" dirty="0"/>
              <a:t>. Oxford: Oxford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r>
              <a:rPr lang="cs-CZ" dirty="0"/>
              <a:t>Kopeček, L. (2013). "Opoziční smlouvy „za kopečky“ II.: Byl pakt ČSSD a ODS z let 1998-2002 demokratickou deviací? (druhá část)". Středoevropské politické studie 4:284-299.</a:t>
            </a:r>
          </a:p>
        </p:txBody>
      </p:sp>
    </p:spTree>
    <p:extLst>
      <p:ext uri="{BB962C8B-B14F-4D97-AF65-F5344CB8AC3E}">
        <p14:creationId xmlns:p14="http://schemas.microsoft.com/office/powerpoint/2010/main" val="403983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FBF2F-1F9F-6943-ABF9-F751BF93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koalic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6A477E-3348-3645-9A95-A08C5DDBB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vznikají a zanikají koalice?</a:t>
            </a:r>
          </a:p>
          <a:p>
            <a:r>
              <a:rPr lang="cs-CZ" dirty="0"/>
              <a:t>Jaké koalice mají větší pravděpodobnost vzniku?</a:t>
            </a:r>
          </a:p>
          <a:p>
            <a:r>
              <a:rPr lang="cs-CZ" dirty="0"/>
              <a:t>Klasifikace a systematizace empirických případů.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4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78BA1-69BF-464F-8DC2-FCBB6083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 vzniku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D7E50A-D2D9-7F45-B3B1-6EEEC23F0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Kontext pluralitní společnosti</a:t>
            </a:r>
          </a:p>
          <a:p>
            <a:r>
              <a:rPr lang="cs-CZ" dirty="0"/>
              <a:t>Agregace zájmů</a:t>
            </a:r>
          </a:p>
          <a:p>
            <a:r>
              <a:rPr lang="cs-CZ" dirty="0"/>
              <a:t>Účinek volebního systému</a:t>
            </a:r>
          </a:p>
          <a:p>
            <a:r>
              <a:rPr lang="cs-CZ" dirty="0"/>
              <a:t>Fragmentace parlamentu</a:t>
            </a:r>
          </a:p>
          <a:p>
            <a:r>
              <a:rPr lang="cs-CZ" dirty="0"/>
              <a:t>Institucionální nastavení</a:t>
            </a:r>
          </a:p>
          <a:p>
            <a:pPr lvl="1"/>
            <a:r>
              <a:rPr lang="cs-CZ" dirty="0" err="1"/>
              <a:t>Konsociační</a:t>
            </a:r>
            <a:r>
              <a:rPr lang="cs-CZ" dirty="0"/>
              <a:t> demokracie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70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CE664-8B28-7941-AEE7-D4BE4C6D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proměnné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E0812F-FE77-974A-AF3B-E2D6BF1A8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Princip minimax</a:t>
            </a:r>
          </a:p>
          <a:p>
            <a:pPr lvl="1"/>
            <a:r>
              <a:rPr lang="cs-CZ" dirty="0"/>
              <a:t>Minimalizace počtu stran</a:t>
            </a:r>
          </a:p>
          <a:p>
            <a:pPr lvl="1"/>
            <a:r>
              <a:rPr lang="cs-CZ" dirty="0"/>
              <a:t>Maximalizace parlamentní většiny</a:t>
            </a:r>
          </a:p>
          <a:p>
            <a:r>
              <a:rPr lang="cs-CZ" dirty="0"/>
              <a:t>Ideologie</a:t>
            </a:r>
          </a:p>
          <a:p>
            <a:pPr lvl="1"/>
            <a:r>
              <a:rPr lang="cs-CZ" dirty="0"/>
              <a:t>Politický program</a:t>
            </a:r>
          </a:p>
          <a:p>
            <a:pPr lvl="1"/>
            <a:r>
              <a:rPr lang="cs-CZ" dirty="0"/>
              <a:t>Anti-systémové strany</a:t>
            </a:r>
          </a:p>
          <a:p>
            <a:r>
              <a:rPr lang="cs-CZ" dirty="0"/>
              <a:t>Alokace portfolia</a:t>
            </a:r>
          </a:p>
          <a:p>
            <a:pPr lvl="1"/>
            <a:r>
              <a:rPr lang="cs-CZ" dirty="0"/>
              <a:t>Ideologie</a:t>
            </a:r>
          </a:p>
          <a:p>
            <a:pPr lvl="1"/>
            <a:r>
              <a:rPr lang="cs-CZ" dirty="0"/>
              <a:t>Proporcionalita</a:t>
            </a:r>
          </a:p>
        </p:txBody>
      </p:sp>
    </p:spTree>
    <p:extLst>
      <p:ext uri="{BB962C8B-B14F-4D97-AF65-F5344CB8AC3E}">
        <p14:creationId xmlns:p14="http://schemas.microsoft.com/office/powerpoint/2010/main" val="179923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6B331-3774-5F4E-A66D-471F6726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proměnné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FD680B-FA70-AE4A-BF9E-9E594341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Stranický systém</a:t>
            </a:r>
          </a:p>
          <a:p>
            <a:pPr lvl="1"/>
            <a:r>
              <a:rPr lang="cs-CZ" dirty="0"/>
              <a:t>Formát</a:t>
            </a:r>
          </a:p>
          <a:p>
            <a:pPr lvl="1"/>
            <a:r>
              <a:rPr lang="cs-CZ" dirty="0"/>
              <a:t>Mechanismus</a:t>
            </a:r>
          </a:p>
          <a:p>
            <a:r>
              <a:rPr lang="cs-CZ" dirty="0"/>
              <a:t>Právní rámec</a:t>
            </a:r>
          </a:p>
          <a:p>
            <a:pPr lvl="1"/>
            <a:r>
              <a:rPr lang="cs-CZ" dirty="0"/>
              <a:t>Vyjádření důvěry, jmenování premiéra,…</a:t>
            </a:r>
          </a:p>
          <a:p>
            <a:r>
              <a:rPr lang="cs-CZ" dirty="0"/>
              <a:t>Organizace politických stran</a:t>
            </a:r>
          </a:p>
          <a:p>
            <a:pPr lvl="1"/>
            <a:r>
              <a:rPr lang="cs-CZ" dirty="0"/>
              <a:t>Schvalování členství v koalici</a:t>
            </a:r>
          </a:p>
          <a:p>
            <a:r>
              <a:rPr lang="cs-CZ" dirty="0" err="1"/>
              <a:t>Path</a:t>
            </a:r>
            <a:r>
              <a:rPr lang="cs-CZ" dirty="0"/>
              <a:t> dependence</a:t>
            </a:r>
          </a:p>
          <a:p>
            <a:pPr lvl="1"/>
            <a:r>
              <a:rPr lang="cs-CZ" dirty="0"/>
              <a:t>Institucionalizace stranického systému</a:t>
            </a:r>
          </a:p>
          <a:p>
            <a:pPr lvl="1"/>
            <a:r>
              <a:rPr lang="cs-CZ" dirty="0"/>
              <a:t>Osobní vztahy</a:t>
            </a:r>
          </a:p>
        </p:txBody>
      </p:sp>
    </p:spTree>
    <p:extLst>
      <p:ext uri="{BB962C8B-B14F-4D97-AF65-F5344CB8AC3E}">
        <p14:creationId xmlns:p14="http://schemas.microsoft.com/office/powerpoint/2010/main" val="216625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A915D-D4E6-DC47-89B9-A83B3A08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koalic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0B012F-1665-854F-96E4-87F22129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účelu vzniku</a:t>
            </a:r>
          </a:p>
          <a:p>
            <a:pPr lvl="1"/>
            <a:r>
              <a:rPr lang="cs-CZ" dirty="0"/>
              <a:t>Volební X vládní</a:t>
            </a:r>
          </a:p>
          <a:p>
            <a:r>
              <a:rPr lang="cs-CZ" dirty="0"/>
              <a:t>Dle síly vládní většiny</a:t>
            </a:r>
          </a:p>
          <a:p>
            <a:pPr lvl="1"/>
            <a:r>
              <a:rPr lang="cs-CZ" dirty="0"/>
              <a:t>Menšinové</a:t>
            </a:r>
          </a:p>
          <a:p>
            <a:pPr lvl="1"/>
            <a:r>
              <a:rPr lang="cs-CZ" dirty="0"/>
              <a:t>Většinové</a:t>
            </a:r>
          </a:p>
          <a:p>
            <a:pPr lvl="1"/>
            <a:r>
              <a:rPr lang="cs-CZ" dirty="0"/>
              <a:t>Velké</a:t>
            </a:r>
          </a:p>
          <a:p>
            <a:r>
              <a:rPr lang="cs-CZ" dirty="0"/>
              <a:t>Dle ideologie</a:t>
            </a:r>
          </a:p>
          <a:p>
            <a:pPr lvl="1"/>
            <a:r>
              <a:rPr lang="cs-CZ" dirty="0"/>
              <a:t>Ideologicky ne/propojené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91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9EF04-769A-A942-879C-AB321214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koalic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3B126E-8007-5143-BE54-C4177BD9D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Minimal</a:t>
            </a:r>
            <a:r>
              <a:rPr lang="cs-CZ" dirty="0"/>
              <a:t> </a:t>
            </a:r>
            <a:r>
              <a:rPr lang="cs-CZ" dirty="0" err="1"/>
              <a:t>Winning</a:t>
            </a:r>
            <a:r>
              <a:rPr lang="cs-CZ" dirty="0"/>
              <a:t> </a:t>
            </a:r>
            <a:r>
              <a:rPr lang="cs-CZ" dirty="0" err="1"/>
              <a:t>Coalition</a:t>
            </a:r>
            <a:r>
              <a:rPr lang="cs-CZ" dirty="0"/>
              <a:t> – MWC</a:t>
            </a:r>
          </a:p>
          <a:p>
            <a:pPr lvl="1"/>
            <a:r>
              <a:rPr lang="cs-CZ" dirty="0"/>
              <a:t>Všechny varianty s dostatečným počtem mandátů</a:t>
            </a:r>
          </a:p>
          <a:p>
            <a:pPr lvl="1"/>
            <a:r>
              <a:rPr lang="cs-CZ" dirty="0"/>
              <a:t>Není však přidán žádný aktér navíc (</a:t>
            </a:r>
            <a:r>
              <a:rPr lang="cs-CZ" dirty="0" err="1"/>
              <a:t>surplus</a:t>
            </a:r>
            <a:r>
              <a:rPr lang="cs-CZ" dirty="0"/>
              <a:t>)</a:t>
            </a:r>
          </a:p>
          <a:p>
            <a:r>
              <a:rPr lang="cs-CZ" dirty="0"/>
              <a:t>Minimum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Coalition</a:t>
            </a:r>
            <a:r>
              <a:rPr lang="cs-CZ" dirty="0"/>
              <a:t> – MSC </a:t>
            </a:r>
          </a:p>
          <a:p>
            <a:pPr lvl="1"/>
            <a:r>
              <a:rPr lang="cs-CZ" dirty="0"/>
              <a:t>minimální počet mandátů</a:t>
            </a:r>
          </a:p>
          <a:p>
            <a:r>
              <a:rPr lang="cs-CZ" dirty="0" err="1"/>
              <a:t>Bargaining</a:t>
            </a:r>
            <a:r>
              <a:rPr lang="cs-CZ" dirty="0"/>
              <a:t> </a:t>
            </a:r>
            <a:r>
              <a:rPr lang="cs-CZ" dirty="0" err="1"/>
              <a:t>Proposition</a:t>
            </a:r>
            <a:r>
              <a:rPr lang="cs-CZ" dirty="0"/>
              <a:t> – BP</a:t>
            </a:r>
          </a:p>
          <a:p>
            <a:pPr lvl="1"/>
            <a:r>
              <a:rPr lang="cs-CZ" dirty="0"/>
              <a:t>Minimální počet stran</a:t>
            </a:r>
          </a:p>
          <a:p>
            <a:r>
              <a:rPr lang="cs-CZ" dirty="0" err="1"/>
              <a:t>Minimal</a:t>
            </a:r>
            <a:r>
              <a:rPr lang="cs-CZ" dirty="0"/>
              <a:t> </a:t>
            </a:r>
            <a:r>
              <a:rPr lang="cs-CZ" dirty="0" err="1"/>
              <a:t>range</a:t>
            </a:r>
            <a:r>
              <a:rPr lang="cs-CZ" dirty="0"/>
              <a:t> </a:t>
            </a:r>
            <a:r>
              <a:rPr lang="cs-CZ" dirty="0" err="1"/>
              <a:t>coalition</a:t>
            </a:r>
            <a:r>
              <a:rPr lang="cs-CZ" dirty="0"/>
              <a:t> – MRC</a:t>
            </a:r>
          </a:p>
          <a:p>
            <a:pPr lvl="1"/>
            <a:r>
              <a:rPr lang="cs-CZ" dirty="0"/>
              <a:t>Roli hraje relativní ideologická blízkost + minimální počet mandátů</a:t>
            </a:r>
          </a:p>
          <a:p>
            <a:r>
              <a:rPr lang="cs-CZ" dirty="0" err="1"/>
              <a:t>Minimal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 </a:t>
            </a:r>
            <a:r>
              <a:rPr lang="cs-CZ" dirty="0" err="1"/>
              <a:t>Winning</a:t>
            </a:r>
            <a:r>
              <a:rPr lang="cs-CZ" dirty="0"/>
              <a:t> </a:t>
            </a:r>
            <a:r>
              <a:rPr lang="cs-CZ" dirty="0" err="1"/>
              <a:t>Coalition</a:t>
            </a:r>
            <a:r>
              <a:rPr lang="cs-CZ" dirty="0"/>
              <a:t> – MCWC</a:t>
            </a:r>
          </a:p>
          <a:p>
            <a:pPr lvl="1"/>
            <a:r>
              <a:rPr lang="cs-CZ" dirty="0"/>
              <a:t>Jsou přidávány ideologicky blízké strany, dokud není dosaženo většiny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47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7047B-ECF2-EC45-8685-73124E4F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Minimal</a:t>
            </a:r>
            <a:r>
              <a:rPr lang="cs-CZ" dirty="0"/>
              <a:t> vs. Minimum?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911BC01-C49E-394F-ABC4-0498B5425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7925" y="1825625"/>
            <a:ext cx="4216150" cy="4351338"/>
          </a:xfrm>
        </p:spPr>
      </p:pic>
    </p:spTree>
    <p:extLst>
      <p:ext uri="{BB962C8B-B14F-4D97-AF65-F5344CB8AC3E}">
        <p14:creationId xmlns:p14="http://schemas.microsoft.com/office/powerpoint/2010/main" val="11467539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442</Words>
  <Application>Microsoft Macintosh PowerPoint</Application>
  <PresentationFormat>Širokoúhlá obrazovka</PresentationFormat>
  <Paragraphs>103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Politické instituce a modely vládnutí v ČR</vt:lpstr>
      <vt:lpstr>Literatura</vt:lpstr>
      <vt:lpstr>Teorie koalic</vt:lpstr>
      <vt:lpstr>Důvod vzniku</vt:lpstr>
      <vt:lpstr>Klíčové proměnné</vt:lpstr>
      <vt:lpstr>Klíčové proměnné</vt:lpstr>
      <vt:lpstr>Klasifikace koalic</vt:lpstr>
      <vt:lpstr>Klasifikace koalic</vt:lpstr>
      <vt:lpstr>Minimal vs. Minimum?</vt:lpstr>
      <vt:lpstr>Klasifikace koalic</vt:lpstr>
      <vt:lpstr>Teorie koalic</vt:lpstr>
      <vt:lpstr>Teorie her</vt:lpstr>
      <vt:lpstr>Empirické teorie</vt:lpstr>
      <vt:lpstr>Alokace portfolia</vt:lpstr>
      <vt:lpstr>Alokace portfolia</vt:lpstr>
      <vt:lpstr>Strategie aktérů</vt:lpstr>
      <vt:lpstr>Path dependece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Stauber</dc:creator>
  <cp:lastModifiedBy>Jakub Stauber</cp:lastModifiedBy>
  <cp:revision>21</cp:revision>
  <dcterms:created xsi:type="dcterms:W3CDTF">2019-11-19T15:19:35Z</dcterms:created>
  <dcterms:modified xsi:type="dcterms:W3CDTF">2019-11-20T09:57:28Z</dcterms:modified>
</cp:coreProperties>
</file>