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3" r:id="rId3"/>
    <p:sldId id="275" r:id="rId4"/>
    <p:sldId id="309" r:id="rId5"/>
    <p:sldId id="310" r:id="rId6"/>
    <p:sldId id="311" r:id="rId7"/>
    <p:sldId id="323" r:id="rId8"/>
    <p:sldId id="312" r:id="rId9"/>
    <p:sldId id="313" r:id="rId10"/>
    <p:sldId id="314" r:id="rId11"/>
    <p:sldId id="316" r:id="rId12"/>
    <p:sldId id="317" r:id="rId13"/>
    <p:sldId id="318" r:id="rId14"/>
    <p:sldId id="319" r:id="rId15"/>
    <p:sldId id="286" r:id="rId16"/>
    <p:sldId id="288" r:id="rId17"/>
    <p:sldId id="290" r:id="rId18"/>
    <p:sldId id="291" r:id="rId19"/>
    <p:sldId id="287" r:id="rId20"/>
    <p:sldId id="268" r:id="rId21"/>
    <p:sldId id="292" r:id="rId22"/>
    <p:sldId id="293" r:id="rId23"/>
    <p:sldId id="294" r:id="rId24"/>
    <p:sldId id="303" r:id="rId25"/>
    <p:sldId id="322" r:id="rId26"/>
    <p:sldId id="297" r:id="rId27"/>
    <p:sldId id="320" r:id="rId28"/>
    <p:sldId id="306" r:id="rId29"/>
    <p:sldId id="307" r:id="rId30"/>
    <p:sldId id="298" r:id="rId31"/>
    <p:sldId id="300" r:id="rId32"/>
    <p:sldId id="299" r:id="rId33"/>
    <p:sldId id="257" r:id="rId34"/>
    <p:sldId id="301" r:id="rId35"/>
    <p:sldId id="302" r:id="rId36"/>
    <p:sldId id="304" r:id="rId37"/>
    <p:sldId id="258" r:id="rId38"/>
    <p:sldId id="305" r:id="rId39"/>
    <p:sldId id="308" r:id="rId40"/>
    <p:sldId id="326" r:id="rId41"/>
    <p:sldId id="325" r:id="rId42"/>
    <p:sldId id="327" r:id="rId43"/>
    <p:sldId id="328" r:id="rId44"/>
    <p:sldId id="329" r:id="rId45"/>
    <p:sldId id="330" r:id="rId46"/>
    <p:sldId id="331" r:id="rId47"/>
    <p:sldId id="332" r:id="rId48"/>
    <p:sldId id="333" r:id="rId4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41" autoAdjust="0"/>
  </p:normalViewPr>
  <p:slideViewPr>
    <p:cSldViewPr>
      <p:cViewPr varScale="1">
        <p:scale>
          <a:sx n="71" d="100"/>
          <a:sy n="71" d="100"/>
        </p:scale>
        <p:origin x="17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349C2-D3E4-4B9C-BBDE-5922D43AE3A3}" type="datetimeFigureOut">
              <a:rPr lang="cs-CZ" smtClean="0"/>
              <a:pPr/>
              <a:t>24.10.2023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3DE69-6D55-4C08-B6C5-3089A0FA84CF}" type="slidenum">
              <a:rPr lang="cs-CZ" smtClean="0"/>
              <a:pPr/>
              <a:t>‹#›</a:t>
            </a:fld>
            <a:endParaRPr lang="cs-CZ"/>
          </a:p>
        </p:txBody>
      </p:sp>
    </p:spTree>
    <p:extLst>
      <p:ext uri="{BB962C8B-B14F-4D97-AF65-F5344CB8AC3E}">
        <p14:creationId xmlns:p14="http://schemas.microsoft.com/office/powerpoint/2010/main" val="342718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80/0301446090296028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This study was aimed at revealing which cognitive processes are lateralized in visual categorizations of “humans” by pigeons. To this end, pigeons were trained to categorize pictures of humans and then tested binocularly or </a:t>
            </a:r>
            <a:r>
              <a:rPr lang="en-US" dirty="0" err="1" smtClean="0"/>
              <a:t>monocularly</a:t>
            </a:r>
            <a:r>
              <a:rPr lang="en-US" dirty="0" smtClean="0"/>
              <a:t> (left or right eye) on the learned categorization and for transfer to novel exemplars (Experiment 1). Subsequent tests examined whether they relied on memorized features or on a conceptual strategy, using stimuli composed of new combinations of familiar and novel humans and backgrounds (Experiment 2), whether the hemispheres processed global or local information, using pictures with different levels of scrambling (Experiment 3), and whether they attended to configuration, using distorted human figures (Experiment 4). The results suggest that the left hemisphere employs a category strategy and concentrates on local features, while the right hemisphere uses an exemplar strategy and relies on configuration. These cognitive dichotomies of the cerebral hemispheres are largely shared by humans, suggesting that lateralized cognitive systems already defined the neural architecture of the common ancestor of birds and mammals.</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20</a:t>
            </a:fld>
            <a:endParaRPr lang="cs-CZ"/>
          </a:p>
        </p:txBody>
      </p:sp>
    </p:spTree>
    <p:extLst>
      <p:ext uri="{BB962C8B-B14F-4D97-AF65-F5344CB8AC3E}">
        <p14:creationId xmlns:p14="http://schemas.microsoft.com/office/powerpoint/2010/main" val="249073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woodpecker: </a:t>
            </a:r>
            <a:r>
              <a:rPr lang="en-US" dirty="0" err="1"/>
              <a:t>víc</a:t>
            </a:r>
            <a:r>
              <a:rPr lang="en-US" dirty="0"/>
              <a:t> </a:t>
            </a:r>
            <a:r>
              <a:rPr lang="en-US" dirty="0" err="1"/>
              <a:t>než</a:t>
            </a:r>
            <a:r>
              <a:rPr lang="en-US" dirty="0"/>
              <a:t> </a:t>
            </a:r>
            <a:r>
              <a:rPr lang="en-US" dirty="0" err="1"/>
              <a:t>tucet</a:t>
            </a:r>
            <a:r>
              <a:rPr lang="en-US" dirty="0"/>
              <a:t> </a:t>
            </a:r>
            <a:r>
              <a:rPr lang="en-US" dirty="0" err="1"/>
              <a:t>ve</a:t>
            </a:r>
            <a:r>
              <a:rPr lang="en-US" dirty="0"/>
              <a:t> </a:t>
            </a:r>
            <a:r>
              <a:rPr lang="en-US" dirty="0" err="1"/>
              <a:t>skupině</a:t>
            </a:r>
            <a:r>
              <a:rPr lang="en-US" dirty="0"/>
              <a:t>, </a:t>
            </a:r>
            <a:r>
              <a:rPr lang="en-US" dirty="0" err="1"/>
              <a:t>přes</a:t>
            </a:r>
            <a:r>
              <a:rPr lang="en-US" dirty="0"/>
              <a:t> </a:t>
            </a:r>
            <a:r>
              <a:rPr lang="en-US" dirty="0" err="1"/>
              <a:t>zimu</a:t>
            </a:r>
            <a:r>
              <a:rPr lang="en-US" dirty="0"/>
              <a:t> </a:t>
            </a:r>
            <a:r>
              <a:rPr lang="en-US" dirty="0" err="1"/>
              <a:t>žaludy</a:t>
            </a:r>
            <a:r>
              <a:rPr lang="en-US" dirty="0"/>
              <a:t>; </a:t>
            </a:r>
            <a:r>
              <a:rPr lang="en-US" dirty="0" err="1"/>
              <a:t>skupina</a:t>
            </a:r>
            <a:r>
              <a:rPr lang="en-US" dirty="0"/>
              <a:t> </a:t>
            </a:r>
            <a:r>
              <a:rPr lang="en-US" dirty="0" err="1"/>
              <a:t>dospělých</a:t>
            </a:r>
            <a:r>
              <a:rPr lang="en-US" dirty="0"/>
              <a:t> </a:t>
            </a:r>
            <a:r>
              <a:rPr lang="en-US" dirty="0" err="1"/>
              <a:t>pářících</a:t>
            </a:r>
            <a:r>
              <a:rPr lang="en-US" dirty="0"/>
              <a:t> se (</a:t>
            </a:r>
            <a:r>
              <a:rPr lang="en-US" dirty="0" err="1"/>
              <a:t>kompetice</a:t>
            </a:r>
            <a:r>
              <a:rPr lang="en-US" dirty="0"/>
              <a:t> o </a:t>
            </a:r>
            <a:r>
              <a:rPr lang="en-US" dirty="0" err="1"/>
              <a:t>účast</a:t>
            </a:r>
            <a:r>
              <a:rPr lang="en-US" dirty="0"/>
              <a:t> </a:t>
            </a:r>
            <a:r>
              <a:rPr lang="en-US" dirty="0" err="1"/>
              <a:t>na</a:t>
            </a:r>
            <a:r>
              <a:rPr lang="en-US" dirty="0"/>
              <a:t> </a:t>
            </a:r>
            <a:r>
              <a:rPr lang="en-US" dirty="0" err="1"/>
              <a:t>páření</a:t>
            </a:r>
            <a:r>
              <a:rPr lang="en-US" dirty="0"/>
              <a:t>), </a:t>
            </a:r>
            <a:r>
              <a:rPr lang="en-US" dirty="0" err="1"/>
              <a:t>skupina</a:t>
            </a:r>
            <a:r>
              <a:rPr lang="en-US" dirty="0"/>
              <a:t> helpers, </a:t>
            </a:r>
            <a:r>
              <a:rPr lang="en-US" dirty="0" err="1"/>
              <a:t>mláďata</a:t>
            </a:r>
            <a:r>
              <a:rPr lang="en-US" dirty="0"/>
              <a:t>; </a:t>
            </a:r>
            <a:r>
              <a:rPr lang="en-US" dirty="0" err="1"/>
              <a:t>helpři</a:t>
            </a:r>
            <a:r>
              <a:rPr lang="en-US" dirty="0"/>
              <a:t> </a:t>
            </a:r>
            <a:r>
              <a:rPr lang="en-US" dirty="0" err="1"/>
              <a:t>pomáhají</a:t>
            </a:r>
            <a:r>
              <a:rPr lang="en-US" dirty="0"/>
              <a:t> se </a:t>
            </a:r>
            <a:r>
              <a:rPr lang="en-US" dirty="0" err="1"/>
              <a:t>skladováním</a:t>
            </a:r>
            <a:r>
              <a:rPr lang="en-US" dirty="0"/>
              <a:t> </a:t>
            </a:r>
            <a:r>
              <a:rPr lang="en-US" dirty="0" err="1"/>
              <a:t>žaludů</a:t>
            </a:r>
            <a:r>
              <a:rPr lang="en-US" dirty="0"/>
              <a:t>, </a:t>
            </a:r>
            <a:r>
              <a:rPr lang="en-US" dirty="0" err="1"/>
              <a:t>ochranou</a:t>
            </a:r>
            <a:r>
              <a:rPr lang="en-US" dirty="0"/>
              <a:t> </a:t>
            </a:r>
            <a:r>
              <a:rPr lang="en-US" dirty="0" err="1"/>
              <a:t>teritoria</a:t>
            </a:r>
            <a:r>
              <a:rPr lang="en-US" dirty="0"/>
              <a:t> a </a:t>
            </a:r>
            <a:r>
              <a:rPr lang="en-US" dirty="0" err="1"/>
              <a:t>starostlivostí</a:t>
            </a:r>
            <a:r>
              <a:rPr lang="en-US" dirty="0"/>
              <a:t> o </a:t>
            </a:r>
            <a:r>
              <a:rPr lang="en-US" dirty="0" err="1"/>
              <a:t>mláďata</a:t>
            </a:r>
            <a:r>
              <a:rPr lang="en-US" dirty="0"/>
              <a:t>; </a:t>
            </a:r>
            <a:r>
              <a:rPr lang="en-US" dirty="0" err="1"/>
              <a:t>souvisí</a:t>
            </a:r>
            <a:r>
              <a:rPr lang="en-US" dirty="0"/>
              <a:t> s </a:t>
            </a:r>
            <a:r>
              <a:rPr lang="en-US" dirty="0" err="1"/>
              <a:t>vysokou</a:t>
            </a:r>
            <a:r>
              <a:rPr lang="en-US" dirty="0"/>
              <a:t> </a:t>
            </a:r>
            <a:r>
              <a:rPr lang="en-US" dirty="0" err="1"/>
              <a:t>hodnotou</a:t>
            </a:r>
            <a:r>
              <a:rPr lang="en-US" dirty="0"/>
              <a:t> </a:t>
            </a:r>
            <a:r>
              <a:rPr lang="en-US" dirty="0" err="1"/>
              <a:t>teritoria</a:t>
            </a:r>
            <a:r>
              <a:rPr lang="en-US" dirty="0"/>
              <a:t> (granary/</a:t>
            </a:r>
            <a:r>
              <a:rPr lang="en-US" dirty="0" err="1"/>
              <a:t>sýpka</a:t>
            </a:r>
            <a:r>
              <a:rPr lang="en-US" dirty="0"/>
              <a:t> = </a:t>
            </a:r>
            <a:r>
              <a:rPr lang="en-US" dirty="0" err="1"/>
              <a:t>stromy</a:t>
            </a:r>
            <a:r>
              <a:rPr lang="en-US" dirty="0"/>
              <a:t> </a:t>
            </a:r>
            <a:r>
              <a:rPr lang="en-US" dirty="0" err="1"/>
              <a:t>sloužící</a:t>
            </a:r>
            <a:r>
              <a:rPr lang="en-US" dirty="0"/>
              <a:t> </a:t>
            </a:r>
            <a:r>
              <a:rPr lang="en-US" dirty="0" err="1"/>
              <a:t>na</a:t>
            </a:r>
            <a:r>
              <a:rPr lang="en-US" dirty="0"/>
              <a:t> </a:t>
            </a:r>
            <a:r>
              <a:rPr lang="en-US" dirty="0" err="1"/>
              <a:t>skladování</a:t>
            </a:r>
            <a:r>
              <a:rPr lang="en-US" dirty="0"/>
              <a:t> </a:t>
            </a:r>
            <a:r>
              <a:rPr lang="en-US" dirty="0" err="1"/>
              <a:t>žaludů</a:t>
            </a:r>
            <a:r>
              <a:rPr lang="en-US" dirty="0"/>
              <a:t>, </a:t>
            </a:r>
            <a:r>
              <a:rPr lang="en-US" dirty="0" err="1"/>
              <a:t>budována</a:t>
            </a:r>
            <a:r>
              <a:rPr lang="en-US" dirty="0"/>
              <a:t> </a:t>
            </a:r>
            <a:r>
              <a:rPr lang="en-US" dirty="0" err="1"/>
              <a:t>generacemi</a:t>
            </a:r>
            <a:r>
              <a:rPr lang="en-US" dirty="0"/>
              <a:t>), </a:t>
            </a:r>
            <a:r>
              <a:rPr lang="en-US" dirty="0" err="1"/>
              <a:t>počtem</a:t>
            </a:r>
            <a:r>
              <a:rPr lang="en-US" dirty="0"/>
              <a:t> </a:t>
            </a:r>
            <a:r>
              <a:rPr lang="en-US" dirty="0" err="1"/>
              <a:t>tesaříků</a:t>
            </a:r>
            <a:r>
              <a:rPr lang="en-US" dirty="0"/>
              <a:t> v </a:t>
            </a:r>
            <a:r>
              <a:rPr lang="en-US" dirty="0" err="1"/>
              <a:t>oblasti</a:t>
            </a:r>
            <a:r>
              <a:rPr lang="en-US" dirty="0"/>
              <a:t>; </a:t>
            </a:r>
            <a:r>
              <a:rPr lang="en-US" dirty="0" err="1"/>
              <a:t>helpři</a:t>
            </a:r>
            <a:r>
              <a:rPr lang="en-US" dirty="0"/>
              <a:t> se </a:t>
            </a:r>
            <a:r>
              <a:rPr lang="en-US" dirty="0" err="1"/>
              <a:t>později</a:t>
            </a:r>
            <a:r>
              <a:rPr lang="en-US" dirty="0"/>
              <a:t> </a:t>
            </a:r>
            <a:r>
              <a:rPr lang="en-US" dirty="0" err="1"/>
              <a:t>stěhují</a:t>
            </a:r>
            <a:r>
              <a:rPr lang="en-US" dirty="0"/>
              <a:t> do </a:t>
            </a:r>
            <a:r>
              <a:rPr lang="en-US" dirty="0" err="1"/>
              <a:t>jiné</a:t>
            </a:r>
            <a:r>
              <a:rPr lang="en-US" dirty="0"/>
              <a:t> </a:t>
            </a:r>
            <a:r>
              <a:rPr lang="en-US" dirty="0" err="1"/>
              <a:t>skupiny</a:t>
            </a:r>
            <a:r>
              <a:rPr lang="en-US" dirty="0"/>
              <a:t>, </a:t>
            </a:r>
            <a:r>
              <a:rPr lang="en-US" dirty="0" err="1"/>
              <a:t>kde</a:t>
            </a:r>
            <a:r>
              <a:rPr lang="en-US" dirty="0"/>
              <a:t> se </a:t>
            </a:r>
            <a:r>
              <a:rPr lang="en-US" dirty="0" err="1"/>
              <a:t>snaží</a:t>
            </a:r>
            <a:r>
              <a:rPr lang="en-US" dirty="0"/>
              <a:t> o </a:t>
            </a:r>
            <a:r>
              <a:rPr lang="en-US" dirty="0" err="1"/>
              <a:t>účast</a:t>
            </a:r>
            <a:r>
              <a:rPr lang="en-US" dirty="0"/>
              <a:t> </a:t>
            </a:r>
            <a:r>
              <a:rPr lang="en-US" dirty="0" err="1"/>
              <a:t>na</a:t>
            </a:r>
            <a:r>
              <a:rPr lang="en-US" dirty="0"/>
              <a:t> </a:t>
            </a:r>
            <a:r>
              <a:rPr lang="en-US" dirty="0" err="1"/>
              <a:t>páření</a:t>
            </a:r>
            <a:r>
              <a:rPr lang="en-US" dirty="0"/>
              <a:t> (</a:t>
            </a:r>
            <a:r>
              <a:rPr lang="en-US" dirty="0" err="1"/>
              <a:t>málo</a:t>
            </a:r>
            <a:r>
              <a:rPr lang="en-US" dirty="0"/>
              <a:t> </a:t>
            </a:r>
            <a:r>
              <a:rPr lang="en-US" dirty="0" err="1"/>
              <a:t>míst</a:t>
            </a:r>
            <a:r>
              <a:rPr lang="en-US" dirty="0"/>
              <a:t>, </a:t>
            </a:r>
            <a:r>
              <a:rPr lang="en-US" dirty="0" err="1"/>
              <a:t>neúspěch</a:t>
            </a:r>
            <a:r>
              <a:rPr lang="en-US" dirty="0"/>
              <a:t> -&gt; helper)</a:t>
            </a:r>
          </a:p>
          <a:p>
            <a:r>
              <a:rPr lang="en-US" dirty="0" err="1"/>
              <a:t>surikata</a:t>
            </a:r>
            <a:r>
              <a:rPr lang="en-US" dirty="0"/>
              <a:t>: </a:t>
            </a:r>
            <a:r>
              <a:rPr lang="en-US" dirty="0" err="1"/>
              <a:t>jeden</a:t>
            </a:r>
            <a:r>
              <a:rPr lang="en-US" dirty="0"/>
              <a:t> </a:t>
            </a:r>
            <a:r>
              <a:rPr lang="en-US" dirty="0" err="1"/>
              <a:t>dominantní</a:t>
            </a:r>
            <a:r>
              <a:rPr lang="en-US" dirty="0"/>
              <a:t> </a:t>
            </a:r>
            <a:r>
              <a:rPr lang="en-US" dirty="0" err="1"/>
              <a:t>reprodukující</a:t>
            </a:r>
            <a:r>
              <a:rPr lang="en-US" dirty="0"/>
              <a:t> se </a:t>
            </a:r>
            <a:r>
              <a:rPr lang="en-US" dirty="0" err="1"/>
              <a:t>pár</a:t>
            </a:r>
            <a:r>
              <a:rPr lang="en-US" dirty="0"/>
              <a:t>, </a:t>
            </a:r>
            <a:r>
              <a:rPr lang="en-US" dirty="0" err="1"/>
              <a:t>matriarchální</a:t>
            </a:r>
            <a:r>
              <a:rPr lang="en-US" dirty="0"/>
              <a:t>, </a:t>
            </a:r>
            <a:r>
              <a:rPr lang="en-US" dirty="0" err="1"/>
              <a:t>páří</a:t>
            </a:r>
            <a:r>
              <a:rPr lang="en-US" dirty="0"/>
              <a:t> se </a:t>
            </a:r>
            <a:r>
              <a:rPr lang="en-US" dirty="0" err="1"/>
              <a:t>nejsilnější</a:t>
            </a:r>
            <a:r>
              <a:rPr lang="en-US" dirty="0"/>
              <a:t> a </a:t>
            </a:r>
            <a:r>
              <a:rPr lang="en-US" dirty="0" err="1"/>
              <a:t>největší</a:t>
            </a:r>
            <a:r>
              <a:rPr lang="en-US" dirty="0"/>
              <a:t> </a:t>
            </a:r>
            <a:r>
              <a:rPr lang="en-US" dirty="0" err="1"/>
              <a:t>samice</a:t>
            </a:r>
            <a:r>
              <a:rPr lang="en-US" dirty="0"/>
              <a:t>; </a:t>
            </a:r>
            <a:r>
              <a:rPr lang="en-US" dirty="0" err="1"/>
              <a:t>eusocialita</a:t>
            </a:r>
            <a:r>
              <a:rPr lang="en-US" dirty="0"/>
              <a:t>: </a:t>
            </a:r>
            <a:r>
              <a:rPr lang="en-US" dirty="0" err="1"/>
              <a:t>typ</a:t>
            </a:r>
            <a:r>
              <a:rPr lang="en-US" dirty="0"/>
              <a:t> </a:t>
            </a:r>
            <a:r>
              <a:rPr lang="en-US" dirty="0" err="1"/>
              <a:t>sociální</a:t>
            </a:r>
            <a:r>
              <a:rPr lang="en-US" dirty="0"/>
              <a:t> </a:t>
            </a:r>
            <a:r>
              <a:rPr lang="en-US" dirty="0" err="1"/>
              <a:t>organizace</a:t>
            </a:r>
            <a:r>
              <a:rPr lang="en-US" dirty="0"/>
              <a:t>, </a:t>
            </a:r>
            <a:r>
              <a:rPr lang="en-US" dirty="0" err="1"/>
              <a:t>společná</a:t>
            </a:r>
            <a:r>
              <a:rPr lang="en-US" dirty="0"/>
              <a:t> </a:t>
            </a:r>
            <a:r>
              <a:rPr lang="en-US" dirty="0" err="1"/>
              <a:t>starostlivost</a:t>
            </a:r>
            <a:r>
              <a:rPr lang="en-US" dirty="0"/>
              <a:t> o </a:t>
            </a:r>
            <a:r>
              <a:rPr lang="en-US" dirty="0" err="1"/>
              <a:t>mladé</a:t>
            </a:r>
            <a:r>
              <a:rPr lang="en-US" dirty="0"/>
              <a:t>, </a:t>
            </a:r>
            <a:r>
              <a:rPr lang="en-US" dirty="0" err="1"/>
              <a:t>překryv</a:t>
            </a:r>
            <a:r>
              <a:rPr lang="en-US" dirty="0"/>
              <a:t> </a:t>
            </a:r>
            <a:r>
              <a:rPr lang="en-US" dirty="0" err="1"/>
              <a:t>generací</a:t>
            </a:r>
            <a:r>
              <a:rPr lang="en-US" dirty="0"/>
              <a:t>, </a:t>
            </a:r>
            <a:r>
              <a:rPr lang="en-US" dirty="0" err="1"/>
              <a:t>dělení</a:t>
            </a:r>
            <a:r>
              <a:rPr lang="en-US" dirty="0"/>
              <a:t> </a:t>
            </a:r>
            <a:r>
              <a:rPr lang="en-US" dirty="0" err="1"/>
              <a:t>práce</a:t>
            </a:r>
            <a:r>
              <a:rPr lang="en-US" dirty="0"/>
              <a:t>/</a:t>
            </a:r>
            <a:r>
              <a:rPr lang="en-US" dirty="0" err="1"/>
              <a:t>aktivit</a:t>
            </a:r>
            <a:r>
              <a:rPr lang="en-US" dirty="0"/>
              <a:t> </a:t>
            </a:r>
            <a:r>
              <a:rPr lang="en-US" dirty="0" err="1"/>
              <a:t>na</a:t>
            </a:r>
            <a:r>
              <a:rPr lang="en-US" dirty="0"/>
              <a:t> </a:t>
            </a:r>
            <a:r>
              <a:rPr lang="en-US" dirty="0" err="1"/>
              <a:t>reprodukující</a:t>
            </a:r>
            <a:r>
              <a:rPr lang="en-US" dirty="0"/>
              <a:t> se a </a:t>
            </a:r>
            <a:r>
              <a:rPr lang="en-US" dirty="0" err="1"/>
              <a:t>nereprodukující</a:t>
            </a:r>
            <a:r>
              <a:rPr lang="en-US" dirty="0"/>
              <a:t> se </a:t>
            </a:r>
            <a:r>
              <a:rPr lang="en-US" dirty="0" err="1"/>
              <a:t>skupinu</a:t>
            </a:r>
            <a:r>
              <a:rPr lang="en-US" dirty="0"/>
              <a:t> &lt;= </a:t>
            </a:r>
            <a:r>
              <a:rPr lang="en-US" dirty="0" err="1"/>
              <a:t>kasty</a:t>
            </a:r>
            <a:r>
              <a:rPr lang="en-US" dirty="0"/>
              <a:t>; </a:t>
            </a:r>
            <a:r>
              <a:rPr lang="en-US" dirty="0" err="1"/>
              <a:t>hlavní</a:t>
            </a:r>
            <a:r>
              <a:rPr lang="en-US" dirty="0"/>
              <a:t> DIVISION OF REPRODUCTIVE LABOR</a:t>
            </a:r>
          </a:p>
          <a:p>
            <a:endParaRPr lang="en-US" dirty="0"/>
          </a:p>
        </p:txBody>
      </p:sp>
      <p:sp>
        <p:nvSpPr>
          <p:cNvPr id="4" name="Slide Number Placeholder 3"/>
          <p:cNvSpPr>
            <a:spLocks noGrp="1"/>
          </p:cNvSpPr>
          <p:nvPr>
            <p:ph type="sldNum" sz="quarter" idx="5"/>
          </p:nvPr>
        </p:nvSpPr>
        <p:spPr/>
        <p:txBody>
          <a:bodyPr/>
          <a:lstStyle/>
          <a:p>
            <a:fld id="{6A9C336D-4FB1-4389-97AD-05DB450D1703}" type="slidenum">
              <a:rPr lang="en-US" smtClean="0"/>
              <a:t>45</a:t>
            </a:fld>
            <a:endParaRPr lang="en-US"/>
          </a:p>
        </p:txBody>
      </p:sp>
    </p:spTree>
    <p:extLst>
      <p:ext uri="{BB962C8B-B14F-4D97-AF65-F5344CB8AC3E}">
        <p14:creationId xmlns:p14="http://schemas.microsoft.com/office/powerpoint/2010/main" val="200771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reciproční</a:t>
            </a:r>
            <a:r>
              <a:rPr lang="en-US" dirty="0"/>
              <a:t> </a:t>
            </a:r>
            <a:r>
              <a:rPr lang="en-US" dirty="0" err="1"/>
              <a:t>altruismus</a:t>
            </a:r>
            <a:r>
              <a:rPr lang="en-US" dirty="0"/>
              <a:t> a </a:t>
            </a:r>
            <a:r>
              <a:rPr lang="en-US" dirty="0" err="1"/>
              <a:t>jeho</a:t>
            </a:r>
            <a:r>
              <a:rPr lang="en-US" dirty="0"/>
              <a:t> </a:t>
            </a:r>
            <a:r>
              <a:rPr lang="en-US" dirty="0" err="1"/>
              <a:t>náročnost</a:t>
            </a:r>
            <a:r>
              <a:rPr lang="en-US" dirty="0"/>
              <a:t> </a:t>
            </a:r>
            <a:r>
              <a:rPr lang="en-US" dirty="0" err="1"/>
              <a:t>na</a:t>
            </a:r>
            <a:r>
              <a:rPr lang="en-US" dirty="0"/>
              <a:t> </a:t>
            </a:r>
            <a:r>
              <a:rPr lang="en-US" dirty="0" err="1"/>
              <a:t>paměť</a:t>
            </a:r>
            <a:endParaRPr lang="en-US" dirty="0"/>
          </a:p>
          <a:p>
            <a:endParaRPr lang="en-US" dirty="0"/>
          </a:p>
          <a:p>
            <a:r>
              <a:rPr lang="cs-CZ" dirty="0"/>
              <a:t>Příklady kooperace nebo pomoci z důvodu krátkodobého zisku: </a:t>
            </a:r>
          </a:p>
          <a:p>
            <a:r>
              <a:rPr lang="cs-CZ" i="1" dirty="0"/>
              <a:t>Samci paviánů čistí samice v estru (kopulace), podřízení dominantního (aby si zajistili tolerovaný přístup k potravě atd.) </a:t>
            </a:r>
          </a:p>
          <a:p>
            <a:r>
              <a:rPr lang="cs-CZ" i="1" dirty="0"/>
              <a:t>Kočkodaní samici všichni čistili, pokud měla přístup k otevření koše s jídlem. Na druhou stranu mají dvojice „přátel“, kde ne všechny akty pomoci (</a:t>
            </a:r>
            <a:r>
              <a:rPr lang="cs-CZ" i="1" dirty="0" err="1"/>
              <a:t>grooming</a:t>
            </a:r>
            <a:r>
              <a:rPr lang="cs-CZ" i="1" dirty="0"/>
              <a:t>) jsou </a:t>
            </a:r>
            <a:r>
              <a:rPr lang="cs-CZ" i="1" dirty="0" err="1"/>
              <a:t>reciprokovány</a:t>
            </a:r>
            <a:r>
              <a:rPr lang="cs-CZ" i="1" dirty="0"/>
              <a:t>. Ale dvojice, které </a:t>
            </a:r>
            <a:r>
              <a:rPr lang="cs-CZ" i="1" dirty="0" err="1"/>
              <a:t>reciprokují</a:t>
            </a:r>
            <a:r>
              <a:rPr lang="cs-CZ" i="1" dirty="0"/>
              <a:t> z dlouhodobé perspektivy nejvyrovnaněji, vydrží spíš déle.</a:t>
            </a:r>
          </a:p>
          <a:p>
            <a:r>
              <a:rPr lang="cs-CZ" dirty="0"/>
              <a:t>Tj. u kočkodanů i reciproční altruismus, s dlouhodobými páry</a:t>
            </a:r>
          </a:p>
          <a:p>
            <a:endParaRPr lang="en-US" dirty="0"/>
          </a:p>
          <a:p>
            <a:pPr lvl="0"/>
            <a:r>
              <a:rPr lang="cs-CZ" dirty="0"/>
              <a:t>Příklady reciproční kooperace</a:t>
            </a:r>
          </a:p>
          <a:p>
            <a:pPr lvl="1"/>
            <a:r>
              <a:rPr lang="cs-CZ" dirty="0"/>
              <a:t>korelace mezi alianční podporou a čištěním u dlouhodobých partnerů 14 druhů primátů, potvrzeno metaanalýzou; není vedlejší produkt příbuznosti</a:t>
            </a:r>
          </a:p>
          <a:p>
            <a:pPr lvl="1"/>
            <a:r>
              <a:rPr lang="cs-CZ" dirty="0"/>
              <a:t>šimpanzi – výměna i za maso </a:t>
            </a:r>
          </a:p>
          <a:p>
            <a:pPr lvl="2"/>
            <a:r>
              <a:rPr lang="cs-CZ" dirty="0"/>
              <a:t>Altruistické akty jsou motivovány dlouhodobou reciprocitou, ne předcházejícím aktem. </a:t>
            </a:r>
          </a:p>
          <a:p>
            <a:endParaRPr lang="en-US" dirty="0"/>
          </a:p>
        </p:txBody>
      </p:sp>
      <p:sp>
        <p:nvSpPr>
          <p:cNvPr id="4" name="Slide Number Placeholder 3"/>
          <p:cNvSpPr>
            <a:spLocks noGrp="1"/>
          </p:cNvSpPr>
          <p:nvPr>
            <p:ph type="sldNum" sz="quarter" idx="5"/>
          </p:nvPr>
        </p:nvSpPr>
        <p:spPr/>
        <p:txBody>
          <a:bodyPr/>
          <a:lstStyle/>
          <a:p>
            <a:fld id="{6A9C336D-4FB1-4389-97AD-05DB450D1703}" type="slidenum">
              <a:rPr lang="en-US" smtClean="0"/>
              <a:t>46</a:t>
            </a:fld>
            <a:endParaRPr lang="en-US"/>
          </a:p>
        </p:txBody>
      </p:sp>
    </p:spTree>
    <p:extLst>
      <p:ext uri="{BB962C8B-B14F-4D97-AF65-F5344CB8AC3E}">
        <p14:creationId xmlns:p14="http://schemas.microsoft.com/office/powerpoint/2010/main" val="259095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cs-CZ" dirty="0"/>
              <a:t>Paměť, inhibice při zpožďování odměny</a:t>
            </a:r>
          </a:p>
          <a:p>
            <a:pPr lvl="0"/>
            <a:r>
              <a:rPr lang="cs-CZ" dirty="0"/>
              <a:t>Sledování předchozího chování druhých (kontingentní kooperace) </a:t>
            </a:r>
          </a:p>
          <a:p>
            <a:pPr lvl="0"/>
            <a:r>
              <a:rPr lang="cs-CZ" dirty="0"/>
              <a:t>Předvídání budoucnosti, plánování</a:t>
            </a:r>
          </a:p>
          <a:p>
            <a:pPr lvl="0"/>
            <a:r>
              <a:rPr lang="cs-CZ" dirty="0"/>
              <a:t>Odlišování podvodníků od spolupracujících</a:t>
            </a:r>
          </a:p>
          <a:p>
            <a:pPr lvl="0"/>
            <a:r>
              <a:rPr lang="cs-CZ" dirty="0" err="1"/>
              <a:t>Atribuce</a:t>
            </a:r>
            <a:r>
              <a:rPr lang="cs-CZ" dirty="0"/>
              <a:t> mentálních stavů – viz výše</a:t>
            </a:r>
          </a:p>
          <a:p>
            <a:pPr lvl="0"/>
            <a:endParaRPr lang="cs-CZ" dirty="0"/>
          </a:p>
          <a:p>
            <a:pPr lvl="0"/>
            <a:r>
              <a:rPr lang="cs-CZ" strike="sngStrike" dirty="0"/>
              <a:t>Z důvodu kognitivních limitů se u zvířat nemůže vyvinout silnější kooperace.</a:t>
            </a:r>
          </a:p>
          <a:p>
            <a:pPr lvl="0"/>
            <a:r>
              <a:rPr lang="cs-CZ" dirty="0"/>
              <a:t>U zvířat se (z nějakého důvodu, např. ekologického) nevyvinula v evoluci užší a častější kooperace, proto nebyl takový tlak na vyvinutí kognitivních schopností a emočních vlastností s ní souvisejících</a:t>
            </a:r>
            <a:endParaRPr lang="en-US" dirty="0"/>
          </a:p>
          <a:p>
            <a:pPr lvl="0"/>
            <a:endParaRPr lang="en-US" dirty="0"/>
          </a:p>
          <a:p>
            <a:pPr lvl="0"/>
            <a:r>
              <a:rPr lang="cs-CZ" dirty="0"/>
              <a:t>Paměť, inhibice při zpoždění odměny – potvrzeno u primátů, ale velká individuální variabilita</a:t>
            </a:r>
          </a:p>
          <a:p>
            <a:pPr lvl="0"/>
            <a:r>
              <a:rPr lang="cs-CZ" dirty="0"/>
              <a:t>Sledování předchozího chování druhých (kontingentní kooperace)</a:t>
            </a:r>
          </a:p>
          <a:p>
            <a:pPr lvl="1"/>
            <a:r>
              <a:rPr lang="cs-CZ" dirty="0"/>
              <a:t>Jsou schopni, alespoň krátkodobě (paviáni reagují na přibližujícího se druha v závislosti na tom, co jim kdo předtím provedl, viz výše) </a:t>
            </a:r>
          </a:p>
          <a:p>
            <a:pPr lvl="1"/>
            <a:r>
              <a:rPr lang="cs-CZ" dirty="0"/>
              <a:t>Samice makaků jávských podporují v agresivních střetech jiné samice, které je předtím čistily. Dále reagují na zavolání (</a:t>
            </a:r>
            <a:r>
              <a:rPr lang="cs-CZ" dirty="0" err="1"/>
              <a:t>recruitment</a:t>
            </a:r>
            <a:r>
              <a:rPr lang="cs-CZ" dirty="0"/>
              <a:t> call) od takové samice, se kterou se předtím čistili (ale ne od té, které předtím hrozili, ani se nepřibližují k nějaké, která je nevolá), tj. efekt předchozí příjemné společné činnosti/kooperace)</a:t>
            </a:r>
          </a:p>
          <a:p>
            <a:pPr lvl="0"/>
            <a:endParaRPr lang="en-US" dirty="0"/>
          </a:p>
          <a:p>
            <a:pPr lvl="0"/>
            <a:r>
              <a:rPr lang="cs-CZ" dirty="0"/>
              <a:t>Předvídání budoucnosti, plánování </a:t>
            </a:r>
          </a:p>
          <a:p>
            <a:pPr lvl="1"/>
            <a:r>
              <a:rPr lang="cs-CZ" dirty="0"/>
              <a:t>Anticipace do jisté míry běžná, viz prezentace k operantnímu podmiňování </a:t>
            </a:r>
          </a:p>
          <a:p>
            <a:pPr lvl="1"/>
            <a:r>
              <a:rPr lang="cs-CZ" dirty="0"/>
              <a:t>Hraniční hlídky (</a:t>
            </a:r>
            <a:r>
              <a:rPr lang="cs-CZ" dirty="0" err="1"/>
              <a:t>boundary</a:t>
            </a:r>
            <a:r>
              <a:rPr lang="cs-CZ" dirty="0"/>
              <a:t> </a:t>
            </a:r>
            <a:r>
              <a:rPr lang="cs-CZ" dirty="0" err="1"/>
              <a:t>partols</a:t>
            </a:r>
            <a:r>
              <a:rPr lang="cs-CZ" dirty="0"/>
              <a:t>) u šimpanzů – samci jedné tlupy dělají exkurze na území jiné tlupy. Riziko: když potkají větší skupinu nepřátel, mohou být napadeni. </a:t>
            </a:r>
          </a:p>
          <a:p>
            <a:pPr lvl="1"/>
            <a:r>
              <a:rPr lang="cs-CZ" dirty="0"/>
              <a:t>pravděpodobně sdílené záměry, není jasné, zda plánování a epizodická paměť</a:t>
            </a:r>
          </a:p>
          <a:p>
            <a:pPr lvl="0"/>
            <a:endParaRPr lang="en-US" dirty="0"/>
          </a:p>
        </p:txBody>
      </p:sp>
      <p:sp>
        <p:nvSpPr>
          <p:cNvPr id="4" name="Slide Number Placeholder 3"/>
          <p:cNvSpPr>
            <a:spLocks noGrp="1"/>
          </p:cNvSpPr>
          <p:nvPr>
            <p:ph type="sldNum" sz="quarter" idx="5"/>
          </p:nvPr>
        </p:nvSpPr>
        <p:spPr/>
        <p:txBody>
          <a:bodyPr/>
          <a:lstStyle/>
          <a:p>
            <a:fld id="{6A9C336D-4FB1-4389-97AD-05DB450D1703}" type="slidenum">
              <a:rPr lang="en-US" smtClean="0"/>
              <a:t>47</a:t>
            </a:fld>
            <a:endParaRPr lang="en-US"/>
          </a:p>
        </p:txBody>
      </p:sp>
    </p:spTree>
    <p:extLst>
      <p:ext uri="{BB962C8B-B14F-4D97-AF65-F5344CB8AC3E}">
        <p14:creationId xmlns:p14="http://schemas.microsoft.com/office/powerpoint/2010/main" val="268886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 vrozenou, není jasné.</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21</a:t>
            </a:fld>
            <a:endParaRPr lang="cs-CZ"/>
          </a:p>
        </p:txBody>
      </p:sp>
    </p:spTree>
    <p:extLst>
      <p:ext uri="{BB962C8B-B14F-4D97-AF65-F5344CB8AC3E}">
        <p14:creationId xmlns:p14="http://schemas.microsoft.com/office/powerpoint/2010/main" val="242605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66E395-B062-494A-8B24-72C9C8F81ABB}" type="slidenum">
              <a:rPr lang="cs-CZ"/>
              <a:pPr/>
              <a:t>29</a:t>
            </a:fld>
            <a:endParaRPr lang="cs-CZ"/>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90000" tIns="46800" rIns="90000" bIns="4680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atin typeface="Arial" charset="0"/>
                <a:cs typeface="Arial Unicode MS" charset="0"/>
              </a:rPr>
              <a:t>Ve fázi 10 byly použity zcela nové stimuly. V tabulce 3 vidíme srovnání úspěšnosti ve fázích 9 a 10. U všech výzkumných subjektů vyšlo p</a:t>
            </a:r>
            <a:r>
              <a:rPr lang="en-US">
                <a:latin typeface="Arial" charset="0"/>
                <a:cs typeface="Arial Unicode MS" charset="0"/>
              </a:rPr>
              <a:t>&gt;</a:t>
            </a:r>
            <a:r>
              <a:rPr lang="cs-CZ">
                <a:latin typeface="Arial" charset="0"/>
                <a:cs typeface="Arial Unicode MS" charset="0"/>
              </a:rPr>
              <a:t>0,05. Úspěšnost ve fázi 10 je tedy srovnatelná s úspěšností ve fázi 9 (pro tuto analýzu byl použit t-test pro porovnání podílů).</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latin typeface="Arial" charset="0"/>
              <a:cs typeface="Arial Unicode MS" charset="0"/>
            </a:endParaRPr>
          </a:p>
        </p:txBody>
      </p:sp>
    </p:spTree>
    <p:extLst>
      <p:ext uri="{BB962C8B-B14F-4D97-AF65-F5344CB8AC3E}">
        <p14:creationId xmlns:p14="http://schemas.microsoft.com/office/powerpoint/2010/main" val="411179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en-US" sz="1200" kern="1200" dirty="0" err="1" smtClean="0">
                <a:solidFill>
                  <a:schemeClr val="tx1"/>
                </a:solidFill>
                <a:latin typeface="+mn-lt"/>
                <a:ea typeface="+mn-ea"/>
                <a:cs typeface="+mn-cs"/>
              </a:rPr>
              <a:t>Paleological</a:t>
            </a:r>
            <a:r>
              <a:rPr lang="en-US" sz="1200" kern="1200" dirty="0" smtClean="0">
                <a:solidFill>
                  <a:schemeClr val="tx1"/>
                </a:solidFill>
                <a:latin typeface="+mn-lt"/>
                <a:ea typeface="+mn-ea"/>
                <a:cs typeface="+mn-cs"/>
              </a:rPr>
              <a:t> Monkeys and Analogical Apes</a:t>
            </a:r>
          </a:p>
          <a:p>
            <a:r>
              <a:rPr lang="en-US" sz="1200" kern="1200" dirty="0" smtClean="0">
                <a:solidFill>
                  <a:schemeClr val="tx1"/>
                </a:solidFill>
                <a:latin typeface="+mn-lt"/>
                <a:ea typeface="+mn-ea"/>
                <a:cs typeface="+mn-cs"/>
              </a:rPr>
              <a:t>We believe then that the overall pattern of results reviewed above confirms our earlier</a:t>
            </a:r>
          </a:p>
          <a:p>
            <a:r>
              <a:rPr lang="en-US" sz="1200" kern="1200" dirty="0" smtClean="0">
                <a:solidFill>
                  <a:schemeClr val="tx1"/>
                </a:solidFill>
                <a:latin typeface="+mn-lt"/>
                <a:ea typeface="+mn-ea"/>
                <a:cs typeface="+mn-cs"/>
              </a:rPr>
              <a:t>assertion that monkeys can be conceived of as “</a:t>
            </a:r>
            <a:r>
              <a:rPr lang="en-US" sz="1200" kern="1200" dirty="0" err="1" smtClean="0">
                <a:solidFill>
                  <a:schemeClr val="tx1"/>
                </a:solidFill>
                <a:latin typeface="+mn-lt"/>
                <a:ea typeface="+mn-ea"/>
                <a:cs typeface="+mn-cs"/>
              </a:rPr>
              <a:t>paleo-logicans</a:t>
            </a:r>
            <a:r>
              <a:rPr lang="en-US" sz="1200" kern="1200" dirty="0" smtClean="0">
                <a:solidFill>
                  <a:schemeClr val="tx1"/>
                </a:solidFill>
                <a:latin typeface="+mn-lt"/>
                <a:ea typeface="+mn-ea"/>
                <a:cs typeface="+mn-cs"/>
              </a:rPr>
              <a:t>” whereas, chimpanzees,</a:t>
            </a:r>
          </a:p>
          <a:p>
            <a:r>
              <a:rPr lang="en-US" sz="1200" kern="1200" dirty="0" smtClean="0">
                <a:solidFill>
                  <a:schemeClr val="tx1"/>
                </a:solidFill>
                <a:latin typeface="+mn-lt"/>
                <a:ea typeface="+mn-ea"/>
                <a:cs typeface="+mn-cs"/>
              </a:rPr>
              <a:t>like humans, are analogical. The conceptual categories of the former animals being based</a:t>
            </a:r>
          </a:p>
          <a:p>
            <a:r>
              <a:rPr lang="en-US" sz="1200" kern="1200" dirty="0" smtClean="0">
                <a:solidFill>
                  <a:schemeClr val="tx1"/>
                </a:solidFill>
                <a:latin typeface="+mn-lt"/>
                <a:ea typeface="+mn-ea"/>
                <a:cs typeface="+mn-cs"/>
              </a:rPr>
              <a:t>solely on shared predicates - absolute and relational features bound by perceptual and/or</a:t>
            </a:r>
          </a:p>
          <a:p>
            <a:r>
              <a:rPr lang="en-US" sz="1200" kern="1200" dirty="0" smtClean="0">
                <a:solidFill>
                  <a:schemeClr val="tx1"/>
                </a:solidFill>
                <a:latin typeface="+mn-lt"/>
                <a:ea typeface="+mn-ea"/>
                <a:cs typeface="+mn-cs"/>
              </a:rPr>
              <a:t>associative similarity.</a:t>
            </a:r>
          </a:p>
          <a:p>
            <a:r>
              <a:rPr lang="en-US" sz="1200" kern="1200" dirty="0" smtClean="0">
                <a:solidFill>
                  <a:schemeClr val="tx1"/>
                </a:solidFill>
                <a:latin typeface="+mn-lt"/>
                <a:ea typeface="+mn-ea"/>
                <a:cs typeface="+mn-cs"/>
              </a:rPr>
              <a:t>As described above, chimpanzees, but not monkeys, spontaneously match conceptual-</a:t>
            </a:r>
          </a:p>
          <a:p>
            <a:r>
              <a:rPr lang="en-US" sz="1200" kern="1200" dirty="0" smtClean="0">
                <a:solidFill>
                  <a:schemeClr val="tx1"/>
                </a:solidFill>
                <a:latin typeface="+mn-lt"/>
                <a:ea typeface="+mn-ea"/>
                <a:cs typeface="+mn-cs"/>
              </a:rPr>
              <a:t>relations (analogical relations-between-relations) following acquisition of a symbolic</a:t>
            </a:r>
          </a:p>
          <a:p>
            <a:r>
              <a:rPr lang="en-US" sz="1200" kern="1200" dirty="0" smtClean="0">
                <a:solidFill>
                  <a:schemeClr val="tx1"/>
                </a:solidFill>
                <a:latin typeface="+mn-lt"/>
                <a:ea typeface="+mn-ea"/>
                <a:cs typeface="+mn-cs"/>
              </a:rPr>
              <a:t>representational system. This finding is itself an important indicator of our fundamental</a:t>
            </a:r>
          </a:p>
          <a:p>
            <a:r>
              <a:rPr lang="en-US" sz="1200" kern="1200" dirty="0" smtClean="0">
                <a:solidFill>
                  <a:schemeClr val="tx1"/>
                </a:solidFill>
                <a:latin typeface="+mn-lt"/>
                <a:ea typeface="+mn-ea"/>
                <a:cs typeface="+mn-cs"/>
              </a:rPr>
              <a:t>distinction between the analogical ape and the </a:t>
            </a:r>
            <a:r>
              <a:rPr lang="en-US" sz="1200" kern="1200" dirty="0" err="1" smtClean="0">
                <a:solidFill>
                  <a:schemeClr val="tx1"/>
                </a:solidFill>
                <a:latin typeface="+mn-lt"/>
                <a:ea typeface="+mn-ea"/>
                <a:cs typeface="+mn-cs"/>
              </a:rPr>
              <a:t>paleological</a:t>
            </a:r>
            <a:r>
              <a:rPr lang="en-US" sz="1200" kern="1200" dirty="0" smtClean="0">
                <a:solidFill>
                  <a:schemeClr val="tx1"/>
                </a:solidFill>
                <a:latin typeface="+mn-lt"/>
                <a:ea typeface="+mn-ea"/>
                <a:cs typeface="+mn-cs"/>
              </a:rPr>
              <a:t> monkey. We suspect the</a:t>
            </a:r>
          </a:p>
          <a:p>
            <a:r>
              <a:rPr lang="en-US" sz="1200" kern="1200" dirty="0" smtClean="0">
                <a:solidFill>
                  <a:schemeClr val="tx1"/>
                </a:solidFill>
                <a:latin typeface="+mn-lt"/>
                <a:ea typeface="+mn-ea"/>
                <a:cs typeface="+mn-cs"/>
              </a:rPr>
              <a:t>chimpanzee’s potential for analogical reasoning per se, like that of humans, is </a:t>
            </a:r>
            <a:r>
              <a:rPr lang="en-US" sz="1200" kern="1200" dirty="0" err="1" smtClean="0">
                <a:solidFill>
                  <a:schemeClr val="tx1"/>
                </a:solidFill>
                <a:latin typeface="+mn-lt"/>
                <a:ea typeface="+mn-ea"/>
                <a:cs typeface="+mn-cs"/>
              </a:rPr>
              <a:t>fundamen</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tal</a:t>
            </a:r>
            <a:r>
              <a:rPr lang="en-US" sz="1200" kern="1200" dirty="0" smtClean="0">
                <a:solidFill>
                  <a:schemeClr val="tx1"/>
                </a:solidFill>
                <a:latin typeface="+mn-lt"/>
                <a:ea typeface="+mn-ea"/>
                <a:cs typeface="+mn-cs"/>
              </a:rPr>
              <a:t> to the development and expression of social and self- knowledge as well as a ‘theory</a:t>
            </a:r>
          </a:p>
          <a:p>
            <a:r>
              <a:rPr lang="en-US" sz="1200" kern="1200" dirty="0" smtClean="0">
                <a:solidFill>
                  <a:schemeClr val="tx1"/>
                </a:solidFill>
                <a:latin typeface="+mn-lt"/>
                <a:ea typeface="+mn-ea"/>
                <a:cs typeface="+mn-cs"/>
              </a:rPr>
              <a:t>of mind’ based on the analogical mapping of abstract mental states from one mind to</a:t>
            </a:r>
          </a:p>
          <a:p>
            <a:r>
              <a:rPr lang="en-US" sz="1200" kern="1200" dirty="0" smtClean="0">
                <a:solidFill>
                  <a:schemeClr val="tx1"/>
                </a:solidFill>
                <a:latin typeface="+mn-lt"/>
                <a:ea typeface="+mn-ea"/>
                <a:cs typeface="+mn-cs"/>
              </a:rPr>
              <a:t>another.</a:t>
            </a:r>
          </a:p>
          <a:p>
            <a:r>
              <a:rPr lang="en-US" sz="1200" kern="1200" dirty="0" smtClean="0">
                <a:solidFill>
                  <a:schemeClr val="tx1"/>
                </a:solidFill>
                <a:latin typeface="+mn-lt"/>
                <a:ea typeface="+mn-ea"/>
                <a:cs typeface="+mn-cs"/>
              </a:rPr>
              <a:t>All the documented disparities between monkey and ape on tests mapping these latter</a:t>
            </a:r>
          </a:p>
          <a:p>
            <a:r>
              <a:rPr lang="en-US" sz="1200" kern="1200" dirty="0" smtClean="0">
                <a:solidFill>
                  <a:schemeClr val="tx1"/>
                </a:solidFill>
                <a:latin typeface="+mn-lt"/>
                <a:ea typeface="+mn-ea"/>
                <a:cs typeface="+mn-cs"/>
              </a:rPr>
              <a:t>attributes of, say, self-recognition (e.g., Parker, Mitchell, &amp; </a:t>
            </a:r>
            <a:r>
              <a:rPr lang="en-US" sz="1200" kern="1200" dirty="0" err="1" smtClean="0">
                <a:solidFill>
                  <a:schemeClr val="tx1"/>
                </a:solidFill>
                <a:latin typeface="+mn-lt"/>
                <a:ea typeface="+mn-ea"/>
                <a:cs typeface="+mn-cs"/>
              </a:rPr>
              <a:t>Boccia</a:t>
            </a:r>
            <a:r>
              <a:rPr lang="en-US" sz="1200" kern="1200" dirty="0" smtClean="0">
                <a:solidFill>
                  <a:schemeClr val="tx1"/>
                </a:solidFill>
                <a:latin typeface="+mn-lt"/>
                <a:ea typeface="+mn-ea"/>
                <a:cs typeface="+mn-cs"/>
              </a:rPr>
              <a:t>, 1994) and social</a:t>
            </a:r>
          </a:p>
          <a:p>
            <a:r>
              <a:rPr lang="en-US" sz="1200" kern="1200" dirty="0" smtClean="0">
                <a:solidFill>
                  <a:schemeClr val="tx1"/>
                </a:solidFill>
                <a:latin typeface="+mn-lt"/>
                <a:ea typeface="+mn-ea"/>
                <a:cs typeface="+mn-cs"/>
              </a:rPr>
              <a:t>perspective-taking (e.g., </a:t>
            </a:r>
            <a:r>
              <a:rPr lang="en-US" sz="1200" kern="1200" dirty="0" err="1" smtClean="0">
                <a:solidFill>
                  <a:schemeClr val="tx1"/>
                </a:solidFill>
                <a:latin typeface="+mn-lt"/>
                <a:ea typeface="+mn-ea"/>
                <a:cs typeface="+mn-cs"/>
              </a:rPr>
              <a:t>Povinelli</a:t>
            </a:r>
            <a:r>
              <a:rPr lang="en-US" sz="1200" kern="1200" dirty="0" smtClean="0">
                <a:solidFill>
                  <a:schemeClr val="tx1"/>
                </a:solidFill>
                <a:latin typeface="+mn-lt"/>
                <a:ea typeface="+mn-ea"/>
                <a:cs typeface="+mn-cs"/>
              </a:rPr>
              <a:t> &amp; Eddy, 1996) likely stem from the fundamental</a:t>
            </a:r>
          </a:p>
          <a:p>
            <a:r>
              <a:rPr lang="en-US" sz="1200" kern="1200" dirty="0" smtClean="0">
                <a:solidFill>
                  <a:schemeClr val="tx1"/>
                </a:solidFill>
                <a:latin typeface="+mn-lt"/>
                <a:ea typeface="+mn-ea"/>
                <a:cs typeface="+mn-cs"/>
              </a:rPr>
              <a:t>distinctions documented here with respect to their capacities to not only judge, but also</a:t>
            </a:r>
          </a:p>
          <a:p>
            <a:r>
              <a:rPr lang="en-US" sz="1200" kern="1200" dirty="0" smtClean="0">
                <a:solidFill>
                  <a:schemeClr val="tx1"/>
                </a:solidFill>
                <a:latin typeface="+mn-lt"/>
                <a:ea typeface="+mn-ea"/>
                <a:cs typeface="+mn-cs"/>
              </a:rPr>
              <a:t>perceive, analogical relations-between-relations.</a:t>
            </a:r>
          </a:p>
          <a:p>
            <a:r>
              <a:rPr lang="en-US" sz="1200" kern="1200" dirty="0" err="1" smtClean="0">
                <a:solidFill>
                  <a:schemeClr val="tx1"/>
                </a:solidFill>
                <a:latin typeface="+mn-lt"/>
                <a:ea typeface="+mn-ea"/>
                <a:cs typeface="+mn-cs"/>
              </a:rPr>
              <a:t>Consilience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ape also, unlike the monkey, demonstrates evidence of “</a:t>
            </a:r>
            <a:r>
              <a:rPr lang="en-US" sz="1200" kern="1200" dirty="0" err="1" smtClean="0">
                <a:solidFill>
                  <a:schemeClr val="tx1"/>
                </a:solidFill>
                <a:latin typeface="+mn-lt"/>
                <a:ea typeface="+mn-ea"/>
                <a:cs typeface="+mn-cs"/>
              </a:rPr>
              <a:t>Consilience</a:t>
            </a:r>
            <a:r>
              <a:rPr lang="en-US" sz="1200" kern="1200" dirty="0" smtClean="0">
                <a:solidFill>
                  <a:schemeClr val="tx1"/>
                </a:solidFill>
                <a:latin typeface="+mn-lt"/>
                <a:ea typeface="+mn-ea"/>
                <a:cs typeface="+mn-cs"/>
              </a:rPr>
              <a:t>,” William</a:t>
            </a:r>
          </a:p>
          <a:p>
            <a:r>
              <a:rPr lang="en-US" sz="1200" kern="1200" dirty="0" err="1" smtClean="0">
                <a:solidFill>
                  <a:schemeClr val="tx1"/>
                </a:solidFill>
                <a:latin typeface="+mn-lt"/>
                <a:ea typeface="+mn-ea"/>
                <a:cs typeface="+mn-cs"/>
              </a:rPr>
              <a:t>Thewell’s</a:t>
            </a:r>
            <a:r>
              <a:rPr lang="en-US" sz="1200" kern="1200" dirty="0" smtClean="0">
                <a:solidFill>
                  <a:schemeClr val="tx1"/>
                </a:solidFill>
                <a:latin typeface="+mn-lt"/>
                <a:ea typeface="+mn-ea"/>
                <a:cs typeface="+mn-cs"/>
              </a:rPr>
              <a:t> (1858) philosophical concept recently evoked by Wilson (1998). </a:t>
            </a:r>
            <a:r>
              <a:rPr lang="en-US" sz="1200" kern="1200" dirty="0" err="1" smtClean="0">
                <a:solidFill>
                  <a:schemeClr val="tx1"/>
                </a:solidFill>
                <a:latin typeface="+mn-lt"/>
                <a:ea typeface="+mn-ea"/>
                <a:cs typeface="+mn-cs"/>
              </a:rPr>
              <a:t>Consilience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involves a “jumping together” of knowledge drawn from different groups of phenomena.</a:t>
            </a:r>
          </a:p>
          <a:p>
            <a:r>
              <a:rPr lang="en-US" sz="1200" kern="1200" dirty="0" smtClean="0">
                <a:solidFill>
                  <a:schemeClr val="tx1"/>
                </a:solidFill>
                <a:latin typeface="+mn-lt"/>
                <a:ea typeface="+mn-ea"/>
                <a:cs typeface="+mn-cs"/>
              </a:rPr>
              <a:t>The spontaneous transfer of knowledge from one domain to another is a fundamental</a:t>
            </a:r>
          </a:p>
          <a:p>
            <a:r>
              <a:rPr lang="en-US" sz="1200" kern="1200" dirty="0" smtClean="0">
                <a:solidFill>
                  <a:schemeClr val="tx1"/>
                </a:solidFill>
                <a:latin typeface="+mn-lt"/>
                <a:ea typeface="+mn-ea"/>
                <a:cs typeface="+mn-cs"/>
              </a:rPr>
              <a:t>criterion for analogical thinking. In the case of chimpanzees it originates from within the</a:t>
            </a:r>
          </a:p>
          <a:p>
            <a:r>
              <a:rPr lang="en-US" sz="1200" kern="1200" dirty="0" smtClean="0">
                <a:solidFill>
                  <a:schemeClr val="tx1"/>
                </a:solidFill>
                <a:latin typeface="+mn-lt"/>
                <a:ea typeface="+mn-ea"/>
                <a:cs typeface="+mn-cs"/>
              </a:rPr>
              <a:t>animal itself absent any explicit external prompting or instrumental training. This capacity</a:t>
            </a:r>
          </a:p>
          <a:p>
            <a:r>
              <a:rPr lang="en-US" sz="1200" kern="1200" dirty="0" smtClean="0">
                <a:solidFill>
                  <a:schemeClr val="tx1"/>
                </a:solidFill>
                <a:latin typeface="+mn-lt"/>
                <a:ea typeface="+mn-ea"/>
                <a:cs typeface="+mn-cs"/>
              </a:rPr>
              <a:t>for autonomous control is a form of cognitive expertise apparently beyond the ken of</a:t>
            </a:r>
          </a:p>
          <a:p>
            <a:r>
              <a:rPr lang="en-US" sz="1200" kern="1200" dirty="0" smtClean="0">
                <a:solidFill>
                  <a:schemeClr val="tx1"/>
                </a:solidFill>
                <a:latin typeface="+mn-lt"/>
                <a:ea typeface="+mn-ea"/>
                <a:cs typeface="+mn-cs"/>
              </a:rPr>
              <a:t>390</a:t>
            </a:r>
          </a:p>
          <a:p>
            <a:r>
              <a:rPr lang="en-US" sz="1200" kern="1200" dirty="0" smtClean="0">
                <a:solidFill>
                  <a:schemeClr val="tx1"/>
                </a:solidFill>
                <a:latin typeface="+mn-lt"/>
                <a:ea typeface="+mn-ea"/>
                <a:cs typeface="+mn-cs"/>
              </a:rPr>
              <a:t>THOMPSON AND ODEN</a:t>
            </a:r>
          </a:p>
          <a:p>
            <a:r>
              <a:rPr lang="en-US" sz="1200" kern="1200" dirty="0" smtClean="0">
                <a:solidFill>
                  <a:schemeClr val="tx1"/>
                </a:solidFill>
                <a:latin typeface="+mn-lt"/>
                <a:ea typeface="+mn-ea"/>
                <a:cs typeface="+mn-cs"/>
              </a:rPr>
              <a:t>monkeys. Even after extended instructional regimes of explicit differential reinforcement</a:t>
            </a:r>
          </a:p>
          <a:p>
            <a:r>
              <a:rPr lang="en-US" sz="1200" kern="1200" dirty="0" smtClean="0">
                <a:solidFill>
                  <a:schemeClr val="tx1"/>
                </a:solidFill>
                <a:latin typeface="+mn-lt"/>
                <a:ea typeface="+mn-ea"/>
                <a:cs typeface="+mn-cs"/>
              </a:rPr>
              <a:t>training no monkey has performed a comparable act of conceptual </a:t>
            </a:r>
            <a:r>
              <a:rPr lang="en-US" sz="1200" kern="1200" dirty="0" err="1" smtClean="0">
                <a:solidFill>
                  <a:schemeClr val="tx1"/>
                </a:solidFill>
                <a:latin typeface="+mn-lt"/>
                <a:ea typeface="+mn-ea"/>
                <a:cs typeface="+mn-cs"/>
              </a:rPr>
              <a:t>consilience</a:t>
            </a:r>
            <a:r>
              <a:rPr lang="en-US" sz="1200" kern="1200" dirty="0" smtClean="0">
                <a:solidFill>
                  <a:schemeClr val="tx1"/>
                </a:solidFill>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37</a:t>
            </a:fld>
            <a:endParaRPr lang="cs-CZ"/>
          </a:p>
        </p:txBody>
      </p:sp>
    </p:spTree>
    <p:extLst>
      <p:ext uri="{BB962C8B-B14F-4D97-AF65-F5344CB8AC3E}">
        <p14:creationId xmlns:p14="http://schemas.microsoft.com/office/powerpoint/2010/main" val="1873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Oni autoři píšou, že tenhle typ konceptuální</a:t>
            </a:r>
            <a:r>
              <a:rPr lang="cs-CZ" baseline="0" dirty="0" smtClean="0"/>
              <a:t> identity je </a:t>
            </a:r>
            <a:r>
              <a:rPr lang="en-US" sz="1200" kern="1200" dirty="0" smtClean="0">
                <a:solidFill>
                  <a:schemeClr val="tx1"/>
                </a:solidFill>
                <a:latin typeface="+mn-lt"/>
                <a:ea typeface="+mn-ea"/>
                <a:cs typeface="+mn-cs"/>
              </a:rPr>
              <a:t>Level 5 of Herrnstein’ s classification scheme. </a:t>
            </a:r>
            <a:r>
              <a:rPr lang="cs-CZ" sz="1200" kern="1200" dirty="0" smtClean="0">
                <a:solidFill>
                  <a:schemeClr val="tx1"/>
                </a:solidFill>
                <a:latin typeface="+mn-lt"/>
                <a:ea typeface="+mn-ea"/>
                <a:cs typeface="+mn-cs"/>
              </a:rPr>
              <a:t>– to je klasifikace kategorizace – 1 diskriminace, 2 kategorizace by </a:t>
            </a:r>
            <a:r>
              <a:rPr lang="cs-CZ" sz="1200" kern="1200" dirty="0" err="1" smtClean="0">
                <a:solidFill>
                  <a:schemeClr val="tx1"/>
                </a:solidFill>
                <a:latin typeface="+mn-lt"/>
                <a:ea typeface="+mn-ea"/>
                <a:cs typeface="+mn-cs"/>
              </a:rPr>
              <a:t>rote</a:t>
            </a:r>
            <a:r>
              <a:rPr lang="cs-CZ" sz="1200" kern="1200" dirty="0" smtClean="0">
                <a:solidFill>
                  <a:schemeClr val="tx1"/>
                </a:solidFill>
                <a:latin typeface="+mn-lt"/>
                <a:ea typeface="+mn-ea"/>
                <a:cs typeface="+mn-cs"/>
              </a:rPr>
              <a:t> (mechanicky), 3 otevřená</a:t>
            </a:r>
            <a:r>
              <a:rPr lang="cs-CZ" sz="1200" kern="1200" baseline="0" dirty="0" smtClean="0">
                <a:solidFill>
                  <a:schemeClr val="tx1"/>
                </a:solidFill>
                <a:latin typeface="+mn-lt"/>
                <a:ea typeface="+mn-ea"/>
                <a:cs typeface="+mn-cs"/>
              </a:rPr>
              <a:t> klasifikace 4 koncept 5 abstraktní vztahy.</a:t>
            </a:r>
          </a:p>
          <a:p>
            <a:r>
              <a:rPr lang="cs-CZ" sz="1200" kern="1200" baseline="0" dirty="0" smtClean="0">
                <a:solidFill>
                  <a:schemeClr val="tx1"/>
                </a:solidFill>
                <a:latin typeface="+mn-lt"/>
                <a:ea typeface="+mn-ea"/>
                <a:cs typeface="+mn-cs"/>
              </a:rPr>
              <a:t>Na druhou stranu bude to asi lehčí než to analogické myšlení (relations </a:t>
            </a:r>
            <a:r>
              <a:rPr lang="cs-CZ" sz="1200" kern="1200" baseline="0" dirty="0" err="1" smtClean="0">
                <a:solidFill>
                  <a:schemeClr val="tx1"/>
                </a:solidFill>
                <a:latin typeface="+mn-lt"/>
                <a:ea typeface="+mn-ea"/>
                <a:cs typeface="+mn-cs"/>
              </a:rPr>
              <a:t>between</a:t>
            </a:r>
            <a:r>
              <a:rPr lang="cs-CZ" sz="1200" kern="1200" baseline="0" dirty="0" smtClean="0">
                <a:solidFill>
                  <a:schemeClr val="tx1"/>
                </a:solidFill>
                <a:latin typeface="+mn-lt"/>
                <a:ea typeface="+mn-ea"/>
                <a:cs typeface="+mn-cs"/>
              </a:rPr>
              <a:t> relations), které umí jenom šimpanzi, navíc jenom ti, kteří mají zkušenost se symboly.</a:t>
            </a:r>
            <a:endParaRPr lang="en-US"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38</a:t>
            </a:fld>
            <a:endParaRPr lang="cs-CZ"/>
          </a:p>
        </p:txBody>
      </p:sp>
    </p:spTree>
    <p:extLst>
      <p:ext uri="{BB962C8B-B14F-4D97-AF65-F5344CB8AC3E}">
        <p14:creationId xmlns:p14="http://schemas.microsoft.com/office/powerpoint/2010/main" val="278929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586977-DA10-447B-BCB3-C358CB25B6AF}" type="slidenum">
              <a:rPr lang="cs-CZ"/>
              <a:pPr/>
              <a:t>39</a:t>
            </a:fld>
            <a:endParaRPr lang="cs-CZ"/>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401800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DUNBAR 2009: </a:t>
            </a:r>
            <a:r>
              <a:rPr lang="en-US" sz="1200" b="1" i="0" kern="1200" dirty="0">
                <a:solidFill>
                  <a:schemeClr val="tx1"/>
                </a:solidFill>
                <a:effectLst/>
                <a:latin typeface="+mn-lt"/>
                <a:ea typeface="+mn-ea"/>
                <a:cs typeface="+mn-cs"/>
              </a:rPr>
              <a:t>The social brain hypothesis and its implications for social evolution.</a:t>
            </a:r>
          </a:p>
          <a:p>
            <a:r>
              <a:rPr lang="en-US" sz="1200" b="0" i="0" kern="1200" dirty="0">
                <a:solidFill>
                  <a:schemeClr val="tx1"/>
                </a:solidFill>
                <a:effectLst/>
                <a:latin typeface="+mn-lt"/>
                <a:ea typeface="+mn-ea"/>
                <a:cs typeface="+mn-cs"/>
              </a:rPr>
              <a:t>The social brain hypothesis was proposed as an </a:t>
            </a:r>
            <a:r>
              <a:rPr lang="en-US" sz="1200" b="1" i="0" kern="1200" dirty="0">
                <a:solidFill>
                  <a:schemeClr val="tx1"/>
                </a:solidFill>
                <a:effectLst/>
                <a:latin typeface="+mn-lt"/>
                <a:ea typeface="+mn-ea"/>
                <a:cs typeface="+mn-cs"/>
              </a:rPr>
              <a:t>explanation for the fact that primates have unusually large brains for body size compared to all other vertebrates: Primates evolved large brains to manage their unusually complex social systems</a:t>
            </a:r>
            <a:r>
              <a:rPr lang="en-US" sz="1200" b="0" i="0" kern="1200" dirty="0">
                <a:solidFill>
                  <a:schemeClr val="tx1"/>
                </a:solidFill>
                <a:effectLst/>
                <a:latin typeface="+mn-lt"/>
                <a:ea typeface="+mn-ea"/>
                <a:cs typeface="+mn-cs"/>
              </a:rPr>
              <a:t>. Although this proposal has been generalized to all vertebrate taxa as an explanation for brain evolution, recent analyses suggest that the social brain hypothesis takes a very different form in other mammals and birds than it does in anthropoid primates. In primates, there is a quantitative relationship between brain size and social group size (group size is a monotonic function of brain size), presumably because the cognitive demands of sociality place a constraint on the number of individuals that can be maintained in a coherent group. </a:t>
            </a:r>
            <a:r>
              <a:rPr lang="en-US" sz="1200" b="1" i="0" kern="1200" dirty="0">
                <a:solidFill>
                  <a:schemeClr val="tx1"/>
                </a:solidFill>
                <a:effectLst/>
                <a:latin typeface="+mn-lt"/>
                <a:ea typeface="+mn-ea"/>
                <a:cs typeface="+mn-cs"/>
              </a:rPr>
              <a:t>In other mammals and birds, the relationship is a qualitative one: Large brains are associated with categorical differences in mating system, with species that have </a:t>
            </a:r>
            <a:r>
              <a:rPr lang="en-US" sz="1200" b="1" i="0" kern="1200" dirty="0" err="1">
                <a:solidFill>
                  <a:schemeClr val="tx1"/>
                </a:solidFill>
                <a:effectLst/>
                <a:latin typeface="+mn-lt"/>
                <a:ea typeface="+mn-ea"/>
                <a:cs typeface="+mn-cs"/>
              </a:rPr>
              <a:t>pairbonded</a:t>
            </a:r>
            <a:r>
              <a:rPr lang="en-US" sz="1200" b="1" i="0" kern="1200" dirty="0">
                <a:solidFill>
                  <a:schemeClr val="tx1"/>
                </a:solidFill>
                <a:effectLst/>
                <a:latin typeface="+mn-lt"/>
                <a:ea typeface="+mn-ea"/>
                <a:cs typeface="+mn-cs"/>
              </a:rPr>
              <a:t> mating systems having the largest brains</a:t>
            </a:r>
            <a:r>
              <a:rPr lang="en-US" sz="1200" b="0" i="0" kern="1200" dirty="0">
                <a:solidFill>
                  <a:schemeClr val="tx1"/>
                </a:solidFill>
                <a:effectLst/>
                <a:latin typeface="+mn-lt"/>
                <a:ea typeface="+mn-ea"/>
                <a:cs typeface="+mn-cs"/>
              </a:rPr>
              <a:t>. It seems that anthropoid primates may have generalized the bonding processes that characterize monogamous </a:t>
            </a:r>
            <a:r>
              <a:rPr lang="en-US" sz="1200" b="0" i="0" kern="1200" dirty="0" err="1">
                <a:solidFill>
                  <a:schemeClr val="tx1"/>
                </a:solidFill>
                <a:effectLst/>
                <a:latin typeface="+mn-lt"/>
                <a:ea typeface="+mn-ea"/>
                <a:cs typeface="+mn-cs"/>
              </a:rPr>
              <a:t>pairbonds</a:t>
            </a:r>
            <a:r>
              <a:rPr lang="en-US" sz="1200" b="0" i="0" kern="1200" dirty="0">
                <a:solidFill>
                  <a:schemeClr val="tx1"/>
                </a:solidFill>
                <a:effectLst/>
                <a:latin typeface="+mn-lt"/>
                <a:ea typeface="+mn-ea"/>
                <a:cs typeface="+mn-cs"/>
              </a:rPr>
              <a:t> to other non-reproductive relationships ('</a:t>
            </a:r>
            <a:r>
              <a:rPr lang="en-US" sz="1200" b="1" i="0" kern="1200" dirty="0">
                <a:solidFill>
                  <a:schemeClr val="tx1"/>
                </a:solidFill>
                <a:effectLst/>
                <a:latin typeface="+mn-lt"/>
                <a:ea typeface="+mn-ea"/>
                <a:cs typeface="+mn-cs"/>
              </a:rPr>
              <a:t>friendships</a:t>
            </a:r>
            <a:r>
              <a:rPr lang="en-US" sz="1200" b="0" i="0" kern="1200" dirty="0">
                <a:solidFill>
                  <a:schemeClr val="tx1"/>
                </a:solidFill>
                <a:effectLst/>
                <a:latin typeface="+mn-lt"/>
                <a:ea typeface="+mn-ea"/>
                <a:cs typeface="+mn-cs"/>
              </a:rPr>
              <a:t>'), thereby giving rise to the quantitative relationship between group size and brain size that we find in this taxon. This raises issues about why bonded relationships are cognitively so demanding (and, indeed, raises questions about what a bonded relationship actually is), and when and why primates undertook this change in social style.</a:t>
            </a:r>
          </a:p>
          <a:p>
            <a:r>
              <a:rPr lang="en-US" sz="1200" b="0" i="0" kern="1200" dirty="0">
                <a:solidFill>
                  <a:schemeClr val="tx1"/>
                </a:solidFill>
                <a:effectLst/>
                <a:latin typeface="+mn-lt"/>
                <a:ea typeface="+mn-ea"/>
                <a:cs typeface="+mn-cs"/>
              </a:rPr>
              <a:t>DOI: </a:t>
            </a:r>
            <a:r>
              <a:rPr lang="en-US" sz="1200" b="0" i="0" u="sng" kern="1200" dirty="0">
                <a:solidFill>
                  <a:schemeClr val="tx1"/>
                </a:solidFill>
                <a:effectLst/>
                <a:latin typeface="+mn-lt"/>
                <a:ea typeface="+mn-ea"/>
                <a:cs typeface="+mn-cs"/>
                <a:hlinkClick r:id="rId3"/>
              </a:rPr>
              <a:t>10.1080/03014460902960289</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A9C336D-4FB1-4389-97AD-05DB450D1703}" type="slidenum">
              <a:rPr lang="en-US" smtClean="0"/>
              <a:t>41</a:t>
            </a:fld>
            <a:endParaRPr lang="en-US"/>
          </a:p>
        </p:txBody>
      </p:sp>
    </p:spTree>
    <p:extLst>
      <p:ext uri="{BB962C8B-B14F-4D97-AF65-F5344CB8AC3E}">
        <p14:creationId xmlns:p14="http://schemas.microsoft.com/office/powerpoint/2010/main" val="288913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Herrmann et al. (2007) @ http://science.sciencemag.org/content/sci/317/5843/1360.full.pdf</a:t>
            </a:r>
          </a:p>
          <a:p>
            <a:r>
              <a:rPr lang="en-US" dirty="0"/>
              <a:t>Humans have many cognitive skills not possessed by their nearest primate relatives. The cultural intelligence hypothesis argues that this is mainly due to a species-specific set of </a:t>
            </a:r>
            <a:r>
              <a:rPr lang="en-US" dirty="0" err="1"/>
              <a:t>socialcognitive</a:t>
            </a:r>
            <a:r>
              <a:rPr lang="en-US" dirty="0"/>
              <a:t> skills, emerging early in ontogeny, for participating and exchanging knowledge in cultural groups. We tested this hypothesis by giving a comprehensive battery of cognitive tests to large numbers of two of humans’ closest primate relatives, chimpanzees and orangutans, as well as to 2.5-year-old human children before literacy and schooling. Supporting the cultural intelligence hypothesis and contradicting the hypothesis that humans simply have more “general intelligence,” we found that the children and chimpanzees had very similar cognitive skills for dealing with the physical world but that the children had more sophisticated cognitive skills than either of the ape species for dealing with the social world.</a:t>
            </a:r>
          </a:p>
        </p:txBody>
      </p:sp>
      <p:sp>
        <p:nvSpPr>
          <p:cNvPr id="4" name="Slide Number Placeholder 3"/>
          <p:cNvSpPr>
            <a:spLocks noGrp="1"/>
          </p:cNvSpPr>
          <p:nvPr>
            <p:ph type="sldNum" sz="quarter" idx="5"/>
          </p:nvPr>
        </p:nvSpPr>
        <p:spPr/>
        <p:txBody>
          <a:bodyPr/>
          <a:lstStyle/>
          <a:p>
            <a:fld id="{6A9C336D-4FB1-4389-97AD-05DB450D1703}" type="slidenum">
              <a:rPr lang="en-US" smtClean="0"/>
              <a:t>42</a:t>
            </a:fld>
            <a:endParaRPr lang="en-US"/>
          </a:p>
        </p:txBody>
      </p:sp>
    </p:spTree>
    <p:extLst>
      <p:ext uri="{BB962C8B-B14F-4D97-AF65-F5344CB8AC3E}">
        <p14:creationId xmlns:p14="http://schemas.microsoft.com/office/powerpoint/2010/main" val="186723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kompetitivní altruismus – výhoda v pohlavním výběru? (handicap </a:t>
            </a:r>
            <a:r>
              <a:rPr lang="cs-CZ" dirty="0" err="1"/>
              <a:t>principle</a:t>
            </a:r>
            <a:r>
              <a:rPr lang="cs-CZ" dirty="0"/>
              <a:t>); čištění peří – kompetice o „čistícího partnera“</a:t>
            </a:r>
            <a:endParaRPr lang="en-US" dirty="0"/>
          </a:p>
        </p:txBody>
      </p:sp>
      <p:sp>
        <p:nvSpPr>
          <p:cNvPr id="4" name="Slide Number Placeholder 3"/>
          <p:cNvSpPr>
            <a:spLocks noGrp="1"/>
          </p:cNvSpPr>
          <p:nvPr>
            <p:ph type="sldNum" sz="quarter" idx="5"/>
          </p:nvPr>
        </p:nvSpPr>
        <p:spPr/>
        <p:txBody>
          <a:bodyPr/>
          <a:lstStyle/>
          <a:p>
            <a:fld id="{6A9C336D-4FB1-4389-97AD-05DB450D1703}" type="slidenum">
              <a:rPr lang="en-US" smtClean="0"/>
              <a:t>44</a:t>
            </a:fld>
            <a:endParaRPr lang="en-US"/>
          </a:p>
        </p:txBody>
      </p:sp>
    </p:spTree>
    <p:extLst>
      <p:ext uri="{BB962C8B-B14F-4D97-AF65-F5344CB8AC3E}">
        <p14:creationId xmlns:p14="http://schemas.microsoft.com/office/powerpoint/2010/main" val="271071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524000" y="190500"/>
            <a:ext cx="7008813" cy="1525588"/>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1524000" y="1905000"/>
            <a:ext cx="3427413" cy="4171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03813" y="1905000"/>
            <a:ext cx="3429000" cy="4171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idx="10"/>
          </p:nvPr>
        </p:nvSpPr>
        <p:spPr>
          <a:xfrm>
            <a:off x="6629400" y="6248400"/>
            <a:ext cx="1903413" cy="455613"/>
          </a:xfrm>
        </p:spPr>
        <p:txBody>
          <a:bodyPr/>
          <a:lstStyle>
            <a:lvl1pPr>
              <a:defRPr/>
            </a:lvl1pPr>
          </a:lstStyle>
          <a:p>
            <a:endParaRPr lang="cs-CZ"/>
          </a:p>
        </p:txBody>
      </p:sp>
      <p:sp>
        <p:nvSpPr>
          <p:cNvPr id="6" name="Zástupný symbol pro zápatí 5"/>
          <p:cNvSpPr>
            <a:spLocks noGrp="1"/>
          </p:cNvSpPr>
          <p:nvPr>
            <p:ph type="ftr" idx="11"/>
          </p:nvPr>
        </p:nvSpPr>
        <p:spPr>
          <a:xfrm>
            <a:off x="3276600" y="6248400"/>
            <a:ext cx="2894013" cy="455613"/>
          </a:xfrm>
        </p:spPr>
        <p:txBody>
          <a:bodyPr/>
          <a:lstStyle>
            <a:lvl1pPr>
              <a:defRPr/>
            </a:lvl1pPr>
          </a:lstStyle>
          <a:p>
            <a:endParaRPr lang="cs-CZ"/>
          </a:p>
        </p:txBody>
      </p:sp>
      <p:sp>
        <p:nvSpPr>
          <p:cNvPr id="7" name="Zástupný symbol pro číslo snímku 6"/>
          <p:cNvSpPr>
            <a:spLocks noGrp="1"/>
          </p:cNvSpPr>
          <p:nvPr>
            <p:ph type="sldNum" idx="12"/>
          </p:nvPr>
        </p:nvSpPr>
        <p:spPr>
          <a:xfrm>
            <a:off x="1524000" y="6248400"/>
            <a:ext cx="1293813" cy="455613"/>
          </a:xfrm>
        </p:spPr>
        <p:txBody>
          <a:bodyPr/>
          <a:lstStyle>
            <a:lvl1pPr>
              <a:defRPr/>
            </a:lvl1pPr>
          </a:lstStyle>
          <a:p>
            <a:fld id="{70620AAC-3601-4DBD-BEBD-2D615721AF10}"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CC2E27B-EDE3-4D78-923F-C3DA3F84DAFB}" type="datetimeFigureOut">
              <a:rPr lang="cs-CZ" smtClean="0"/>
              <a:pPr/>
              <a:t>24.10.2023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2E27B-EDE3-4D78-923F-C3DA3F84DAFB}" type="datetimeFigureOut">
              <a:rPr lang="cs-CZ" smtClean="0"/>
              <a:pPr/>
              <a:t>24.10.2023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CDF31-23FF-467B-9886-64F48924206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5.png"/><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hyperlink" Target="https://youtu.be/XvPaiDX_3JM" TargetMode="External"/><Relationship Id="rId4" Type="http://schemas.openxmlformats.org/officeDocument/2006/relationships/image" Target="../media/image56.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Koncepty</a:t>
            </a:r>
            <a:endParaRPr lang="cs-CZ" dirty="0"/>
          </a:p>
        </p:txBody>
      </p:sp>
      <p:sp>
        <p:nvSpPr>
          <p:cNvPr id="3" name="Podnadpis 2"/>
          <p:cNvSpPr>
            <a:spLocks noGrp="1"/>
          </p:cNvSpPr>
          <p:nvPr>
            <p:ph type="subTitle" idx="1"/>
          </p:nvPr>
        </p:nvSpPr>
        <p:spPr/>
        <p:txBody>
          <a:bodyPr/>
          <a:lstStyle/>
          <a:p>
            <a:r>
              <a:rPr lang="cs-CZ" dirty="0" smtClean="0"/>
              <a:t>Jitka Lindová</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neřadíme mezi koncepty</a:t>
            </a:r>
            <a:endParaRPr lang="cs-CZ" dirty="0"/>
          </a:p>
        </p:txBody>
      </p:sp>
      <p:sp>
        <p:nvSpPr>
          <p:cNvPr id="3" name="Zástupný symbol pro obsah 2"/>
          <p:cNvSpPr>
            <a:spLocks noGrp="1"/>
          </p:cNvSpPr>
          <p:nvPr>
            <p:ph idx="1"/>
          </p:nvPr>
        </p:nvSpPr>
        <p:spPr/>
        <p:txBody>
          <a:bodyPr/>
          <a:lstStyle/>
          <a:p>
            <a:r>
              <a:rPr lang="cs-CZ" dirty="0" smtClean="0"/>
              <a:t>Důsledek memorování</a:t>
            </a:r>
            <a:endParaRPr lang="cs-CZ" dirty="0"/>
          </a:p>
          <a:p>
            <a:endParaRPr lang="cs-CZ" dirty="0"/>
          </a:p>
        </p:txBody>
      </p:sp>
      <p:pic>
        <p:nvPicPr>
          <p:cNvPr id="4" name="Picture 10" descr="https://encrypted-tbn3.gstatic.com/images?q=tbn:ANd9GcR3OPxr_vIxyf4DTLZa2iOLmQ_jNc2WwTSSFT3qSqfuyC8mU42g"/>
          <p:cNvPicPr>
            <a:picLocks noChangeAspect="1" noChangeArrowheads="1"/>
          </p:cNvPicPr>
          <p:nvPr/>
        </p:nvPicPr>
        <p:blipFill>
          <a:blip r:embed="rId2" cstate="print"/>
          <a:srcRect/>
          <a:stretch>
            <a:fillRect/>
          </a:stretch>
        </p:blipFill>
        <p:spPr bwMode="auto">
          <a:xfrm>
            <a:off x="2339752" y="2852936"/>
            <a:ext cx="4195167" cy="31423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Percepční koncepty</a:t>
            </a:r>
            <a:endParaRPr lang="cs-CZ" dirty="0"/>
          </a:p>
        </p:txBody>
      </p:sp>
      <p:sp>
        <p:nvSpPr>
          <p:cNvPr id="3" name="Zástupný symbol pro obsah 2"/>
          <p:cNvSpPr>
            <a:spLocks noGrp="1"/>
          </p:cNvSpPr>
          <p:nvPr>
            <p:ph idx="1"/>
          </p:nvPr>
        </p:nvSpPr>
        <p:spPr>
          <a:xfrm>
            <a:off x="457200" y="1600200"/>
            <a:ext cx="5194920" cy="4525963"/>
          </a:xfrm>
        </p:spPr>
        <p:txBody>
          <a:bodyPr>
            <a:normAutofit fontScale="92500" lnSpcReduction="10000"/>
          </a:bodyPr>
          <a:lstStyle/>
          <a:p>
            <a:r>
              <a:rPr lang="cs-CZ" dirty="0" smtClean="0"/>
              <a:t>Přirozené otevřené kategorie</a:t>
            </a:r>
          </a:p>
          <a:p>
            <a:r>
              <a:rPr lang="cs-CZ" dirty="0" smtClean="0"/>
              <a:t>Umělé kategorie (lidské)</a:t>
            </a:r>
          </a:p>
          <a:p>
            <a:endParaRPr lang="cs-CZ" dirty="0"/>
          </a:p>
          <a:p>
            <a:r>
              <a:rPr lang="cs-CZ" dirty="0" smtClean="0"/>
              <a:t>Způsob reprezentace</a:t>
            </a:r>
          </a:p>
          <a:p>
            <a:pPr lvl="1"/>
            <a:r>
              <a:rPr lang="cs-CZ" dirty="0" smtClean="0"/>
              <a:t>Detekce souboru znaků sdíleného členy kategorie</a:t>
            </a:r>
          </a:p>
          <a:p>
            <a:pPr lvl="1"/>
            <a:r>
              <a:rPr lang="cs-CZ" dirty="0" smtClean="0"/>
              <a:t>Znaky mají různou váhu pro určení objektu do kategorie</a:t>
            </a:r>
          </a:p>
          <a:p>
            <a:pPr lvl="1"/>
            <a:r>
              <a:rPr lang="cs-CZ" dirty="0" smtClean="0"/>
              <a:t>Porovnávání s modelovými exempláři</a:t>
            </a:r>
            <a:endParaRPr lang="cs-CZ" dirty="0"/>
          </a:p>
        </p:txBody>
      </p:sp>
      <p:pic>
        <p:nvPicPr>
          <p:cNvPr id="6" name="Picture 2" descr="http://upload.wikimedia.org/wikipedia/commons/thumb/f/f3/Generalization_process_using_trees_PNG_version.png/220px-Generalization_process_using_trees_PNG_version.png"/>
          <p:cNvPicPr>
            <a:picLocks noChangeAspect="1" noChangeArrowheads="1"/>
          </p:cNvPicPr>
          <p:nvPr/>
        </p:nvPicPr>
        <p:blipFill>
          <a:blip r:embed="rId2" cstate="print"/>
          <a:srcRect/>
          <a:stretch>
            <a:fillRect/>
          </a:stretch>
        </p:blipFill>
        <p:spPr bwMode="auto">
          <a:xfrm>
            <a:off x="6588386" y="1"/>
            <a:ext cx="2088070" cy="2780928"/>
          </a:xfrm>
          <a:prstGeom prst="rect">
            <a:avLst/>
          </a:prstGeom>
          <a:noFill/>
        </p:spPr>
      </p:pic>
      <p:sp>
        <p:nvSpPr>
          <p:cNvPr id="7" name="TextovéPole 6"/>
          <p:cNvSpPr txBox="1"/>
          <p:nvPr/>
        </p:nvSpPr>
        <p:spPr>
          <a:xfrm>
            <a:off x="7308304" y="2636912"/>
            <a:ext cx="1656184" cy="187743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cs-CZ" dirty="0" smtClean="0"/>
              <a:t>(4</a:t>
            </a:r>
            <a:r>
              <a:rPr lang="cs-CZ" sz="2000" dirty="0" smtClean="0"/>
              <a:t>) </a:t>
            </a:r>
            <a:r>
              <a:rPr lang="cs-CZ" sz="2000" b="1" dirty="0" smtClean="0"/>
              <a:t>nohy</a:t>
            </a:r>
            <a:r>
              <a:rPr lang="cs-CZ" sz="2000" dirty="0" smtClean="0"/>
              <a:t> </a:t>
            </a:r>
            <a:r>
              <a:rPr lang="cs-CZ" dirty="0" smtClean="0"/>
              <a:t>(?)</a:t>
            </a:r>
          </a:p>
          <a:p>
            <a:pPr>
              <a:buFontTx/>
              <a:buChar char="-"/>
            </a:pPr>
            <a:r>
              <a:rPr lang="cs-CZ" sz="2400" b="1" dirty="0" smtClean="0"/>
              <a:t>Sedátko</a:t>
            </a:r>
            <a:r>
              <a:rPr lang="cs-CZ" sz="2400" dirty="0" smtClean="0"/>
              <a:t> (!)</a:t>
            </a:r>
          </a:p>
          <a:p>
            <a:pPr>
              <a:buFontTx/>
              <a:buChar char="-"/>
            </a:pPr>
            <a:r>
              <a:rPr lang="cs-CZ" b="1" dirty="0" smtClean="0"/>
              <a:t>Opěradlo</a:t>
            </a:r>
          </a:p>
          <a:p>
            <a:pPr>
              <a:buFontTx/>
              <a:buChar char="-"/>
            </a:pPr>
            <a:r>
              <a:rPr lang="cs-CZ" dirty="0" smtClean="0"/>
              <a:t>Bez područek</a:t>
            </a:r>
          </a:p>
          <a:p>
            <a:pPr>
              <a:buFontTx/>
              <a:buChar char="-"/>
            </a:pPr>
            <a:r>
              <a:rPr lang="cs-CZ" dirty="0" smtClean="0"/>
              <a:t>Pevný materiál</a:t>
            </a:r>
          </a:p>
          <a:p>
            <a:pPr>
              <a:buFontTx/>
              <a:buChar char="-"/>
            </a:pPr>
            <a:endParaRPr lang="cs-CZ" dirty="0"/>
          </a:p>
        </p:txBody>
      </p:sp>
      <p:pic>
        <p:nvPicPr>
          <p:cNvPr id="8" name="Picture 2" descr="https://encrypted-tbn2.gstatic.com/images?q=tbn:ANd9GcSXX-0VjzbOU9pW8Vag9Hd-JDOV1DIs5vA9Ray4mgs2BPoiGrYeGA"/>
          <p:cNvPicPr>
            <a:picLocks noChangeAspect="1" noChangeArrowheads="1"/>
          </p:cNvPicPr>
          <p:nvPr/>
        </p:nvPicPr>
        <p:blipFill>
          <a:blip r:embed="rId3" cstate="print"/>
          <a:srcRect/>
          <a:stretch>
            <a:fillRect/>
          </a:stretch>
        </p:blipFill>
        <p:spPr bwMode="auto">
          <a:xfrm>
            <a:off x="5292080" y="2492896"/>
            <a:ext cx="1994520" cy="1994523"/>
          </a:xfrm>
          <a:prstGeom prst="rect">
            <a:avLst/>
          </a:prstGeom>
          <a:noFill/>
        </p:spPr>
      </p:pic>
      <p:cxnSp>
        <p:nvCxnSpPr>
          <p:cNvPr id="10" name="Přímá spojovací šipka 9"/>
          <p:cNvCxnSpPr/>
          <p:nvPr/>
        </p:nvCxnSpPr>
        <p:spPr>
          <a:xfrm flipV="1">
            <a:off x="4499992" y="1124744"/>
            <a:ext cx="216024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V="1">
            <a:off x="5004048" y="4293096"/>
            <a:ext cx="201622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058" name="Picture 2" descr="https://www.dot.ny.gov/divisions/engineering/design/landscape/trees/repository/tree_forms_color%20copy_papyrus_rv.jpg"/>
          <p:cNvPicPr>
            <a:picLocks noChangeAspect="1" noChangeArrowheads="1"/>
          </p:cNvPicPr>
          <p:nvPr/>
        </p:nvPicPr>
        <p:blipFill>
          <a:blip r:embed="rId4" cstate="print"/>
          <a:srcRect/>
          <a:stretch>
            <a:fillRect/>
          </a:stretch>
        </p:blipFill>
        <p:spPr bwMode="auto">
          <a:xfrm>
            <a:off x="6516216" y="4549577"/>
            <a:ext cx="2304256" cy="2308423"/>
          </a:xfrm>
          <a:prstGeom prst="rect">
            <a:avLst/>
          </a:prstGeom>
          <a:noFill/>
        </p:spPr>
      </p:pic>
      <p:cxnSp>
        <p:nvCxnSpPr>
          <p:cNvPr id="14" name="Přímá spojovací šipka 13"/>
          <p:cNvCxnSpPr/>
          <p:nvPr/>
        </p:nvCxnSpPr>
        <p:spPr>
          <a:xfrm>
            <a:off x="2987824" y="5661248"/>
            <a:ext cx="338437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Abstraktní koncepty</a:t>
            </a:r>
            <a:endParaRPr lang="cs-CZ" dirty="0"/>
          </a:p>
        </p:txBody>
      </p:sp>
      <p:sp>
        <p:nvSpPr>
          <p:cNvPr id="3" name="Zástupný symbol pro obsah 2"/>
          <p:cNvSpPr>
            <a:spLocks noGrp="1"/>
          </p:cNvSpPr>
          <p:nvPr>
            <p:ph idx="1"/>
          </p:nvPr>
        </p:nvSpPr>
        <p:spPr>
          <a:xfrm>
            <a:off x="457200" y="1844824"/>
            <a:ext cx="8229600" cy="4281339"/>
          </a:xfrm>
        </p:spPr>
        <p:txBody>
          <a:bodyPr/>
          <a:lstStyle/>
          <a:p>
            <a:r>
              <a:rPr lang="cs-CZ" dirty="0" smtClean="0"/>
              <a:t>Asociační (funkční) - příklady</a:t>
            </a:r>
            <a:endParaRPr lang="cs-CZ" dirty="0"/>
          </a:p>
        </p:txBody>
      </p:sp>
      <p:pic>
        <p:nvPicPr>
          <p:cNvPr id="5" name="Picture 4" descr="http://www.opkp.si/images/iman/food_2dsafety.jpg"/>
          <p:cNvPicPr>
            <a:picLocks noChangeAspect="1" noChangeArrowheads="1"/>
          </p:cNvPicPr>
          <p:nvPr/>
        </p:nvPicPr>
        <p:blipFill>
          <a:blip r:embed="rId2" cstate="print"/>
          <a:srcRect/>
          <a:stretch>
            <a:fillRect/>
          </a:stretch>
        </p:blipFill>
        <p:spPr bwMode="auto">
          <a:xfrm>
            <a:off x="323528" y="2852936"/>
            <a:ext cx="2448271" cy="2448272"/>
          </a:xfrm>
          <a:prstGeom prst="rect">
            <a:avLst/>
          </a:prstGeom>
          <a:noFill/>
        </p:spPr>
      </p:pic>
      <p:pic>
        <p:nvPicPr>
          <p:cNvPr id="3076" name="Picture 4" descr="http://www.babygreys.co.uk/images/feeding/ingrediants.jpg"/>
          <p:cNvPicPr>
            <a:picLocks noChangeAspect="1" noChangeArrowheads="1"/>
          </p:cNvPicPr>
          <p:nvPr/>
        </p:nvPicPr>
        <p:blipFill>
          <a:blip r:embed="rId3" cstate="print"/>
          <a:srcRect/>
          <a:stretch>
            <a:fillRect/>
          </a:stretch>
        </p:blipFill>
        <p:spPr bwMode="auto">
          <a:xfrm>
            <a:off x="2915816" y="3068960"/>
            <a:ext cx="3022006" cy="2269233"/>
          </a:xfrm>
          <a:prstGeom prst="rect">
            <a:avLst/>
          </a:prstGeom>
          <a:noFill/>
        </p:spPr>
      </p:pic>
      <p:pic>
        <p:nvPicPr>
          <p:cNvPr id="3078" name="Picture 6" descr="http://www.tiskatka.cz/24-24-thickbox/dopravni-prostredky-razitka.jpg"/>
          <p:cNvPicPr>
            <a:picLocks noChangeAspect="1" noChangeArrowheads="1"/>
          </p:cNvPicPr>
          <p:nvPr/>
        </p:nvPicPr>
        <p:blipFill>
          <a:blip r:embed="rId4" cstate="print"/>
          <a:srcRect/>
          <a:stretch>
            <a:fillRect/>
          </a:stretch>
        </p:blipFill>
        <p:spPr bwMode="auto">
          <a:xfrm>
            <a:off x="6084168" y="2636912"/>
            <a:ext cx="2771800" cy="2771801"/>
          </a:xfrm>
          <a:prstGeom prst="rect">
            <a:avLst/>
          </a:prstGeom>
          <a:noFill/>
        </p:spPr>
      </p:pic>
      <p:sp>
        <p:nvSpPr>
          <p:cNvPr id="9" name="TextovéPole 8"/>
          <p:cNvSpPr txBox="1"/>
          <p:nvPr/>
        </p:nvSpPr>
        <p:spPr>
          <a:xfrm>
            <a:off x="971600" y="5805264"/>
            <a:ext cx="660758" cy="369332"/>
          </a:xfrm>
          <a:prstGeom prst="rect">
            <a:avLst/>
          </a:prstGeom>
          <a:noFill/>
        </p:spPr>
        <p:txBody>
          <a:bodyPr wrap="none" rtlCol="0">
            <a:spAutoFit/>
          </a:bodyPr>
          <a:lstStyle/>
          <a:p>
            <a:r>
              <a:rPr lang="cs-CZ" dirty="0" smtClean="0"/>
              <a:t>Jídlo </a:t>
            </a:r>
            <a:endParaRPr lang="cs-CZ" dirty="0"/>
          </a:p>
        </p:txBody>
      </p:sp>
      <p:sp>
        <p:nvSpPr>
          <p:cNvPr id="10" name="TextovéPole 9"/>
          <p:cNvSpPr txBox="1"/>
          <p:nvPr/>
        </p:nvSpPr>
        <p:spPr>
          <a:xfrm>
            <a:off x="6444208" y="5805264"/>
            <a:ext cx="2091983" cy="369332"/>
          </a:xfrm>
          <a:prstGeom prst="rect">
            <a:avLst/>
          </a:prstGeom>
          <a:noFill/>
        </p:spPr>
        <p:txBody>
          <a:bodyPr wrap="none" rtlCol="0">
            <a:spAutoFit/>
          </a:bodyPr>
          <a:lstStyle/>
          <a:p>
            <a:r>
              <a:rPr lang="cs-CZ" dirty="0" smtClean="0"/>
              <a:t>Dopravní prostředky</a:t>
            </a:r>
            <a:endParaRPr lang="cs-CZ" dirty="0"/>
          </a:p>
        </p:txBody>
      </p:sp>
      <p:sp>
        <p:nvSpPr>
          <p:cNvPr id="11" name="TextovéPole 10"/>
          <p:cNvSpPr txBox="1"/>
          <p:nvPr/>
        </p:nvSpPr>
        <p:spPr>
          <a:xfrm>
            <a:off x="3131840" y="5805264"/>
            <a:ext cx="2533899" cy="369332"/>
          </a:xfrm>
          <a:prstGeom prst="rect">
            <a:avLst/>
          </a:prstGeom>
          <a:noFill/>
        </p:spPr>
        <p:txBody>
          <a:bodyPr wrap="none" rtlCol="0">
            <a:spAutoFit/>
          </a:bodyPr>
          <a:lstStyle/>
          <a:p>
            <a:r>
              <a:rPr lang="cs-CZ" dirty="0" smtClean="0"/>
              <a:t>Jídlo z pohledu papouška</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Abstraktní koncepty</a:t>
            </a:r>
            <a:endParaRPr lang="cs-CZ" dirty="0"/>
          </a:p>
        </p:txBody>
      </p:sp>
      <p:sp>
        <p:nvSpPr>
          <p:cNvPr id="3" name="Zástupný symbol pro obsah 2"/>
          <p:cNvSpPr>
            <a:spLocks noGrp="1"/>
          </p:cNvSpPr>
          <p:nvPr>
            <p:ph idx="1"/>
          </p:nvPr>
        </p:nvSpPr>
        <p:spPr/>
        <p:txBody>
          <a:bodyPr/>
          <a:lstStyle/>
          <a:p>
            <a:r>
              <a:rPr lang="cs-CZ" dirty="0" smtClean="0"/>
              <a:t>Asociační (kulturně dané asociace) – příklady </a:t>
            </a:r>
            <a:endParaRPr lang="cs-CZ" dirty="0"/>
          </a:p>
        </p:txBody>
      </p:sp>
      <p:sp>
        <p:nvSpPr>
          <p:cNvPr id="5" name="Obdélník 4"/>
          <p:cNvSpPr/>
          <p:nvPr/>
        </p:nvSpPr>
        <p:spPr>
          <a:xfrm>
            <a:off x="0" y="2276872"/>
            <a:ext cx="4572000" cy="369332"/>
          </a:xfrm>
          <a:prstGeom prst="rect">
            <a:avLst/>
          </a:prstGeom>
        </p:spPr>
        <p:txBody>
          <a:bodyPr>
            <a:spAutoFit/>
          </a:bodyPr>
          <a:lstStyle/>
          <a:p>
            <a:pPr lvl="1"/>
            <a:r>
              <a:rPr lang="cs-CZ" dirty="0" smtClean="0"/>
              <a:t>Objekt a jeho symboličtí zástupci</a:t>
            </a:r>
          </a:p>
        </p:txBody>
      </p:sp>
      <p:sp>
        <p:nvSpPr>
          <p:cNvPr id="6" name="Obdélník 5"/>
          <p:cNvSpPr/>
          <p:nvPr/>
        </p:nvSpPr>
        <p:spPr>
          <a:xfrm>
            <a:off x="5004048" y="2276872"/>
            <a:ext cx="3672408" cy="369332"/>
          </a:xfrm>
          <a:prstGeom prst="rect">
            <a:avLst/>
          </a:prstGeom>
        </p:spPr>
        <p:txBody>
          <a:bodyPr wrap="square">
            <a:spAutoFit/>
          </a:bodyPr>
          <a:lstStyle/>
          <a:p>
            <a:pPr lvl="1"/>
            <a:r>
              <a:rPr lang="cs-CZ" dirty="0" smtClean="0"/>
              <a:t>Kategorie vyššího řádu</a:t>
            </a:r>
          </a:p>
        </p:txBody>
      </p:sp>
      <p:pic>
        <p:nvPicPr>
          <p:cNvPr id="7" name="Picture 2" descr="https://encrypted-tbn2.gstatic.com/images?q=tbn:ANd9GcSXX-0VjzbOU9pW8Vag9Hd-JDOV1DIs5vA9Ray4mgs2BPoiGrYeGA"/>
          <p:cNvPicPr>
            <a:picLocks noChangeAspect="1" noChangeArrowheads="1"/>
          </p:cNvPicPr>
          <p:nvPr/>
        </p:nvPicPr>
        <p:blipFill>
          <a:blip r:embed="rId2" cstate="print"/>
          <a:srcRect/>
          <a:stretch>
            <a:fillRect/>
          </a:stretch>
        </p:blipFill>
        <p:spPr bwMode="auto">
          <a:xfrm flipH="1">
            <a:off x="539552" y="2708920"/>
            <a:ext cx="1728192" cy="1728196"/>
          </a:xfrm>
          <a:prstGeom prst="rect">
            <a:avLst/>
          </a:prstGeom>
          <a:noFill/>
        </p:spPr>
      </p:pic>
      <p:sp>
        <p:nvSpPr>
          <p:cNvPr id="8" name="TextovéPole 7"/>
          <p:cNvSpPr txBox="1"/>
          <p:nvPr/>
        </p:nvSpPr>
        <p:spPr>
          <a:xfrm>
            <a:off x="2555776" y="2708920"/>
            <a:ext cx="86409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smtClean="0"/>
              <a:t>židle</a:t>
            </a:r>
            <a:endParaRPr lang="cs-CZ" dirty="0"/>
          </a:p>
        </p:txBody>
      </p:sp>
      <p:sp>
        <p:nvSpPr>
          <p:cNvPr id="11" name="TextovéPole 10"/>
          <p:cNvSpPr txBox="1"/>
          <p:nvPr/>
        </p:nvSpPr>
        <p:spPr>
          <a:xfrm>
            <a:off x="2411760" y="3789040"/>
            <a:ext cx="1152128" cy="923330"/>
          </a:xfrm>
          <a:prstGeom prst="rect">
            <a:avLst/>
          </a:prstGeom>
          <a:noFill/>
        </p:spPr>
        <p:txBody>
          <a:bodyPr wrap="square" rtlCol="0">
            <a:spAutoFit/>
          </a:bodyPr>
          <a:lstStyle/>
          <a:p>
            <a:r>
              <a:rPr lang="cs-CZ" dirty="0" smtClean="0"/>
              <a:t>Vyslovené slovo židle</a:t>
            </a:r>
          </a:p>
          <a:p>
            <a:r>
              <a:rPr lang="cs-CZ" dirty="0" smtClean="0"/>
              <a:t>… </a:t>
            </a:r>
            <a:endParaRPr lang="cs-CZ" dirty="0"/>
          </a:p>
        </p:txBody>
      </p:sp>
      <p:sp>
        <p:nvSpPr>
          <p:cNvPr id="12" name="TextovéPole 11"/>
          <p:cNvSpPr txBox="1"/>
          <p:nvPr/>
        </p:nvSpPr>
        <p:spPr>
          <a:xfrm>
            <a:off x="2555776" y="3356992"/>
            <a:ext cx="86409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err="1" smtClean="0"/>
              <a:t>chair</a:t>
            </a:r>
            <a:endParaRPr lang="cs-CZ" dirty="0"/>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426" y="3322876"/>
            <a:ext cx="5606574" cy="28032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pPr algn="l"/>
            <a:r>
              <a:rPr lang="cs-CZ" b="1" dirty="0" smtClean="0"/>
              <a:t>Abstraktní</a:t>
            </a:r>
            <a:r>
              <a:rPr lang="cs-CZ" dirty="0" smtClean="0"/>
              <a:t> koncepty</a:t>
            </a:r>
            <a:br>
              <a:rPr lang="cs-CZ" dirty="0" smtClean="0"/>
            </a:br>
            <a:r>
              <a:rPr lang="cs-CZ" sz="3600" dirty="0" smtClean="0"/>
              <a:t/>
            </a:r>
            <a:br>
              <a:rPr lang="cs-CZ" sz="3600" dirty="0" smtClean="0"/>
            </a:br>
            <a:r>
              <a:rPr lang="cs-CZ" sz="3600" dirty="0" smtClean="0"/>
              <a:t>Relační - příklady</a:t>
            </a:r>
            <a:endParaRPr lang="cs-CZ" dirty="0"/>
          </a:p>
        </p:txBody>
      </p:sp>
      <p:pic>
        <p:nvPicPr>
          <p:cNvPr id="27650" name="Picture 2" descr="https://encrypted-tbn3.gstatic.com/images?q=tbn:ANd9GcT3xqioeiNpnVocdEyXC7_Xs5w2VzBKAMmrCd1Uw6bLViyzKpl2Sg"/>
          <p:cNvPicPr>
            <a:picLocks noGrp="1" noChangeAspect="1" noChangeArrowheads="1"/>
          </p:cNvPicPr>
          <p:nvPr>
            <p:ph idx="1"/>
          </p:nvPr>
        </p:nvPicPr>
        <p:blipFill>
          <a:blip r:embed="rId2" cstate="print"/>
          <a:stretch>
            <a:fillRect/>
          </a:stretch>
        </p:blipFill>
        <p:spPr bwMode="auto">
          <a:xfrm>
            <a:off x="4980292" y="5085184"/>
            <a:ext cx="1679939" cy="1258333"/>
          </a:xfrm>
          <a:prstGeom prst="rect">
            <a:avLst/>
          </a:prstGeom>
          <a:noFill/>
        </p:spPr>
      </p:pic>
      <p:pic>
        <p:nvPicPr>
          <p:cNvPr id="8" name="Picture 6" descr="http://www.viscotland.org.uk/pictures/bustcards.jpg"/>
          <p:cNvPicPr>
            <a:picLocks noChangeAspect="1" noChangeArrowheads="1"/>
          </p:cNvPicPr>
          <p:nvPr/>
        </p:nvPicPr>
        <p:blipFill>
          <a:blip r:embed="rId3" cstate="print"/>
          <a:srcRect/>
          <a:stretch>
            <a:fillRect/>
          </a:stretch>
        </p:blipFill>
        <p:spPr bwMode="auto">
          <a:xfrm>
            <a:off x="395536" y="1916832"/>
            <a:ext cx="1908593" cy="1920449"/>
          </a:xfrm>
          <a:prstGeom prst="rect">
            <a:avLst/>
          </a:prstGeom>
          <a:noFill/>
        </p:spPr>
      </p:pic>
      <p:pic>
        <p:nvPicPr>
          <p:cNvPr id="9" name="Picture 6" descr="https://encrypted-tbn0.gstatic.com/images?q=tbn:ANd9GcQwHYalkFZUwilHAOGNbzDyxavGpoHEKAaQzVH7w9n1mhgn7FeYOg"/>
          <p:cNvPicPr>
            <a:picLocks noChangeAspect="1" noChangeArrowheads="1"/>
          </p:cNvPicPr>
          <p:nvPr/>
        </p:nvPicPr>
        <p:blipFill>
          <a:blip r:embed="rId4" cstate="print"/>
          <a:srcRect/>
          <a:stretch>
            <a:fillRect/>
          </a:stretch>
        </p:blipFill>
        <p:spPr bwMode="auto">
          <a:xfrm>
            <a:off x="2915816" y="1916832"/>
            <a:ext cx="2448272" cy="1833842"/>
          </a:xfrm>
          <a:prstGeom prst="rect">
            <a:avLst/>
          </a:prstGeom>
          <a:noFill/>
        </p:spPr>
      </p:pic>
      <p:pic>
        <p:nvPicPr>
          <p:cNvPr id="10" name="Picture 2" descr="https://encrypted-tbn0.gstatic.com/images?q=tbn:ANd9GcRZyNNoWN1VaIZt-ZvSXhBEV3UipDhwgzjispo6giNR1p6RIypM"/>
          <p:cNvPicPr>
            <a:picLocks noChangeAspect="1" noChangeArrowheads="1"/>
          </p:cNvPicPr>
          <p:nvPr/>
        </p:nvPicPr>
        <p:blipFill>
          <a:blip r:embed="rId5" cstate="print"/>
          <a:srcRect/>
          <a:stretch>
            <a:fillRect/>
          </a:stretch>
        </p:blipFill>
        <p:spPr bwMode="auto">
          <a:xfrm>
            <a:off x="5868144" y="1916832"/>
            <a:ext cx="2873450" cy="1823928"/>
          </a:xfrm>
          <a:prstGeom prst="rect">
            <a:avLst/>
          </a:prstGeom>
          <a:noFill/>
        </p:spPr>
      </p:pic>
      <p:sp>
        <p:nvSpPr>
          <p:cNvPr id="11" name="TextovéPole 10"/>
          <p:cNvSpPr txBox="1"/>
          <p:nvPr/>
        </p:nvSpPr>
        <p:spPr>
          <a:xfrm>
            <a:off x="611560" y="3861048"/>
            <a:ext cx="1440160" cy="369332"/>
          </a:xfrm>
          <a:prstGeom prst="rect">
            <a:avLst/>
          </a:prstGeom>
          <a:noFill/>
        </p:spPr>
        <p:txBody>
          <a:bodyPr wrap="square" rtlCol="0">
            <a:spAutoFit/>
          </a:bodyPr>
          <a:lstStyle/>
          <a:p>
            <a:r>
              <a:rPr lang="cs-CZ" dirty="0" smtClean="0"/>
              <a:t>Větší - menší</a:t>
            </a:r>
            <a:endParaRPr lang="cs-CZ" dirty="0"/>
          </a:p>
        </p:txBody>
      </p:sp>
      <p:sp>
        <p:nvSpPr>
          <p:cNvPr id="12" name="TextovéPole 11"/>
          <p:cNvSpPr txBox="1"/>
          <p:nvPr/>
        </p:nvSpPr>
        <p:spPr>
          <a:xfrm>
            <a:off x="3491880" y="3789040"/>
            <a:ext cx="1440160" cy="369332"/>
          </a:xfrm>
          <a:prstGeom prst="rect">
            <a:avLst/>
          </a:prstGeom>
          <a:noFill/>
        </p:spPr>
        <p:txBody>
          <a:bodyPr wrap="square" rtlCol="0">
            <a:spAutoFit/>
          </a:bodyPr>
          <a:lstStyle/>
          <a:p>
            <a:r>
              <a:rPr lang="cs-CZ" dirty="0" smtClean="0"/>
              <a:t>Stejný - různý</a:t>
            </a:r>
            <a:endParaRPr lang="cs-CZ" dirty="0"/>
          </a:p>
        </p:txBody>
      </p:sp>
      <p:sp>
        <p:nvSpPr>
          <p:cNvPr id="14" name="TextovéPole 13"/>
          <p:cNvSpPr txBox="1"/>
          <p:nvPr/>
        </p:nvSpPr>
        <p:spPr>
          <a:xfrm>
            <a:off x="6156176" y="3789040"/>
            <a:ext cx="2376264" cy="369332"/>
          </a:xfrm>
          <a:prstGeom prst="rect">
            <a:avLst/>
          </a:prstGeom>
          <a:noFill/>
        </p:spPr>
        <p:txBody>
          <a:bodyPr wrap="square" rtlCol="0">
            <a:spAutoFit/>
          </a:bodyPr>
          <a:lstStyle/>
          <a:p>
            <a:r>
              <a:rPr lang="cs-CZ" dirty="0" smtClean="0"/>
              <a:t>Předložky, příslovce</a:t>
            </a:r>
            <a:endParaRPr lang="cs-CZ" dirty="0"/>
          </a:p>
        </p:txBody>
      </p:sp>
      <p:pic>
        <p:nvPicPr>
          <p:cNvPr id="27654" name="Picture 6" descr="https://encrypted-tbn0.gstatic.com/images?q=tbn:ANd9GcRo6RqOpyD_u9hAkG0oej4qFadI6gguWq-bjrZi8qbxTcxoX8tV1A"/>
          <p:cNvPicPr>
            <a:picLocks noChangeAspect="1" noChangeArrowheads="1"/>
          </p:cNvPicPr>
          <p:nvPr/>
        </p:nvPicPr>
        <p:blipFill>
          <a:blip r:embed="rId6" cstate="print"/>
          <a:srcRect/>
          <a:stretch>
            <a:fillRect/>
          </a:stretch>
        </p:blipFill>
        <p:spPr bwMode="auto">
          <a:xfrm>
            <a:off x="6732240" y="5085184"/>
            <a:ext cx="1872207" cy="1245870"/>
          </a:xfrm>
          <a:prstGeom prst="rect">
            <a:avLst/>
          </a:prstGeom>
          <a:noFill/>
        </p:spPr>
      </p:pic>
      <p:sp>
        <p:nvSpPr>
          <p:cNvPr id="18" name="TextovéPole 17"/>
          <p:cNvSpPr txBox="1"/>
          <p:nvPr/>
        </p:nvSpPr>
        <p:spPr>
          <a:xfrm>
            <a:off x="6084168" y="6309320"/>
            <a:ext cx="1584176" cy="369332"/>
          </a:xfrm>
          <a:prstGeom prst="rect">
            <a:avLst/>
          </a:prstGeom>
          <a:noFill/>
        </p:spPr>
        <p:txBody>
          <a:bodyPr wrap="square" rtlCol="0">
            <a:spAutoFit/>
          </a:bodyPr>
          <a:lstStyle/>
          <a:p>
            <a:r>
              <a:rPr lang="cs-CZ" dirty="0" smtClean="0"/>
              <a:t>Počet (např. 3)</a:t>
            </a:r>
            <a:endParaRPr lang="cs-CZ" dirty="0"/>
          </a:p>
        </p:txBody>
      </p:sp>
      <p:pic>
        <p:nvPicPr>
          <p:cNvPr id="27656" name="Picture 8" descr="http://learn.genetics.utah.edu/content/epigenetics/inheritance/images/BabyAnimals.jpg"/>
          <p:cNvPicPr>
            <a:picLocks noChangeAspect="1" noChangeArrowheads="1"/>
          </p:cNvPicPr>
          <p:nvPr/>
        </p:nvPicPr>
        <p:blipFill>
          <a:blip r:embed="rId7" cstate="print"/>
          <a:srcRect/>
          <a:stretch>
            <a:fillRect/>
          </a:stretch>
        </p:blipFill>
        <p:spPr bwMode="auto">
          <a:xfrm>
            <a:off x="467544" y="4426513"/>
            <a:ext cx="4176464" cy="1954586"/>
          </a:xfrm>
          <a:prstGeom prst="rect">
            <a:avLst/>
          </a:prstGeom>
          <a:noFill/>
        </p:spPr>
      </p:pic>
      <p:sp>
        <p:nvSpPr>
          <p:cNvPr id="20" name="TextovéPole 19"/>
          <p:cNvSpPr txBox="1"/>
          <p:nvPr/>
        </p:nvSpPr>
        <p:spPr>
          <a:xfrm>
            <a:off x="539552" y="6381328"/>
            <a:ext cx="3744416" cy="369332"/>
          </a:xfrm>
          <a:prstGeom prst="rect">
            <a:avLst/>
          </a:prstGeom>
          <a:noFill/>
        </p:spPr>
        <p:txBody>
          <a:bodyPr wrap="square" rtlCol="0">
            <a:spAutoFit/>
          </a:bodyPr>
          <a:lstStyle/>
          <a:p>
            <a:r>
              <a:rPr lang="cs-CZ" dirty="0" smtClean="0"/>
              <a:t>Sociální vztahy (př. Matka – potomek)</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Studium konceptů u zvířat</a:t>
            </a:r>
            <a:endParaRPr lang="cs-CZ" dirty="0"/>
          </a:p>
        </p:txBody>
      </p:sp>
      <p:sp>
        <p:nvSpPr>
          <p:cNvPr id="5" name="Podnadpis 4"/>
          <p:cNvSpPr>
            <a:spLocks noGrp="1"/>
          </p:cNvSpPr>
          <p:nvPr>
            <p:ph type="subTitle" idx="1"/>
          </p:nvPr>
        </p:nvSpPr>
        <p:spPr/>
        <p:txBody>
          <a:bodyPr/>
          <a:lstStyle/>
          <a:p>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Metodika I – percepční koncepty</a:t>
            </a:r>
            <a:endParaRPr lang="cs-CZ" dirty="0"/>
          </a:p>
        </p:txBody>
      </p:sp>
      <p:sp>
        <p:nvSpPr>
          <p:cNvPr id="3" name="Zástupný symbol pro obsah 2"/>
          <p:cNvSpPr>
            <a:spLocks noGrp="1"/>
          </p:cNvSpPr>
          <p:nvPr>
            <p:ph idx="1"/>
          </p:nvPr>
        </p:nvSpPr>
        <p:spPr/>
        <p:txBody>
          <a:bodyPr>
            <a:normAutofit/>
          </a:bodyPr>
          <a:lstStyle/>
          <a:p>
            <a:r>
              <a:rPr lang="cs-CZ" dirty="0" smtClean="0"/>
              <a:t>Operantní a instrumentální diskriminační úlohy</a:t>
            </a:r>
          </a:p>
          <a:p>
            <a:pPr marL="514350" indent="-514350">
              <a:buFont typeface="+mj-lt"/>
              <a:buAutoNum type="arabicPeriod"/>
            </a:pPr>
            <a:r>
              <a:rPr lang="cs-CZ" dirty="0" smtClean="0"/>
              <a:t>Go / no-go</a:t>
            </a:r>
          </a:p>
          <a:p>
            <a:pPr marL="514350" lvl="1" indent="-514350">
              <a:buNone/>
            </a:pPr>
            <a:r>
              <a:rPr lang="cs-CZ" dirty="0" smtClean="0"/>
              <a:t>	Provádění úkonu pokud prezentovaný pozitivní stimulus (přítomnost konceptu). Pokud negativní stimulus, neprovádí. </a:t>
            </a:r>
          </a:p>
          <a:p>
            <a:pPr marL="514350" indent="-514350">
              <a:buNone/>
            </a:pPr>
            <a:endParaRPr lang="cs-CZ" dirty="0" smtClean="0"/>
          </a:p>
        </p:txBody>
      </p:sp>
      <p:pic>
        <p:nvPicPr>
          <p:cNvPr id="49154" name="Picture 2" descr="https://encrypted-tbn2.gstatic.com/images?q=tbn:ANd9GcSFFAw5TPbJAismMizVh5wTAf_ETLzw_XwlYKO4q51TT5g8y-VJ"/>
          <p:cNvPicPr>
            <a:picLocks noChangeAspect="1" noChangeArrowheads="1"/>
          </p:cNvPicPr>
          <p:nvPr/>
        </p:nvPicPr>
        <p:blipFill>
          <a:blip r:embed="rId2" cstate="print"/>
          <a:srcRect/>
          <a:stretch>
            <a:fillRect/>
          </a:stretch>
        </p:blipFill>
        <p:spPr bwMode="auto">
          <a:xfrm>
            <a:off x="4499992" y="4653136"/>
            <a:ext cx="2466975" cy="18478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Metodika I – percepční koncepty</a:t>
            </a:r>
            <a:endParaRPr lang="cs-CZ" dirty="0"/>
          </a:p>
        </p:txBody>
      </p:sp>
      <p:sp>
        <p:nvSpPr>
          <p:cNvPr id="3" name="Zástupný symbol pro obsah 2"/>
          <p:cNvSpPr>
            <a:spLocks noGrp="1"/>
          </p:cNvSpPr>
          <p:nvPr>
            <p:ph idx="1"/>
          </p:nvPr>
        </p:nvSpPr>
        <p:spPr/>
        <p:txBody>
          <a:bodyPr>
            <a:normAutofit/>
          </a:bodyPr>
          <a:lstStyle/>
          <a:p>
            <a:r>
              <a:rPr lang="cs-CZ" dirty="0" smtClean="0"/>
              <a:t>Operantní a instrumentální diskriminační úlohy</a:t>
            </a:r>
          </a:p>
          <a:p>
            <a:pPr marL="514350" indent="-514350">
              <a:buFont typeface="+mj-lt"/>
              <a:buAutoNum type="arabicPeriod"/>
            </a:pPr>
            <a:r>
              <a:rPr lang="cs-CZ" dirty="0" smtClean="0"/>
              <a:t>Go / no-go</a:t>
            </a:r>
          </a:p>
          <a:p>
            <a:pPr marL="514350" lvl="1" indent="-514350">
              <a:buNone/>
            </a:pPr>
            <a:r>
              <a:rPr lang="cs-CZ" dirty="0" smtClean="0"/>
              <a:t>	Provádění úkonu pokud prezentovaný pozitivní stimulus (přítomnost konceptu). Pokud negativní stimulus, neprovádí. </a:t>
            </a:r>
          </a:p>
          <a:p>
            <a:pPr marL="514350" lvl="1" indent="-514350">
              <a:buNone/>
            </a:pPr>
            <a:r>
              <a:rPr lang="cs-CZ" dirty="0" smtClean="0"/>
              <a:t>2. Nucená volba</a:t>
            </a:r>
          </a:p>
          <a:p>
            <a:r>
              <a:rPr lang="cs-CZ" dirty="0" smtClean="0"/>
              <a:t>Spontánní vizuální fixace a orientace</a:t>
            </a:r>
          </a:p>
          <a:p>
            <a:pPr marL="514350" indent="-514350">
              <a:buNone/>
            </a:pPr>
            <a:endParaRPr lang="cs-CZ"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Metodika I – percepční koncepty</a:t>
            </a:r>
            <a:endParaRPr lang="cs-CZ" dirty="0"/>
          </a:p>
        </p:txBody>
      </p:sp>
      <p:sp>
        <p:nvSpPr>
          <p:cNvPr id="3" name="Zástupný symbol pro obsah 2"/>
          <p:cNvSpPr>
            <a:spLocks noGrp="1"/>
          </p:cNvSpPr>
          <p:nvPr>
            <p:ph idx="1"/>
          </p:nvPr>
        </p:nvSpPr>
        <p:spPr/>
        <p:txBody>
          <a:bodyPr>
            <a:normAutofit/>
          </a:bodyPr>
          <a:lstStyle/>
          <a:p>
            <a:r>
              <a:rPr lang="cs-CZ" dirty="0" smtClean="0"/>
              <a:t>Operantní a instrumentální diskriminační úlohy</a:t>
            </a:r>
          </a:p>
          <a:p>
            <a:pPr marL="514350" indent="-514350">
              <a:buFont typeface="+mj-lt"/>
              <a:buAutoNum type="arabicPeriod"/>
            </a:pPr>
            <a:r>
              <a:rPr lang="cs-CZ" dirty="0" smtClean="0"/>
              <a:t>Go / no-go</a:t>
            </a:r>
          </a:p>
          <a:p>
            <a:pPr marL="514350" lvl="1" indent="-514350">
              <a:buNone/>
            </a:pPr>
            <a:r>
              <a:rPr lang="cs-CZ" dirty="0" smtClean="0"/>
              <a:t>	Provádění úkonu pokud prezentovaný pozitivní stimulus (přítomnost konceptu). Pokud negativní stimulus, neprovádí. </a:t>
            </a:r>
          </a:p>
          <a:p>
            <a:pPr marL="514350" indent="-514350">
              <a:buFont typeface="+mj-lt"/>
              <a:buAutoNum type="arabicPeriod"/>
            </a:pPr>
            <a:r>
              <a:rPr lang="cs-CZ" dirty="0" smtClean="0"/>
              <a:t>Spontánní vizuální fixace a orientace</a:t>
            </a:r>
          </a:p>
          <a:p>
            <a:pPr marL="514350" indent="-514350">
              <a:buFont typeface="+mj-lt"/>
              <a:buAutoNum type="arabicPeriod"/>
            </a:pPr>
            <a:r>
              <a:rPr lang="cs-CZ" dirty="0" smtClean="0"/>
              <a:t>Nucená volba</a:t>
            </a:r>
          </a:p>
          <a:p>
            <a:pPr marL="514350" indent="-514350">
              <a:buNone/>
            </a:pPr>
            <a:endParaRPr lang="cs-CZ" dirty="0" smtClean="0"/>
          </a:p>
        </p:txBody>
      </p:sp>
      <p:pic>
        <p:nvPicPr>
          <p:cNvPr id="4" name="Picture 1"/>
          <p:cNvPicPr>
            <a:picLocks noChangeAspect="1" noChangeArrowheads="1"/>
          </p:cNvPicPr>
          <p:nvPr/>
        </p:nvPicPr>
        <p:blipFill>
          <a:blip r:embed="rId2" cstate="print"/>
          <a:srcRect/>
          <a:stretch>
            <a:fillRect/>
          </a:stretch>
        </p:blipFill>
        <p:spPr bwMode="auto">
          <a:xfrm>
            <a:off x="4139952" y="620688"/>
            <a:ext cx="4839477" cy="5407124"/>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zvíře prokáže percepční koncept</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Transfer na nové stimuly </a:t>
            </a:r>
          </a:p>
          <a:p>
            <a:pPr lvl="1"/>
            <a:r>
              <a:rPr lang="cs-CZ" dirty="0" smtClean="0"/>
              <a:t>Vyloučí třídění na základě znalosti všech členů nazpaměť (tzv. absolutní kategorizace)</a:t>
            </a:r>
          </a:p>
          <a:p>
            <a:pPr lvl="1"/>
            <a:r>
              <a:rPr lang="cs-CZ" dirty="0" smtClean="0"/>
              <a:t>Vyžaduje třídění podle typických znaků nebo vytvořeného prototypu</a:t>
            </a:r>
          </a:p>
          <a:p>
            <a:pPr lvl="1"/>
            <a:r>
              <a:rPr lang="cs-CZ" dirty="0" smtClean="0"/>
              <a:t>Nutný k ověření znalosti konceptu</a:t>
            </a:r>
          </a:p>
          <a:p>
            <a:pPr lvl="1"/>
            <a:endParaRPr lang="cs-CZ" dirty="0" smtClean="0"/>
          </a:p>
          <a:p>
            <a:pPr lvl="1"/>
            <a:r>
              <a:rPr lang="cs-CZ" dirty="0" smtClean="0"/>
              <a:t>Metodologická chyba: Zvíře nemusí detekovat znaky definující kategorii/prototyp x pomáhá si </a:t>
            </a:r>
          </a:p>
          <a:p>
            <a:pPr lvl="2"/>
            <a:r>
              <a:rPr lang="cs-CZ" dirty="0" smtClean="0"/>
              <a:t>Pozadím</a:t>
            </a:r>
          </a:p>
          <a:p>
            <a:pPr lvl="2"/>
            <a:r>
              <a:rPr lang="cs-CZ" dirty="0" smtClean="0"/>
              <a:t>Nasvícením</a:t>
            </a:r>
          </a:p>
          <a:p>
            <a:pPr lvl="2"/>
            <a:r>
              <a:rPr lang="cs-CZ" dirty="0" smtClean="0"/>
              <a:t>Některými dílčími vlastnostmi</a:t>
            </a:r>
          </a:p>
          <a:p>
            <a:pPr lvl="2"/>
            <a:endParaRPr lang="cs-CZ" dirty="0" smtClean="0"/>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Koncept</a:t>
            </a:r>
            <a:endParaRPr lang="cs-CZ" dirty="0"/>
          </a:p>
        </p:txBody>
      </p:sp>
      <p:sp>
        <p:nvSpPr>
          <p:cNvPr id="3" name="Zástupný symbol pro obsah 2"/>
          <p:cNvSpPr>
            <a:spLocks noGrp="1"/>
          </p:cNvSpPr>
          <p:nvPr>
            <p:ph idx="1"/>
          </p:nvPr>
        </p:nvSpPr>
        <p:spPr/>
        <p:txBody>
          <a:bodyPr>
            <a:normAutofit/>
          </a:bodyPr>
          <a:lstStyle/>
          <a:p>
            <a:r>
              <a:rPr lang="cs-CZ" dirty="0" smtClean="0"/>
              <a:t>Pravidlo umožňující rozpoznat členy </a:t>
            </a:r>
            <a:r>
              <a:rPr lang="cs-CZ" dirty="0" err="1" smtClean="0"/>
              <a:t>urč</a:t>
            </a:r>
            <a:r>
              <a:rPr lang="cs-CZ" dirty="0" smtClean="0"/>
              <a:t>. kategorie</a:t>
            </a:r>
          </a:p>
          <a:p>
            <a:pPr lvl="1"/>
            <a:endParaRPr lang="cs-CZ" dirty="0" smtClean="0"/>
          </a:p>
          <a:p>
            <a:endParaRPr lang="cs-CZ" dirty="0"/>
          </a:p>
        </p:txBody>
      </p:sp>
      <p:pic>
        <p:nvPicPr>
          <p:cNvPr id="32770" name="Picture 2" descr="https://encrypted-tbn2.gstatic.com/images?q=tbn:ANd9GcSXX-0VjzbOU9pW8Vag9Hd-JDOV1DIs5vA9Ray4mgs2BPoiGrYeGA"/>
          <p:cNvPicPr>
            <a:picLocks noChangeAspect="1" noChangeArrowheads="1"/>
          </p:cNvPicPr>
          <p:nvPr/>
        </p:nvPicPr>
        <p:blipFill>
          <a:blip r:embed="rId2" cstate="print"/>
          <a:srcRect/>
          <a:stretch>
            <a:fillRect/>
          </a:stretch>
        </p:blipFill>
        <p:spPr bwMode="auto">
          <a:xfrm>
            <a:off x="4139952" y="2996952"/>
            <a:ext cx="3218656" cy="3218660"/>
          </a:xfrm>
          <a:prstGeom prst="rect">
            <a:avLst/>
          </a:prstGeom>
          <a:noFill/>
        </p:spPr>
      </p:pic>
      <p:sp>
        <p:nvSpPr>
          <p:cNvPr id="5" name="TextovéPole 4"/>
          <p:cNvSpPr txBox="1"/>
          <p:nvPr/>
        </p:nvSpPr>
        <p:spPr>
          <a:xfrm>
            <a:off x="6948264" y="3212976"/>
            <a:ext cx="165618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cs-CZ" dirty="0" smtClean="0"/>
              <a:t>(4) nohy (?)</a:t>
            </a:r>
          </a:p>
          <a:p>
            <a:pPr>
              <a:buFontTx/>
              <a:buChar char="-"/>
            </a:pPr>
            <a:r>
              <a:rPr lang="cs-CZ" dirty="0" smtClean="0"/>
              <a:t>Sedátko (!)</a:t>
            </a:r>
          </a:p>
          <a:p>
            <a:pPr>
              <a:buFontTx/>
              <a:buChar char="-"/>
            </a:pPr>
            <a:r>
              <a:rPr lang="cs-CZ" dirty="0" smtClean="0"/>
              <a:t>Opěradlo</a:t>
            </a:r>
          </a:p>
          <a:p>
            <a:pPr>
              <a:buFontTx/>
              <a:buChar char="-"/>
            </a:pPr>
            <a:r>
              <a:rPr lang="cs-CZ" dirty="0" smtClean="0"/>
              <a:t>Bez područek</a:t>
            </a:r>
          </a:p>
          <a:p>
            <a:pPr>
              <a:buFontTx/>
              <a:buChar char="-"/>
            </a:pPr>
            <a:r>
              <a:rPr lang="cs-CZ" dirty="0" smtClean="0"/>
              <a:t>Pevný materiál</a:t>
            </a:r>
          </a:p>
          <a:p>
            <a:pPr>
              <a:buFontTx/>
              <a:buChar char="-"/>
            </a:pPr>
            <a:endParaRPr lang="cs-CZ" dirty="0"/>
          </a:p>
        </p:txBody>
      </p:sp>
      <p:pic>
        <p:nvPicPr>
          <p:cNvPr id="6" name="Picture 2" descr="http://upload.wikimedia.org/wikipedia/commons/thumb/f/f3/Generalization_process_using_trees_PNG_version.png/220px-Generalization_process_using_trees_PNG_version.png"/>
          <p:cNvPicPr>
            <a:picLocks noChangeAspect="1" noChangeArrowheads="1"/>
          </p:cNvPicPr>
          <p:nvPr/>
        </p:nvPicPr>
        <p:blipFill>
          <a:blip r:embed="rId3" cstate="print"/>
          <a:srcRect/>
          <a:stretch>
            <a:fillRect/>
          </a:stretch>
        </p:blipFill>
        <p:spPr bwMode="auto">
          <a:xfrm>
            <a:off x="611560" y="2902033"/>
            <a:ext cx="2592288" cy="345245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descr="Full-size image (90 K)"/>
          <p:cNvPicPr>
            <a:picLocks noChangeAspect="1" noChangeArrowheads="1"/>
          </p:cNvPicPr>
          <p:nvPr/>
        </p:nvPicPr>
        <p:blipFill>
          <a:blip r:embed="rId3" cstate="print"/>
          <a:srcRect/>
          <a:stretch>
            <a:fillRect/>
          </a:stretch>
        </p:blipFill>
        <p:spPr bwMode="auto">
          <a:xfrm>
            <a:off x="0" y="476672"/>
            <a:ext cx="9166153" cy="5400600"/>
          </a:xfrm>
          <a:prstGeom prst="rect">
            <a:avLst/>
          </a:prstGeom>
          <a:noFill/>
        </p:spPr>
      </p:pic>
      <p:sp>
        <p:nvSpPr>
          <p:cNvPr id="5" name="TextovéPole 4"/>
          <p:cNvSpPr txBox="1"/>
          <p:nvPr/>
        </p:nvSpPr>
        <p:spPr>
          <a:xfrm>
            <a:off x="5508104" y="188640"/>
            <a:ext cx="316835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cs-CZ" dirty="0" smtClean="0"/>
              <a:t>Pozornost vůči konfiguraci</a:t>
            </a:r>
            <a:endParaRPr lang="cs-CZ" dirty="0"/>
          </a:p>
        </p:txBody>
      </p:sp>
      <p:sp>
        <p:nvSpPr>
          <p:cNvPr id="6" name="TextovéPole 5"/>
          <p:cNvSpPr txBox="1"/>
          <p:nvPr/>
        </p:nvSpPr>
        <p:spPr>
          <a:xfrm>
            <a:off x="107504" y="188640"/>
            <a:ext cx="42484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cs-CZ" dirty="0" smtClean="0"/>
              <a:t>Memorování, systematické rozdíly v pozadí</a:t>
            </a:r>
            <a:endParaRPr lang="cs-CZ" dirty="0"/>
          </a:p>
        </p:txBody>
      </p:sp>
      <p:sp>
        <p:nvSpPr>
          <p:cNvPr id="7" name="TextovéPole 6"/>
          <p:cNvSpPr txBox="1"/>
          <p:nvPr/>
        </p:nvSpPr>
        <p:spPr>
          <a:xfrm>
            <a:off x="2267744" y="6021288"/>
            <a:ext cx="482453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cs-CZ" dirty="0" smtClean="0"/>
              <a:t>Používání globální </a:t>
            </a:r>
            <a:r>
              <a:rPr lang="cs-CZ" dirty="0" err="1" smtClean="0"/>
              <a:t>verzus</a:t>
            </a:r>
            <a:r>
              <a:rPr lang="cs-CZ" dirty="0" smtClean="0"/>
              <a:t> lokální informace</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Výsledky percepční kategorizace I – otevřené přírodní kategorie </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Zvířata schopna rozlišovat koncepty, které přirozeně rozlišuje člověk</a:t>
            </a:r>
          </a:p>
          <a:p>
            <a:pPr lvl="1"/>
            <a:r>
              <a:rPr lang="cs-CZ" dirty="0" smtClean="0"/>
              <a:t>I z velmi chudých stimulů</a:t>
            </a:r>
          </a:p>
          <a:p>
            <a:pPr lvl="1"/>
            <a:r>
              <a:rPr lang="cs-CZ" dirty="0" smtClean="0"/>
              <a:t>Velmi snadno se to učí (už to umí)</a:t>
            </a:r>
          </a:p>
          <a:p>
            <a:pPr lvl="1"/>
            <a:r>
              <a:rPr lang="cs-CZ" dirty="0" smtClean="0"/>
              <a:t>U neznámých kategorií si mohou pomáhat známou (ryby mají tvar jako semeno)</a:t>
            </a:r>
          </a:p>
          <a:p>
            <a:pPr lvl="1"/>
            <a:r>
              <a:rPr lang="cs-CZ" dirty="0" smtClean="0"/>
              <a:t>(</a:t>
            </a:r>
            <a:r>
              <a:rPr lang="cs-CZ" dirty="0" err="1" smtClean="0"/>
              <a:t>Herrnstein</a:t>
            </a:r>
            <a:r>
              <a:rPr lang="cs-CZ" dirty="0" smtClean="0"/>
              <a:t> et al. 1976): percepce i jen části objektu aktivuje danou (vrozenou) kategorii</a:t>
            </a:r>
          </a:p>
          <a:p>
            <a:r>
              <a:rPr lang="cs-CZ" dirty="0" smtClean="0"/>
              <a:t>Ale percepční kategorizace přírody se liší ve vztahu hierarchie a obtížnosti tvorby konceptu – pro člověka nejlehčí obecnější kategorie x pro zvíře druhová úroveň</a:t>
            </a:r>
          </a:p>
          <a:p>
            <a:pPr lvl="1"/>
            <a:r>
              <a:rPr lang="cs-CZ" dirty="0" smtClean="0"/>
              <a:t>Rozpoznání vlastního druhu</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Výsledky percepční kategorizace II – pohyb</a:t>
            </a:r>
            <a:endParaRPr lang="cs-CZ" dirty="0"/>
          </a:p>
        </p:txBody>
      </p:sp>
      <p:sp>
        <p:nvSpPr>
          <p:cNvPr id="3" name="Zástupný symbol pro obsah 2"/>
          <p:cNvSpPr>
            <a:spLocks noGrp="1"/>
          </p:cNvSpPr>
          <p:nvPr>
            <p:ph idx="1"/>
          </p:nvPr>
        </p:nvSpPr>
        <p:spPr/>
        <p:txBody>
          <a:bodyPr/>
          <a:lstStyle/>
          <a:p>
            <a:r>
              <a:rPr lang="cs-CZ" dirty="0"/>
              <a:t>S</a:t>
            </a:r>
            <a:r>
              <a:rPr lang="cs-CZ" dirty="0" smtClean="0"/>
              <a:t>chopnost odlišit pohyb jako takový</a:t>
            </a:r>
          </a:p>
          <a:p>
            <a:r>
              <a:rPr lang="cs-CZ" dirty="0" smtClean="0"/>
              <a:t>Schopnost odlišit kategorie pohybu (vlastního druhu- holub) – klování x chůze – i na základě point-</a:t>
            </a:r>
            <a:r>
              <a:rPr lang="cs-CZ" dirty="0" err="1" smtClean="0"/>
              <a:t>light</a:t>
            </a:r>
            <a:r>
              <a:rPr lang="cs-CZ" dirty="0" smtClean="0"/>
              <a:t> figur</a:t>
            </a:r>
          </a:p>
          <a:p>
            <a:r>
              <a:rPr lang="cs-CZ" dirty="0" smtClean="0"/>
              <a:t>Obtížnost transferu z videa</a:t>
            </a:r>
          </a:p>
          <a:p>
            <a:pPr>
              <a:buNone/>
            </a:pPr>
            <a:r>
              <a:rPr lang="cs-CZ" dirty="0"/>
              <a:t>	</a:t>
            </a:r>
            <a:r>
              <a:rPr lang="cs-CZ" dirty="0" smtClean="0"/>
              <a:t>do point-</a:t>
            </a:r>
            <a:r>
              <a:rPr lang="cs-CZ" dirty="0" err="1" smtClean="0"/>
              <a:t>light</a:t>
            </a:r>
            <a:endParaRPr lang="cs-CZ" dirty="0" smtClean="0"/>
          </a:p>
          <a:p>
            <a:r>
              <a:rPr lang="cs-CZ" dirty="0" smtClean="0"/>
              <a:t>U kuřat vrozená preference</a:t>
            </a:r>
          </a:p>
          <a:p>
            <a:pPr>
              <a:buNone/>
            </a:pPr>
            <a:r>
              <a:rPr lang="cs-CZ" dirty="0" smtClean="0"/>
              <a:t>	pro pohyb</a:t>
            </a:r>
            <a:endParaRPr lang="cs-CZ" dirty="0"/>
          </a:p>
        </p:txBody>
      </p:sp>
      <p:pic>
        <p:nvPicPr>
          <p:cNvPr id="52228" name="Picture 4" descr="http://www.pigeon.psy.tufts.edu/avc/dittrich/dpecktn.gif"/>
          <p:cNvPicPr>
            <a:picLocks noChangeAspect="1" noChangeArrowheads="1"/>
          </p:cNvPicPr>
          <p:nvPr/>
        </p:nvPicPr>
        <p:blipFill>
          <a:blip r:embed="rId2" cstate="print"/>
          <a:srcRect/>
          <a:stretch>
            <a:fillRect/>
          </a:stretch>
        </p:blipFill>
        <p:spPr bwMode="auto">
          <a:xfrm>
            <a:off x="6444208" y="3717032"/>
            <a:ext cx="900100" cy="720080"/>
          </a:xfrm>
          <a:prstGeom prst="rect">
            <a:avLst/>
          </a:prstGeom>
          <a:noFill/>
        </p:spPr>
      </p:pic>
      <p:pic>
        <p:nvPicPr>
          <p:cNvPr id="52230" name="Picture 6" descr="Click here to see video"/>
          <p:cNvPicPr>
            <a:picLocks noChangeAspect="1" noChangeArrowheads="1"/>
          </p:cNvPicPr>
          <p:nvPr/>
        </p:nvPicPr>
        <p:blipFill>
          <a:blip r:embed="rId3" cstate="print"/>
          <a:srcRect/>
          <a:stretch>
            <a:fillRect/>
          </a:stretch>
        </p:blipFill>
        <p:spPr bwMode="auto">
          <a:xfrm>
            <a:off x="7596335" y="3717032"/>
            <a:ext cx="954021" cy="715517"/>
          </a:xfrm>
          <a:prstGeom prst="rect">
            <a:avLst/>
          </a:prstGeom>
          <a:noFill/>
        </p:spPr>
      </p:pic>
      <p:pic>
        <p:nvPicPr>
          <p:cNvPr id="52232" name="Picture 8" descr="Click here to see video"/>
          <p:cNvPicPr>
            <a:picLocks noChangeAspect="1" noChangeArrowheads="1"/>
          </p:cNvPicPr>
          <p:nvPr/>
        </p:nvPicPr>
        <p:blipFill>
          <a:blip r:embed="rId4" cstate="print"/>
          <a:srcRect/>
          <a:stretch>
            <a:fillRect/>
          </a:stretch>
        </p:blipFill>
        <p:spPr bwMode="auto">
          <a:xfrm>
            <a:off x="6444208" y="4792588"/>
            <a:ext cx="864096" cy="648073"/>
          </a:xfrm>
          <a:prstGeom prst="rect">
            <a:avLst/>
          </a:prstGeom>
          <a:noFill/>
        </p:spPr>
      </p:pic>
      <p:pic>
        <p:nvPicPr>
          <p:cNvPr id="52236" name="Picture 12" descr="http://brooknet.no-ip.com/gfx/01_37_4_prev.jpg"/>
          <p:cNvPicPr>
            <a:picLocks noChangeAspect="1" noChangeArrowheads="1"/>
          </p:cNvPicPr>
          <p:nvPr/>
        </p:nvPicPr>
        <p:blipFill>
          <a:blip r:embed="rId5" cstate="print"/>
          <a:srcRect/>
          <a:stretch>
            <a:fillRect/>
          </a:stretch>
        </p:blipFill>
        <p:spPr bwMode="auto">
          <a:xfrm>
            <a:off x="7632340" y="4725144"/>
            <a:ext cx="972108" cy="64807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Metodika II – relační koncept stejnosti</a:t>
            </a:r>
            <a:endParaRPr lang="cs-CZ" dirty="0"/>
          </a:p>
        </p:txBody>
      </p:sp>
      <p:sp>
        <p:nvSpPr>
          <p:cNvPr id="3" name="Zástupný symbol pro obsah 2"/>
          <p:cNvSpPr>
            <a:spLocks noGrp="1"/>
          </p:cNvSpPr>
          <p:nvPr>
            <p:ph idx="1"/>
          </p:nvPr>
        </p:nvSpPr>
        <p:spPr>
          <a:xfrm>
            <a:off x="457200" y="1340768"/>
            <a:ext cx="8229600" cy="5184576"/>
          </a:xfrm>
        </p:spPr>
        <p:txBody>
          <a:bodyPr>
            <a:normAutofit/>
          </a:bodyPr>
          <a:lstStyle/>
          <a:p>
            <a:pPr marL="514350" indent="-514350">
              <a:buFont typeface="+mj-lt"/>
              <a:buAutoNum type="arabicPeriod"/>
            </a:pPr>
            <a:r>
              <a:rPr lang="cs-CZ" dirty="0" smtClean="0"/>
              <a:t>Párové srovnání (</a:t>
            </a:r>
            <a:r>
              <a:rPr lang="cs-CZ" dirty="0" err="1" smtClean="0"/>
              <a:t>paired</a:t>
            </a:r>
            <a:r>
              <a:rPr lang="cs-CZ" dirty="0" smtClean="0"/>
              <a:t> </a:t>
            </a:r>
            <a:r>
              <a:rPr lang="cs-CZ" dirty="0" err="1" smtClean="0"/>
              <a:t>comparison</a:t>
            </a:r>
            <a:r>
              <a:rPr lang="cs-CZ" dirty="0" smtClean="0"/>
              <a:t>)</a:t>
            </a:r>
          </a:p>
          <a:p>
            <a:pPr marL="514350" indent="-514350">
              <a:buFont typeface="+mj-lt"/>
              <a:buAutoNum type="arabicPeriod"/>
            </a:pPr>
            <a:r>
              <a:rPr lang="cs-CZ" dirty="0" smtClean="0"/>
              <a:t>Srovnání se vzorem (</a:t>
            </a:r>
            <a:r>
              <a:rPr lang="cs-CZ" dirty="0" err="1" smtClean="0"/>
              <a:t>matching</a:t>
            </a:r>
            <a:r>
              <a:rPr lang="cs-CZ" dirty="0" smtClean="0"/>
              <a:t> to sample)</a:t>
            </a:r>
          </a:p>
          <a:p>
            <a:pPr marL="514350" lvl="0" indent="-514350">
              <a:buFont typeface="+mj-lt"/>
              <a:buAutoNum type="arabicPeriod"/>
            </a:pPr>
            <a:r>
              <a:rPr lang="cs-CZ" sz="2900" dirty="0" err="1" smtClean="0"/>
              <a:t>Oddity</a:t>
            </a:r>
            <a:r>
              <a:rPr lang="cs-CZ" sz="2900" dirty="0" smtClean="0"/>
              <a:t> </a:t>
            </a:r>
            <a:r>
              <a:rPr lang="cs-CZ" sz="2900" dirty="0" err="1"/>
              <a:t>discrimination</a:t>
            </a:r>
            <a:endParaRPr lang="cs-CZ" sz="2900" dirty="0"/>
          </a:p>
          <a:p>
            <a:pPr marL="457200" lvl="1" indent="0">
              <a:buNone/>
            </a:pP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Párové srovnání</a:t>
            </a:r>
            <a:endParaRPr lang="cs-CZ" dirty="0"/>
          </a:p>
        </p:txBody>
      </p:sp>
      <p:sp>
        <p:nvSpPr>
          <p:cNvPr id="3" name="Zástupný symbol pro obsah 2"/>
          <p:cNvSpPr>
            <a:spLocks noGrp="1"/>
          </p:cNvSpPr>
          <p:nvPr>
            <p:ph idx="1"/>
          </p:nvPr>
        </p:nvSpPr>
        <p:spPr/>
        <p:txBody>
          <a:bodyPr/>
          <a:lstStyle/>
          <a:p>
            <a:endParaRPr lang="cs-CZ" dirty="0"/>
          </a:p>
        </p:txBody>
      </p:sp>
      <p:pic>
        <p:nvPicPr>
          <p:cNvPr id="63490" name="Picture 2" descr="http://ars.els-cdn.com/content/image/1-s2.0-S0376635700001005-gr2.gif"/>
          <p:cNvPicPr>
            <a:picLocks noChangeAspect="1" noChangeArrowheads="1"/>
          </p:cNvPicPr>
          <p:nvPr/>
        </p:nvPicPr>
        <p:blipFill>
          <a:blip r:embed="rId2" cstate="print"/>
          <a:srcRect/>
          <a:stretch>
            <a:fillRect/>
          </a:stretch>
        </p:blipFill>
        <p:spPr bwMode="auto">
          <a:xfrm>
            <a:off x="4427984" y="404664"/>
            <a:ext cx="4299570" cy="4185086"/>
          </a:xfrm>
          <a:prstGeom prst="rect">
            <a:avLst/>
          </a:prstGeom>
          <a:noFill/>
        </p:spPr>
      </p:pic>
      <p:pic>
        <p:nvPicPr>
          <p:cNvPr id="5" name="Picture 2" descr="http://psycnet.apa.org/journals/xan/33/1/images/xan_33_1_55_fig3a.gif"/>
          <p:cNvPicPr>
            <a:picLocks noChangeAspect="1" noChangeArrowheads="1"/>
          </p:cNvPicPr>
          <p:nvPr/>
        </p:nvPicPr>
        <p:blipFill>
          <a:blip r:embed="rId3" cstate="print"/>
          <a:srcRect/>
          <a:stretch>
            <a:fillRect/>
          </a:stretch>
        </p:blipFill>
        <p:spPr bwMode="auto">
          <a:xfrm>
            <a:off x="395536" y="1916832"/>
            <a:ext cx="3457575" cy="1628776"/>
          </a:xfrm>
          <a:prstGeom prst="rect">
            <a:avLst/>
          </a:prstGeom>
          <a:noFill/>
        </p:spPr>
      </p:pic>
      <p:pic>
        <p:nvPicPr>
          <p:cNvPr id="63492" name="Picture 4" descr="https://encrypted-tbn1.gstatic.com/images?q=tbn:ANd9GcSstNbc15aKh7SSMyqUl71Z4-mGvgExFrjdehPZq2AIalNaC1yN"/>
          <p:cNvPicPr>
            <a:picLocks noChangeAspect="1" noChangeArrowheads="1"/>
          </p:cNvPicPr>
          <p:nvPr/>
        </p:nvPicPr>
        <p:blipFill>
          <a:blip r:embed="rId4" cstate="print"/>
          <a:srcRect/>
          <a:stretch>
            <a:fillRect/>
          </a:stretch>
        </p:blipFill>
        <p:spPr bwMode="auto">
          <a:xfrm>
            <a:off x="1619672" y="4077072"/>
            <a:ext cx="1676400" cy="1476375"/>
          </a:xfrm>
          <a:prstGeom prst="rect">
            <a:avLst/>
          </a:prstGeom>
          <a:noFill/>
        </p:spPr>
      </p:pic>
      <p:pic>
        <p:nvPicPr>
          <p:cNvPr id="63494" name="Picture 6" descr="http://www.follybeach.com/Dolphin-face.jpg"/>
          <p:cNvPicPr>
            <a:picLocks noChangeAspect="1" noChangeArrowheads="1"/>
          </p:cNvPicPr>
          <p:nvPr/>
        </p:nvPicPr>
        <p:blipFill>
          <a:blip r:embed="rId5" cstate="print"/>
          <a:srcRect/>
          <a:stretch>
            <a:fillRect/>
          </a:stretch>
        </p:blipFill>
        <p:spPr bwMode="auto">
          <a:xfrm>
            <a:off x="4860032" y="4653136"/>
            <a:ext cx="3266545" cy="19442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pic>
        <p:nvPicPr>
          <p:cNvPr id="1026" name="Picture 2" descr="Fig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357" y="1417638"/>
            <a:ext cx="6032983" cy="4387626"/>
          </a:xfrm>
          <a:prstGeom prst="rect">
            <a:avLst/>
          </a:prstGeom>
          <a:noFill/>
          <a:extLst>
            <a:ext uri="{909E8E84-426E-40DD-AFC4-6F175D3DCCD1}">
              <a14:hiddenFill xmlns:a14="http://schemas.microsoft.com/office/drawing/2010/main">
                <a:solidFill>
                  <a:srgbClr val="FFFFFF"/>
                </a:solidFill>
              </a14:hiddenFill>
            </a:ext>
          </a:extLst>
        </p:spPr>
      </p:pic>
      <p:pic>
        <p:nvPicPr>
          <p:cNvPr id="4"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9632" y="5465827"/>
            <a:ext cx="487363" cy="487363"/>
          </a:xfrm>
          <a:prstGeom prst="rect">
            <a:avLst/>
          </a:prstGeom>
        </p:spPr>
      </p:pic>
      <p:sp>
        <p:nvSpPr>
          <p:cNvPr id="6" name="Nadpis 1"/>
          <p:cNvSpPr>
            <a:spLocks noGrp="1"/>
          </p:cNvSpPr>
          <p:nvPr>
            <p:ph type="title"/>
          </p:nvPr>
        </p:nvSpPr>
        <p:spPr/>
        <p:txBody>
          <a:bodyPr/>
          <a:lstStyle/>
          <a:p>
            <a:pPr algn="l"/>
            <a:r>
              <a:rPr lang="cs-CZ" dirty="0" smtClean="0"/>
              <a:t>Srovnávání se vzorem</a:t>
            </a:r>
            <a:endParaRPr lang="cs-CZ" dirty="0"/>
          </a:p>
        </p:txBody>
      </p:sp>
    </p:spTree>
    <p:extLst>
      <p:ext uri="{BB962C8B-B14F-4D97-AF65-F5344CB8AC3E}">
        <p14:creationId xmlns:p14="http://schemas.microsoft.com/office/powerpoint/2010/main" val="3339426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Srovnávání se vzorem</a:t>
            </a:r>
            <a:endParaRPr lang="cs-CZ" dirty="0"/>
          </a:p>
        </p:txBody>
      </p:sp>
      <p:sp>
        <p:nvSpPr>
          <p:cNvPr id="3" name="Zástupný symbol pro obsah 2"/>
          <p:cNvSpPr>
            <a:spLocks noGrp="1"/>
          </p:cNvSpPr>
          <p:nvPr>
            <p:ph idx="1"/>
          </p:nvPr>
        </p:nvSpPr>
        <p:spPr/>
        <p:txBody>
          <a:bodyPr/>
          <a:lstStyle/>
          <a:p>
            <a:endParaRPr lang="cs-CZ" dirty="0"/>
          </a:p>
        </p:txBody>
      </p:sp>
      <p:pic>
        <p:nvPicPr>
          <p:cNvPr id="4" name="Picture 1"/>
          <p:cNvPicPr>
            <a:picLocks noChangeAspect="1" noChangeArrowheads="1"/>
          </p:cNvPicPr>
          <p:nvPr/>
        </p:nvPicPr>
        <p:blipFill>
          <a:blip r:embed="rId2" cstate="print"/>
          <a:srcRect/>
          <a:stretch>
            <a:fillRect/>
          </a:stretch>
        </p:blipFill>
        <p:spPr bwMode="auto">
          <a:xfrm>
            <a:off x="0" y="1545848"/>
            <a:ext cx="5076056" cy="5312151"/>
          </a:xfrm>
          <a:prstGeom prst="rect">
            <a:avLst/>
          </a:prstGeom>
          <a:noFill/>
          <a:ln w="9525">
            <a:noFill/>
            <a:round/>
            <a:headEnd/>
            <a:tailEnd/>
          </a:ln>
          <a:effectLst/>
        </p:spPr>
      </p:pic>
      <p:pic>
        <p:nvPicPr>
          <p:cNvPr id="5" name="Picture 2" descr="http://ars.els-cdn.com/content/image/1-s2.0-S0168159112001402-gr3.jpg"/>
          <p:cNvPicPr>
            <a:picLocks noChangeAspect="1" noChangeArrowheads="1"/>
          </p:cNvPicPr>
          <p:nvPr/>
        </p:nvPicPr>
        <p:blipFill>
          <a:blip r:embed="rId3" cstate="print"/>
          <a:srcRect/>
          <a:stretch>
            <a:fillRect/>
          </a:stretch>
        </p:blipFill>
        <p:spPr bwMode="auto">
          <a:xfrm>
            <a:off x="5868144" y="548680"/>
            <a:ext cx="2638425" cy="58769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Metodika II – relační koncept stejnosti</a:t>
            </a:r>
            <a:endParaRPr lang="cs-CZ" dirty="0"/>
          </a:p>
        </p:txBody>
      </p:sp>
      <p:sp>
        <p:nvSpPr>
          <p:cNvPr id="3" name="Zástupný symbol pro obsah 2"/>
          <p:cNvSpPr>
            <a:spLocks noGrp="1"/>
          </p:cNvSpPr>
          <p:nvPr>
            <p:ph idx="1"/>
          </p:nvPr>
        </p:nvSpPr>
        <p:spPr>
          <a:xfrm>
            <a:off x="457200" y="1340768"/>
            <a:ext cx="8229600" cy="5184576"/>
          </a:xfrm>
        </p:spPr>
        <p:txBody>
          <a:bodyPr>
            <a:normAutofit fontScale="70000" lnSpcReduction="20000"/>
          </a:bodyPr>
          <a:lstStyle/>
          <a:p>
            <a:pPr marL="514350" indent="-514350">
              <a:buFont typeface="+mj-lt"/>
              <a:buAutoNum type="arabicPeriod"/>
            </a:pPr>
            <a:r>
              <a:rPr lang="cs-CZ" dirty="0" smtClean="0"/>
              <a:t>Párové srovnání (</a:t>
            </a:r>
            <a:r>
              <a:rPr lang="cs-CZ" dirty="0" err="1" smtClean="0"/>
              <a:t>paired</a:t>
            </a:r>
            <a:r>
              <a:rPr lang="cs-CZ" dirty="0" smtClean="0"/>
              <a:t> </a:t>
            </a:r>
            <a:r>
              <a:rPr lang="cs-CZ" dirty="0" err="1" smtClean="0"/>
              <a:t>comparison</a:t>
            </a:r>
            <a:r>
              <a:rPr lang="cs-CZ" dirty="0" smtClean="0"/>
              <a:t>)</a:t>
            </a:r>
          </a:p>
          <a:p>
            <a:pPr marL="971550" lvl="1" indent="-514350"/>
            <a:r>
              <a:rPr lang="cs-CZ" dirty="0"/>
              <a:t>Simultánní prezentace páru </a:t>
            </a:r>
            <a:r>
              <a:rPr lang="cs-CZ" dirty="0" err="1"/>
              <a:t>slidů</a:t>
            </a:r>
            <a:r>
              <a:rPr lang="cs-CZ" dirty="0"/>
              <a:t> na monitoru. Když jsou obrázky identické, je odměna za nějaký úkon – např. zmáčknutí páčky, když nejsou stejné, je </a:t>
            </a:r>
            <a:r>
              <a:rPr lang="cs-CZ" dirty="0" smtClean="0"/>
              <a:t>odměna </a:t>
            </a:r>
            <a:r>
              <a:rPr lang="cs-CZ" dirty="0"/>
              <a:t>za jiný úkon</a:t>
            </a:r>
          </a:p>
          <a:p>
            <a:pPr marL="514350" indent="-514350">
              <a:buFont typeface="+mj-lt"/>
              <a:buAutoNum type="arabicPeriod"/>
            </a:pPr>
            <a:r>
              <a:rPr lang="cs-CZ" dirty="0" smtClean="0"/>
              <a:t>Srovnání se vzorem (</a:t>
            </a:r>
            <a:r>
              <a:rPr lang="cs-CZ" dirty="0" err="1" smtClean="0"/>
              <a:t>matching</a:t>
            </a:r>
            <a:r>
              <a:rPr lang="cs-CZ" dirty="0" smtClean="0"/>
              <a:t> to sample)</a:t>
            </a:r>
          </a:p>
          <a:p>
            <a:pPr lvl="1"/>
            <a:r>
              <a:rPr lang="cs-CZ" dirty="0"/>
              <a:t>Nejprve sleduje vzor, potom vidí dva testové stimuly. Odměna následuje po reakci na shodný podnět se vzorem. </a:t>
            </a:r>
          </a:p>
          <a:p>
            <a:pPr lvl="1"/>
            <a:r>
              <a:rPr lang="cs-CZ" dirty="0"/>
              <a:t>Většinou zůstává vzor přítomen při předkládání </a:t>
            </a:r>
            <a:r>
              <a:rPr lang="cs-CZ" dirty="0" err="1"/>
              <a:t>podnětových</a:t>
            </a:r>
            <a:r>
              <a:rPr lang="cs-CZ" dirty="0"/>
              <a:t> </a:t>
            </a:r>
            <a:r>
              <a:rPr lang="cs-CZ" dirty="0" smtClean="0"/>
              <a:t>stimulů</a:t>
            </a:r>
            <a:endParaRPr lang="cs-CZ" dirty="0"/>
          </a:p>
          <a:p>
            <a:pPr marL="514350" lvl="0" indent="-514350">
              <a:buFont typeface="+mj-lt"/>
              <a:buAutoNum type="arabicPeriod"/>
            </a:pPr>
            <a:r>
              <a:rPr lang="cs-CZ" sz="2900" dirty="0" err="1" smtClean="0"/>
              <a:t>Oddity</a:t>
            </a:r>
            <a:r>
              <a:rPr lang="cs-CZ" sz="2900" dirty="0" smtClean="0"/>
              <a:t> </a:t>
            </a:r>
            <a:r>
              <a:rPr lang="cs-CZ" sz="2900" dirty="0" err="1"/>
              <a:t>discrimination</a:t>
            </a:r>
            <a:endParaRPr lang="cs-CZ" sz="2900" dirty="0"/>
          </a:p>
          <a:p>
            <a:pPr marL="971550" lvl="1" indent="-514350"/>
            <a:r>
              <a:rPr lang="cs-CZ" sz="2600" dirty="0"/>
              <a:t>Posilování odlišné </a:t>
            </a:r>
            <a:r>
              <a:rPr lang="cs-CZ" sz="2600" dirty="0" smtClean="0"/>
              <a:t>odpovědi</a:t>
            </a:r>
          </a:p>
          <a:p>
            <a:pPr marL="571500" lvl="1" indent="-514350">
              <a:buFont typeface="Arial" pitchFamily="34" charset="0"/>
              <a:buChar char="•"/>
            </a:pPr>
            <a:r>
              <a:rPr lang="cs-CZ" sz="3200" dirty="0" smtClean="0"/>
              <a:t>Transferové testy</a:t>
            </a:r>
          </a:p>
          <a:p>
            <a:pPr marL="971550" lvl="2" indent="-514350"/>
            <a:r>
              <a:rPr lang="cs-CZ" sz="2800" dirty="0" smtClean="0"/>
              <a:t>S </a:t>
            </a:r>
            <a:r>
              <a:rPr lang="cs-CZ" sz="2800" dirty="0"/>
              <a:t>novými podněty – testuje naučení pravidla (např. vyber stejnou barvu)</a:t>
            </a:r>
          </a:p>
          <a:p>
            <a:pPr marL="971550" lvl="2" indent="-514350"/>
            <a:r>
              <a:rPr lang="cs-CZ" sz="2800" dirty="0"/>
              <a:t>s novým </a:t>
            </a:r>
            <a:r>
              <a:rPr lang="cs-CZ" sz="2800" u="sng" dirty="0"/>
              <a:t>typem</a:t>
            </a:r>
            <a:r>
              <a:rPr lang="cs-CZ" sz="2800" dirty="0"/>
              <a:t> podnětů, kde podobnost spočívá v něčem jiném, takže se testuje reakce na stejnost jakéhokoli znaku, nikoli podobnost v nějakém konkrétním znaku – spolehlivější pro ověření relačního konceptu stejnosti</a:t>
            </a:r>
          </a:p>
        </p:txBody>
      </p:sp>
    </p:spTree>
    <p:extLst>
      <p:ext uri="{BB962C8B-B14F-4D97-AF65-F5344CB8AC3E}">
        <p14:creationId xmlns:p14="http://schemas.microsoft.com/office/powerpoint/2010/main" val="1349907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1"/>
          <p:cNvPicPr>
            <a:picLocks noChangeAspect="1" noChangeArrowheads="1"/>
          </p:cNvPicPr>
          <p:nvPr/>
        </p:nvPicPr>
        <p:blipFill>
          <a:blip r:embed="rId2" cstate="print"/>
          <a:srcRect/>
          <a:stretch>
            <a:fillRect/>
          </a:stretch>
        </p:blipFill>
        <p:spPr bwMode="auto">
          <a:xfrm>
            <a:off x="4175125" y="0"/>
            <a:ext cx="4968875" cy="6858000"/>
          </a:xfrm>
          <a:prstGeom prst="rect">
            <a:avLst/>
          </a:prstGeom>
          <a:noFill/>
          <a:ln w="9525">
            <a:noFill/>
            <a:round/>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51520" y="1484784"/>
            <a:ext cx="3732213" cy="448310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228600" y="0"/>
            <a:ext cx="7010400" cy="152717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t/>
            </a:r>
            <a:br>
              <a:rPr lang="cs-CZ"/>
            </a:br>
            <a:endParaRPr lang="cs-CZ"/>
          </a:p>
        </p:txBody>
      </p:sp>
      <p:sp>
        <p:nvSpPr>
          <p:cNvPr id="33794" name="Rectangle 2"/>
          <p:cNvSpPr>
            <a:spLocks noGrp="1" noChangeArrowheads="1"/>
          </p:cNvSpPr>
          <p:nvPr>
            <p:ph type="body" idx="4294967295"/>
          </p:nvPr>
        </p:nvSpPr>
        <p:spPr>
          <a:xfrm>
            <a:off x="304800" y="0"/>
            <a:ext cx="8839200" cy="1219200"/>
          </a:xfrm>
          <a:ln/>
        </p:spPr>
        <p:txBody>
          <a:bodyPr/>
          <a:lstStyle/>
          <a:p>
            <a:pPr indent="-341313">
              <a:spcBef>
                <a:spcPts val="4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cs-CZ" sz="1600" b="1"/>
              <a:t>Tab. 2</a:t>
            </a:r>
          </a:p>
          <a:p>
            <a:pPr indent="-341313">
              <a:spcBef>
                <a:spcPts val="4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cs-CZ" sz="1600" b="1"/>
              <a:t>	Porovnání úspěšnosti u 9. a 10. fáze. 9. fáze obsahovala 96 pokusů, 10. fáze 48 pokusů.</a:t>
            </a:r>
          </a:p>
          <a:p>
            <a:pPr indent="-341313">
              <a:spcBef>
                <a:spcPts val="400"/>
              </a:spcBef>
              <a:buClr>
                <a:srgbClr val="336666"/>
              </a:buClr>
              <a:buSzPct val="70000"/>
              <a:buFont typeface="Wingdings"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cs-CZ" sz="1600" b="1"/>
          </a:p>
        </p:txBody>
      </p:sp>
      <p:graphicFrame>
        <p:nvGraphicFramePr>
          <p:cNvPr id="33795" name="Group 3"/>
          <p:cNvGraphicFramePr>
            <a:graphicFrameLocks noGrp="1"/>
          </p:cNvGraphicFramePr>
          <p:nvPr>
            <p:extLst>
              <p:ext uri="{D42A27DB-BD31-4B8C-83A1-F6EECF244321}">
                <p14:modId xmlns:p14="http://schemas.microsoft.com/office/powerpoint/2010/main" val="4165048185"/>
              </p:ext>
            </p:extLst>
          </p:nvPr>
        </p:nvGraphicFramePr>
        <p:xfrm>
          <a:off x="533400" y="1905000"/>
          <a:ext cx="5984875" cy="4114802"/>
        </p:xfrm>
        <a:graphic>
          <a:graphicData uri="http://schemas.openxmlformats.org/drawingml/2006/table">
            <a:tbl>
              <a:tblPr/>
              <a:tblGrid>
                <a:gridCol w="1944688">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20887">
                  <a:extLst>
                    <a:ext uri="{9D8B030D-6E8A-4147-A177-3AD203B41FA5}">
                      <a16:colId xmlns:a16="http://schemas.microsoft.com/office/drawing/2014/main" val="20002"/>
                    </a:ext>
                  </a:extLst>
                </a:gridCol>
              </a:tblGrid>
              <a:tr h="1252538">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papoušek</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úspěšnost ve fázi 9 (v %)</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úspěšnost ve fázi 10 (v %)</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715963">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Shango</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77</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90</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715963">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Toku</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89</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77</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714375">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Asabi</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89</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81</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715963">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Titilayo</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86</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dirty="0" smtClean="0">
                          <a:ln>
                            <a:noFill/>
                          </a:ln>
                          <a:solidFill>
                            <a:srgbClr val="000000"/>
                          </a:solidFill>
                          <a:effectLst/>
                          <a:latin typeface="Times New Roman" pitchFamily="16" charset="0"/>
                          <a:cs typeface="Times New Roman" pitchFamily="16" charset="0"/>
                        </a:rPr>
                        <a:t>83</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Koncept</a:t>
            </a:r>
            <a:endParaRPr lang="cs-CZ" dirty="0"/>
          </a:p>
        </p:txBody>
      </p:sp>
      <p:sp>
        <p:nvSpPr>
          <p:cNvPr id="3" name="Zástupný symbol pro obsah 2"/>
          <p:cNvSpPr>
            <a:spLocks noGrp="1"/>
          </p:cNvSpPr>
          <p:nvPr>
            <p:ph idx="1"/>
          </p:nvPr>
        </p:nvSpPr>
        <p:spPr/>
        <p:txBody>
          <a:bodyPr>
            <a:normAutofit/>
          </a:bodyPr>
          <a:lstStyle/>
          <a:p>
            <a:r>
              <a:rPr lang="cs-CZ" dirty="0" smtClean="0"/>
              <a:t>Pravidlo umožňující rozpoznat členy </a:t>
            </a:r>
            <a:r>
              <a:rPr lang="cs-CZ" dirty="0" err="1" smtClean="0"/>
              <a:t>urč</a:t>
            </a:r>
            <a:r>
              <a:rPr lang="cs-CZ" dirty="0" smtClean="0"/>
              <a:t>. Kategorie</a:t>
            </a:r>
          </a:p>
          <a:p>
            <a:r>
              <a:rPr lang="cs-CZ" dirty="0" smtClean="0"/>
              <a:t>Obsahuje přídatné informace o členech kategorie</a:t>
            </a:r>
          </a:p>
          <a:p>
            <a:pPr lvl="1"/>
            <a:endParaRPr lang="cs-CZ" dirty="0" smtClean="0"/>
          </a:p>
          <a:p>
            <a:endParaRPr lang="cs-CZ" dirty="0"/>
          </a:p>
        </p:txBody>
      </p:sp>
      <p:sp>
        <p:nvSpPr>
          <p:cNvPr id="4" name="TextovéPole 3"/>
          <p:cNvSpPr txBox="1"/>
          <p:nvPr/>
        </p:nvSpPr>
        <p:spPr>
          <a:xfrm>
            <a:off x="5724128" y="4077072"/>
            <a:ext cx="1656184"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cs-CZ" dirty="0" smtClean="0"/>
              <a:t>Slouží k sezení</a:t>
            </a:r>
          </a:p>
          <a:p>
            <a:pPr>
              <a:buFontTx/>
              <a:buChar char="-"/>
            </a:pPr>
            <a:endParaRPr lang="cs-CZ" dirty="0" smtClean="0"/>
          </a:p>
          <a:p>
            <a:pPr>
              <a:buFontTx/>
              <a:buChar char="-"/>
            </a:pPr>
            <a:r>
              <a:rPr lang="cs-CZ" dirty="0" smtClean="0"/>
              <a:t>(pozor, může se viklat)</a:t>
            </a:r>
          </a:p>
          <a:p>
            <a:pPr>
              <a:buFontTx/>
              <a:buChar char="-"/>
            </a:pPr>
            <a:r>
              <a:rPr lang="cs-CZ" dirty="0" smtClean="0"/>
              <a:t>(Potřebujeme domů jednu přikoupit…)</a:t>
            </a:r>
          </a:p>
        </p:txBody>
      </p:sp>
      <p:pic>
        <p:nvPicPr>
          <p:cNvPr id="38914" name="Picture 2" descr="https://encrypted-tbn1.gstatic.com/images?q=tbn:ANd9GcSUOXdg9ayvwGeaZzWMj_O2H57A4NCpR5ofh_UN55TENywbAjQZ-g"/>
          <p:cNvPicPr>
            <a:picLocks noChangeAspect="1" noChangeArrowheads="1"/>
          </p:cNvPicPr>
          <p:nvPr/>
        </p:nvPicPr>
        <p:blipFill>
          <a:blip r:embed="rId2" cstate="print"/>
          <a:srcRect/>
          <a:stretch>
            <a:fillRect/>
          </a:stretch>
        </p:blipFill>
        <p:spPr bwMode="auto">
          <a:xfrm>
            <a:off x="2195736" y="3789040"/>
            <a:ext cx="1743075" cy="2628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Koncept stejnosti / odlišnosti</a:t>
            </a:r>
            <a:br>
              <a:rPr lang="cs-CZ" dirty="0" smtClean="0"/>
            </a:br>
            <a:r>
              <a:rPr lang="cs-CZ" dirty="0" smtClean="0"/>
              <a:t>Alex!</a:t>
            </a:r>
            <a:endParaRPr lang="cs-CZ" dirty="0"/>
          </a:p>
        </p:txBody>
      </p:sp>
      <p:sp>
        <p:nvSpPr>
          <p:cNvPr id="3" name="Zástupný symbol pro obsah 2"/>
          <p:cNvSpPr>
            <a:spLocks noGrp="1"/>
          </p:cNvSpPr>
          <p:nvPr>
            <p:ph idx="1"/>
          </p:nvPr>
        </p:nvSpPr>
        <p:spPr/>
        <p:txBody>
          <a:bodyPr/>
          <a:lstStyle/>
          <a:p>
            <a:r>
              <a:rPr lang="cs-CZ" dirty="0" err="1" smtClean="0"/>
              <a:t>What</a:t>
            </a:r>
            <a:r>
              <a:rPr lang="cs-CZ" dirty="0" smtClean="0"/>
              <a:t>‘s </a:t>
            </a:r>
            <a:r>
              <a:rPr lang="cs-CZ" dirty="0" err="1" smtClean="0"/>
              <a:t>same</a:t>
            </a:r>
            <a:r>
              <a:rPr lang="cs-CZ" dirty="0" smtClean="0"/>
              <a:t>? </a:t>
            </a:r>
            <a:r>
              <a:rPr lang="cs-CZ" dirty="0" err="1" smtClean="0"/>
              <a:t>What</a:t>
            </a:r>
            <a:r>
              <a:rPr lang="cs-CZ" dirty="0" smtClean="0"/>
              <a:t>‘s </a:t>
            </a:r>
            <a:r>
              <a:rPr lang="cs-CZ" dirty="0" err="1" smtClean="0"/>
              <a:t>different</a:t>
            </a:r>
            <a:r>
              <a:rPr lang="cs-CZ" dirty="0" smtClean="0"/>
              <a:t>?</a:t>
            </a:r>
          </a:p>
          <a:p>
            <a:r>
              <a:rPr lang="cs-CZ" dirty="0" smtClean="0"/>
              <a:t>Odpovídal názvem vlastnosti!</a:t>
            </a:r>
          </a:p>
          <a:p>
            <a:pPr>
              <a:buNone/>
            </a:pPr>
            <a:r>
              <a:rPr lang="cs-CZ" dirty="0" smtClean="0"/>
              <a:t>	= dovedl určit, v čem podobnost </a:t>
            </a:r>
          </a:p>
          <a:p>
            <a:pPr>
              <a:buNone/>
            </a:pPr>
            <a:r>
              <a:rPr lang="cs-CZ" dirty="0"/>
              <a:t>	</a:t>
            </a:r>
            <a:r>
              <a:rPr lang="cs-CZ" dirty="0" smtClean="0"/>
              <a:t>spočívá, nejen ji tušit</a:t>
            </a:r>
          </a:p>
          <a:p>
            <a:pPr>
              <a:buNone/>
            </a:pPr>
            <a:r>
              <a:rPr lang="cs-CZ" dirty="0"/>
              <a:t>	</a:t>
            </a:r>
            <a:r>
              <a:rPr lang="cs-CZ" dirty="0" smtClean="0"/>
              <a:t>= dovedl rozlišovat vlastnosti, které jsou u dvou předmětů stejné a které jsou odlišné</a:t>
            </a:r>
          </a:p>
          <a:p>
            <a:r>
              <a:rPr lang="cs-CZ" dirty="0" smtClean="0"/>
              <a:t>100% potvrzení konceptu </a:t>
            </a:r>
            <a:endParaRPr lang="cs-CZ" dirty="0"/>
          </a:p>
        </p:txBody>
      </p:sp>
      <p:pic>
        <p:nvPicPr>
          <p:cNvPr id="57346" name="Picture 2" descr="https://encrypted-tbn1.gstatic.com/images?q=tbn:ANd9GcQ7FxAty_kSVF1qvC7U0oeqw86gY8J8gzgdQPkExt_68W8a8eE5fw"/>
          <p:cNvPicPr>
            <a:picLocks noChangeAspect="1" noChangeArrowheads="1"/>
          </p:cNvPicPr>
          <p:nvPr/>
        </p:nvPicPr>
        <p:blipFill>
          <a:blip r:embed="rId2" cstate="print"/>
          <a:srcRect/>
          <a:stretch>
            <a:fillRect/>
          </a:stretch>
        </p:blipFill>
        <p:spPr bwMode="auto">
          <a:xfrm>
            <a:off x="6372200" y="1556792"/>
            <a:ext cx="2343150" cy="19526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64088" y="274638"/>
            <a:ext cx="3322712" cy="3730426"/>
          </a:xfrm>
        </p:spPr>
        <p:txBody>
          <a:bodyPr>
            <a:normAutofit/>
          </a:bodyPr>
          <a:lstStyle/>
          <a:p>
            <a:r>
              <a:rPr lang="cs-CZ" dirty="0" smtClean="0"/>
              <a:t>Koncept stejnosti – ostatní druhy</a:t>
            </a:r>
            <a:endParaRPr lang="cs-CZ" dirty="0"/>
          </a:p>
        </p:txBody>
      </p:sp>
      <p:sp>
        <p:nvSpPr>
          <p:cNvPr id="3" name="Zástupný symbol pro obsah 2"/>
          <p:cNvSpPr>
            <a:spLocks noGrp="1"/>
          </p:cNvSpPr>
          <p:nvPr>
            <p:ph idx="1"/>
          </p:nvPr>
        </p:nvSpPr>
        <p:spPr/>
        <p:txBody>
          <a:bodyPr/>
          <a:lstStyle/>
          <a:p>
            <a:endParaRPr lang="cs-CZ"/>
          </a:p>
        </p:txBody>
      </p:sp>
      <p:pic>
        <p:nvPicPr>
          <p:cNvPr id="4" name="Picture 6" descr="Full-size image (369 K)"/>
          <p:cNvPicPr>
            <a:picLocks noChangeAspect="1" noChangeArrowheads="1"/>
          </p:cNvPicPr>
          <p:nvPr/>
        </p:nvPicPr>
        <p:blipFill>
          <a:blip r:embed="rId2" cstate="print"/>
          <a:srcRect/>
          <a:stretch>
            <a:fillRect/>
          </a:stretch>
        </p:blipFill>
        <p:spPr bwMode="auto">
          <a:xfrm>
            <a:off x="251520" y="332656"/>
            <a:ext cx="4958974" cy="634134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normAutofit fontScale="90000"/>
          </a:bodyPr>
          <a:lstStyle/>
          <a:p>
            <a:r>
              <a:rPr lang="cs-CZ" dirty="0" smtClean="0"/>
              <a:t>Koncept stejnosti – ostatní druhy</a:t>
            </a:r>
            <a:br>
              <a:rPr lang="cs-CZ" dirty="0" smtClean="0"/>
            </a:br>
            <a:r>
              <a:rPr lang="cs-CZ" dirty="0" smtClean="0"/>
              <a:t>role počtu tréninkových položek</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dirty="0" smtClean="0"/>
              <a:t>Transfer:</a:t>
            </a:r>
          </a:p>
          <a:p>
            <a:endParaRPr lang="cs-CZ" dirty="0"/>
          </a:p>
          <a:p>
            <a:r>
              <a:rPr lang="cs-CZ" dirty="0" smtClean="0"/>
              <a:t>8 položek</a:t>
            </a:r>
          </a:p>
          <a:p>
            <a:endParaRPr lang="cs-CZ" dirty="0"/>
          </a:p>
          <a:p>
            <a:endParaRPr lang="cs-CZ" dirty="0" smtClean="0"/>
          </a:p>
          <a:p>
            <a:endParaRPr lang="cs-CZ" dirty="0"/>
          </a:p>
          <a:p>
            <a:endParaRPr lang="cs-CZ" dirty="0" smtClean="0"/>
          </a:p>
          <a:p>
            <a:r>
              <a:rPr lang="cs-CZ" dirty="0" smtClean="0"/>
              <a:t>64 položek</a:t>
            </a:r>
            <a:endParaRPr lang="cs-CZ" dirty="0"/>
          </a:p>
        </p:txBody>
      </p:sp>
      <p:pic>
        <p:nvPicPr>
          <p:cNvPr id="5" name="Picture 2" descr="Full-size image (85 K)"/>
          <p:cNvPicPr>
            <a:picLocks noChangeAspect="1" noChangeArrowheads="1"/>
          </p:cNvPicPr>
          <p:nvPr/>
        </p:nvPicPr>
        <p:blipFill>
          <a:blip r:embed="rId2" cstate="print"/>
          <a:srcRect/>
          <a:stretch>
            <a:fillRect/>
          </a:stretch>
        </p:blipFill>
        <p:spPr bwMode="auto">
          <a:xfrm>
            <a:off x="3059832" y="3705018"/>
            <a:ext cx="5419725" cy="3105150"/>
          </a:xfrm>
          <a:prstGeom prst="rect">
            <a:avLst/>
          </a:prstGeom>
          <a:noFill/>
        </p:spPr>
      </p:pic>
      <p:pic>
        <p:nvPicPr>
          <p:cNvPr id="4" name="Picture 4" descr="http://ars.els-cdn.com/content/image/1-s2.0-S037663570600091X-gr5.jpg"/>
          <p:cNvPicPr>
            <a:picLocks noChangeAspect="1" noChangeArrowheads="1"/>
          </p:cNvPicPr>
          <p:nvPr/>
        </p:nvPicPr>
        <p:blipFill>
          <a:blip r:embed="rId3" cstate="print"/>
          <a:srcRect/>
          <a:stretch>
            <a:fillRect/>
          </a:stretch>
        </p:blipFill>
        <p:spPr bwMode="auto">
          <a:xfrm>
            <a:off x="3086141" y="1130800"/>
            <a:ext cx="5353050" cy="30003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Oden</a:t>
            </a:r>
            <a:r>
              <a:rPr lang="cs-CZ" dirty="0" smtClean="0"/>
              <a:t> </a:t>
            </a:r>
            <a:r>
              <a:rPr lang="cs-CZ" dirty="0" err="1" smtClean="0"/>
              <a:t>et</a:t>
            </a:r>
            <a:r>
              <a:rPr lang="cs-CZ" dirty="0" smtClean="0"/>
              <a:t> </a:t>
            </a:r>
            <a:r>
              <a:rPr lang="cs-CZ" dirty="0" err="1" smtClean="0"/>
              <a:t>al</a:t>
            </a:r>
            <a:r>
              <a:rPr lang="cs-CZ" dirty="0" smtClean="0"/>
              <a:t>. </a:t>
            </a:r>
            <a:endParaRPr lang="cs-CZ" dirty="0"/>
          </a:p>
        </p:txBody>
      </p:sp>
      <p:sp>
        <p:nvSpPr>
          <p:cNvPr id="3" name="Zástupný symbol pro obsah 2"/>
          <p:cNvSpPr>
            <a:spLocks noGrp="1"/>
          </p:cNvSpPr>
          <p:nvPr>
            <p:ph idx="1"/>
          </p:nvPr>
        </p:nvSpPr>
        <p:spPr/>
        <p:txBody>
          <a:bodyPr/>
          <a:lstStyle/>
          <a:p>
            <a:endParaRPr lang="cs-CZ"/>
          </a:p>
        </p:txBody>
      </p:sp>
      <p:pic>
        <p:nvPicPr>
          <p:cNvPr id="1026" name="Picture 2" descr="http://psycnet.apa.org/journals/xan/14/2/images/xan_14_2_140_tbl1a.gif"/>
          <p:cNvPicPr>
            <a:picLocks noChangeAspect="1" noChangeArrowheads="1"/>
          </p:cNvPicPr>
          <p:nvPr/>
        </p:nvPicPr>
        <p:blipFill>
          <a:blip r:embed="rId2" cstate="print"/>
          <a:srcRect/>
          <a:stretch>
            <a:fillRect/>
          </a:stretch>
        </p:blipFill>
        <p:spPr bwMode="auto">
          <a:xfrm>
            <a:off x="2339752" y="1226555"/>
            <a:ext cx="4320480" cy="563144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64088" y="274638"/>
            <a:ext cx="3322712" cy="4522514"/>
          </a:xfrm>
        </p:spPr>
        <p:txBody>
          <a:bodyPr>
            <a:normAutofit fontScale="90000"/>
          </a:bodyPr>
          <a:lstStyle/>
          <a:p>
            <a:pPr algn="l"/>
            <a:r>
              <a:rPr lang="cs-CZ" sz="3200" dirty="0" smtClean="0"/>
              <a:t>Alternativní strategie určení identity:</a:t>
            </a:r>
            <a:r>
              <a:rPr lang="cs-CZ" dirty="0" smtClean="0"/>
              <a:t/>
            </a:r>
            <a:br>
              <a:rPr lang="cs-CZ" dirty="0" smtClean="0"/>
            </a:br>
            <a:r>
              <a:rPr lang="cs-CZ" sz="2000" dirty="0" smtClean="0"/>
              <a:t>- symetrie</a:t>
            </a:r>
            <a:br>
              <a:rPr lang="cs-CZ" sz="2000" dirty="0" smtClean="0"/>
            </a:br>
            <a:r>
              <a:rPr lang="cs-CZ" sz="2000" dirty="0" smtClean="0"/>
              <a:t>- </a:t>
            </a:r>
            <a:r>
              <a:rPr lang="cs-CZ" sz="2000" dirty="0" err="1" smtClean="0"/>
              <a:t>familiarita</a:t>
            </a:r>
            <a:r>
              <a:rPr lang="cs-CZ" sz="2000" dirty="0" smtClean="0"/>
              <a:t/>
            </a:r>
            <a:br>
              <a:rPr lang="cs-CZ" sz="2000" dirty="0" smtClean="0"/>
            </a:br>
            <a:r>
              <a:rPr lang="cs-CZ" sz="2000" dirty="0" smtClean="0"/>
              <a:t>- exkluze</a:t>
            </a:r>
            <a:br>
              <a:rPr lang="cs-CZ" sz="2000" dirty="0" smtClean="0"/>
            </a:br>
            <a:r>
              <a:rPr lang="cs-CZ" sz="2000" dirty="0"/>
              <a:t/>
            </a:r>
            <a:br>
              <a:rPr lang="cs-CZ" sz="2000" dirty="0"/>
            </a:br>
            <a:r>
              <a:rPr lang="cs-CZ" sz="2000" dirty="0" smtClean="0"/>
              <a:t/>
            </a:r>
            <a:br>
              <a:rPr lang="cs-CZ" sz="2000" dirty="0" smtClean="0"/>
            </a:br>
            <a:r>
              <a:rPr lang="cs-CZ" sz="2800" dirty="0" smtClean="0"/>
              <a:t>Nové stimuly by měly být </a:t>
            </a:r>
            <a:br>
              <a:rPr lang="cs-CZ" sz="2800" dirty="0" smtClean="0"/>
            </a:br>
            <a:r>
              <a:rPr lang="cs-CZ" sz="2800" dirty="0" smtClean="0"/>
              <a:t>- shodné jen na konceptuální úrovni</a:t>
            </a:r>
            <a:br>
              <a:rPr lang="cs-CZ" sz="2800" dirty="0" smtClean="0"/>
            </a:br>
            <a:endParaRPr lang="cs-CZ" dirty="0"/>
          </a:p>
        </p:txBody>
      </p:sp>
      <p:pic>
        <p:nvPicPr>
          <p:cNvPr id="4" name="Picture 6" descr="Full-size image (369 K)"/>
          <p:cNvPicPr>
            <a:picLocks noChangeAspect="1" noChangeArrowheads="1"/>
          </p:cNvPicPr>
          <p:nvPr/>
        </p:nvPicPr>
        <p:blipFill>
          <a:blip r:embed="rId2" cstate="print"/>
          <a:srcRect/>
          <a:stretch>
            <a:fillRect/>
          </a:stretch>
        </p:blipFill>
        <p:spPr bwMode="auto">
          <a:xfrm>
            <a:off x="251520" y="332656"/>
            <a:ext cx="4958974" cy="634134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Důkaz skutečného konceptu stejnosti</a:t>
            </a:r>
            <a:br>
              <a:rPr lang="cs-CZ" dirty="0" smtClean="0"/>
            </a:br>
            <a:r>
              <a:rPr lang="cs-CZ" dirty="0" smtClean="0"/>
              <a:t>„konceptuální srovnání“</a:t>
            </a:r>
            <a:endParaRPr lang="cs-CZ" dirty="0"/>
          </a:p>
        </p:txBody>
      </p:sp>
      <p:sp>
        <p:nvSpPr>
          <p:cNvPr id="3" name="Zástupný symbol pro obsah 2"/>
          <p:cNvSpPr>
            <a:spLocks noGrp="1"/>
          </p:cNvSpPr>
          <p:nvPr>
            <p:ph idx="1"/>
          </p:nvPr>
        </p:nvSpPr>
        <p:spPr>
          <a:xfrm>
            <a:off x="457200" y="1600201"/>
            <a:ext cx="8229600" cy="3484984"/>
          </a:xfrm>
        </p:spPr>
        <p:txBody>
          <a:bodyPr>
            <a:normAutofit fontScale="92500" lnSpcReduction="10000"/>
          </a:bodyPr>
          <a:lstStyle/>
          <a:p>
            <a:r>
              <a:rPr lang="en-US" dirty="0"/>
              <a:t>transfer k </a:t>
            </a:r>
            <a:r>
              <a:rPr lang="cs-CZ" dirty="0" smtClean="0"/>
              <a:t>analogickým </a:t>
            </a:r>
            <a:r>
              <a:rPr lang="en-US" dirty="0" err="1" smtClean="0"/>
              <a:t>relačním</a:t>
            </a:r>
            <a:r>
              <a:rPr lang="en-US" dirty="0" smtClean="0"/>
              <a:t> </a:t>
            </a:r>
            <a:r>
              <a:rPr lang="en-US" dirty="0" err="1" smtClean="0"/>
              <a:t>úlohám</a:t>
            </a:r>
            <a:r>
              <a:rPr lang="cs-CZ" dirty="0" smtClean="0"/>
              <a:t> (koncepční podobnost)</a:t>
            </a:r>
            <a:r>
              <a:rPr lang="en-US" dirty="0" smtClean="0"/>
              <a:t> </a:t>
            </a:r>
            <a:r>
              <a:rPr lang="en-US" dirty="0"/>
              <a:t>– </a:t>
            </a:r>
            <a:r>
              <a:rPr lang="en-US" dirty="0" err="1"/>
              <a:t>kde</a:t>
            </a:r>
            <a:r>
              <a:rPr lang="en-US" dirty="0"/>
              <a:t> se </a:t>
            </a:r>
            <a:r>
              <a:rPr lang="en-US" dirty="0" err="1"/>
              <a:t>nesrovnávají</a:t>
            </a:r>
            <a:r>
              <a:rPr lang="en-US" dirty="0"/>
              <a:t> </a:t>
            </a:r>
            <a:r>
              <a:rPr lang="en-US" dirty="0" err="1"/>
              <a:t>dva</a:t>
            </a:r>
            <a:r>
              <a:rPr lang="en-US" dirty="0"/>
              <a:t> </a:t>
            </a:r>
            <a:r>
              <a:rPr lang="en-US" dirty="0" err="1"/>
              <a:t>objekty</a:t>
            </a:r>
            <a:r>
              <a:rPr lang="en-US" dirty="0"/>
              <a:t>, ale </a:t>
            </a:r>
            <a:r>
              <a:rPr lang="en-US" dirty="0" err="1"/>
              <a:t>srovnává</a:t>
            </a:r>
            <a:r>
              <a:rPr lang="en-US" dirty="0"/>
              <a:t> se </a:t>
            </a:r>
            <a:r>
              <a:rPr lang="en-US" dirty="0" err="1"/>
              <a:t>páry</a:t>
            </a:r>
            <a:r>
              <a:rPr lang="en-US" dirty="0"/>
              <a:t> </a:t>
            </a:r>
            <a:r>
              <a:rPr lang="en-US" dirty="0" err="1"/>
              <a:t>identických</a:t>
            </a:r>
            <a:r>
              <a:rPr lang="en-US" dirty="0"/>
              <a:t> </a:t>
            </a:r>
            <a:r>
              <a:rPr lang="en-US" dirty="0" err="1"/>
              <a:t>objektů</a:t>
            </a:r>
            <a:r>
              <a:rPr lang="en-US" dirty="0"/>
              <a:t> s </a:t>
            </a:r>
            <a:r>
              <a:rPr lang="en-US" dirty="0" err="1"/>
              <a:t>párem</a:t>
            </a:r>
            <a:r>
              <a:rPr lang="en-US" dirty="0"/>
              <a:t> </a:t>
            </a:r>
            <a:r>
              <a:rPr lang="en-US" dirty="0" err="1"/>
              <a:t>jiných</a:t>
            </a:r>
            <a:r>
              <a:rPr lang="en-US" dirty="0"/>
              <a:t> </a:t>
            </a:r>
            <a:r>
              <a:rPr lang="en-US" dirty="0" err="1"/>
              <a:t>identických</a:t>
            </a:r>
            <a:r>
              <a:rPr lang="en-US" dirty="0"/>
              <a:t> </a:t>
            </a:r>
            <a:r>
              <a:rPr lang="en-US" dirty="0" err="1"/>
              <a:t>objektů</a:t>
            </a:r>
            <a:r>
              <a:rPr lang="en-US" dirty="0"/>
              <a:t> </a:t>
            </a:r>
            <a:r>
              <a:rPr lang="en-US" dirty="0" err="1"/>
              <a:t>proti</a:t>
            </a:r>
            <a:r>
              <a:rPr lang="en-US" dirty="0"/>
              <a:t> </a:t>
            </a:r>
            <a:r>
              <a:rPr lang="en-US" dirty="0" err="1"/>
              <a:t>páru</a:t>
            </a:r>
            <a:r>
              <a:rPr lang="en-US" dirty="0"/>
              <a:t> </a:t>
            </a:r>
            <a:r>
              <a:rPr lang="en-US" dirty="0" err="1"/>
              <a:t>neidentických</a:t>
            </a:r>
            <a:r>
              <a:rPr lang="en-US" dirty="0"/>
              <a:t> </a:t>
            </a:r>
            <a:r>
              <a:rPr lang="en-US" dirty="0" err="1" smtClean="0"/>
              <a:t>objektů</a:t>
            </a:r>
            <a:endParaRPr lang="cs-CZ" dirty="0" smtClean="0"/>
          </a:p>
          <a:p>
            <a:pPr lvl="1"/>
            <a:r>
              <a:rPr lang="cs-CZ" dirty="0"/>
              <a:t>Zvíře nejdřív provede srovnání u všech 3 párů a dále porovná výsledné </a:t>
            </a:r>
            <a:r>
              <a:rPr lang="cs-CZ" dirty="0" smtClean="0"/>
              <a:t>abstraktní </a:t>
            </a:r>
            <a:r>
              <a:rPr lang="cs-CZ" dirty="0"/>
              <a:t>reprezentace (stejnosti/různosti) mezi páry</a:t>
            </a:r>
          </a:p>
          <a:p>
            <a:endParaRPr lang="cs-CZ" dirty="0"/>
          </a:p>
        </p:txBody>
      </p:sp>
      <p:pic>
        <p:nvPicPr>
          <p:cNvPr id="4" name="Picture 4" descr="Full-size image (2 K)"/>
          <p:cNvPicPr>
            <a:picLocks noChangeAspect="1" noChangeArrowheads="1"/>
          </p:cNvPicPr>
          <p:nvPr/>
        </p:nvPicPr>
        <p:blipFill>
          <a:blip r:embed="rId2" cstate="print"/>
          <a:srcRect/>
          <a:stretch>
            <a:fillRect/>
          </a:stretch>
        </p:blipFill>
        <p:spPr bwMode="auto">
          <a:xfrm>
            <a:off x="2766494" y="4996749"/>
            <a:ext cx="2957634" cy="160060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http://psycnet.apa.org/journals/com/122/2/images/thumb_com_122_2_176_fig1a.jpg"/>
          <p:cNvPicPr>
            <a:picLocks noChangeAspect="1" noChangeArrowheads="1"/>
          </p:cNvPicPr>
          <p:nvPr/>
        </p:nvPicPr>
        <p:blipFill>
          <a:blip r:embed="rId2" cstate="print"/>
          <a:srcRect/>
          <a:stretch>
            <a:fillRect/>
          </a:stretch>
        </p:blipFill>
        <p:spPr bwMode="auto">
          <a:xfrm>
            <a:off x="971600" y="692696"/>
            <a:ext cx="4713030" cy="582059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148" name="Picture 4" descr="Full-size image (2 K)"/>
          <p:cNvPicPr>
            <a:picLocks noChangeAspect="1" noChangeArrowheads="1"/>
          </p:cNvPicPr>
          <p:nvPr/>
        </p:nvPicPr>
        <p:blipFill>
          <a:blip r:embed="rId3" cstate="print"/>
          <a:srcRect/>
          <a:stretch>
            <a:fillRect/>
          </a:stretch>
        </p:blipFill>
        <p:spPr bwMode="auto">
          <a:xfrm>
            <a:off x="3275856" y="764704"/>
            <a:ext cx="2428875" cy="1314451"/>
          </a:xfrm>
          <a:prstGeom prst="rect">
            <a:avLst/>
          </a:prstGeom>
          <a:noFill/>
        </p:spPr>
      </p:pic>
      <p:pic>
        <p:nvPicPr>
          <p:cNvPr id="6152" name="Picture 8" descr="Full-size image (14 K)"/>
          <p:cNvPicPr>
            <a:picLocks noChangeAspect="1" noChangeArrowheads="1"/>
          </p:cNvPicPr>
          <p:nvPr/>
        </p:nvPicPr>
        <p:blipFill>
          <a:blip r:embed="rId4" cstate="print"/>
          <a:srcRect/>
          <a:stretch>
            <a:fillRect/>
          </a:stretch>
        </p:blipFill>
        <p:spPr bwMode="auto">
          <a:xfrm>
            <a:off x="2390775" y="3284984"/>
            <a:ext cx="4362450" cy="2647951"/>
          </a:xfrm>
          <a:prstGeom prst="rect">
            <a:avLst/>
          </a:prstGeom>
          <a:noFill/>
        </p:spPr>
      </p:pic>
      <p:sp>
        <p:nvSpPr>
          <p:cNvPr id="5" name="Obdélník 4"/>
          <p:cNvSpPr/>
          <p:nvPr/>
        </p:nvSpPr>
        <p:spPr>
          <a:xfrm>
            <a:off x="570384" y="6126163"/>
            <a:ext cx="8003232" cy="646331"/>
          </a:xfrm>
          <a:prstGeom prst="rect">
            <a:avLst/>
          </a:prstGeom>
        </p:spPr>
        <p:txBody>
          <a:bodyPr wrap="square">
            <a:spAutoFit/>
          </a:bodyPr>
          <a:lstStyle/>
          <a:p>
            <a:r>
              <a:rPr lang="cs-CZ" dirty="0" smtClean="0"/>
              <a:t>Percepční a konceptuální </a:t>
            </a:r>
            <a:r>
              <a:rPr lang="cs-CZ" dirty="0" err="1"/>
              <a:t>matching</a:t>
            </a:r>
            <a:r>
              <a:rPr lang="cs-CZ" dirty="0"/>
              <a:t> to sample </a:t>
            </a:r>
            <a:r>
              <a:rPr lang="cs-CZ" dirty="0" smtClean="0"/>
              <a:t>opic a šimpanzů. Data na šimpanze z </a:t>
            </a:r>
            <a:r>
              <a:rPr lang="cs-CZ" dirty="0"/>
              <a:t>Thompson et al., 1997. </a:t>
            </a:r>
            <a:r>
              <a:rPr lang="cs-CZ" dirty="0" smtClean="0"/>
              <a:t>Data na makaky z </a:t>
            </a:r>
            <a:r>
              <a:rPr lang="cs-CZ" dirty="0" err="1" smtClean="0"/>
              <a:t>Washburn</a:t>
            </a:r>
            <a:r>
              <a:rPr lang="cs-CZ" dirty="0" smtClean="0"/>
              <a:t> </a:t>
            </a:r>
            <a:r>
              <a:rPr lang="cs-CZ" dirty="0"/>
              <a:t>et al., 1997.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4860032" y="1124744"/>
            <a:ext cx="4056450" cy="2808312"/>
          </a:xfrm>
          <a:prstGeom prst="rect">
            <a:avLst/>
          </a:prstGeom>
          <a:noFill/>
          <a:ln w="9525">
            <a:noFill/>
            <a:round/>
            <a:headEnd/>
            <a:tailEnd/>
          </a:ln>
          <a:effectLst/>
        </p:spPr>
      </p:pic>
      <p:sp>
        <p:nvSpPr>
          <p:cNvPr id="2" name="Nadpis 1"/>
          <p:cNvSpPr>
            <a:spLocks noGrp="1"/>
          </p:cNvSpPr>
          <p:nvPr>
            <p:ph type="title"/>
          </p:nvPr>
        </p:nvSpPr>
        <p:spPr/>
        <p:txBody>
          <a:bodyPr/>
          <a:lstStyle/>
          <a:p>
            <a:r>
              <a:rPr lang="cs-CZ" dirty="0" err="1" smtClean="0"/>
              <a:t>Bouvet</a:t>
            </a:r>
            <a:r>
              <a:rPr lang="cs-CZ" dirty="0" smtClean="0"/>
              <a:t> a </a:t>
            </a:r>
            <a:r>
              <a:rPr lang="cs-CZ" dirty="0" err="1" smtClean="0"/>
              <a:t>Vauclaire</a:t>
            </a:r>
            <a:r>
              <a:rPr lang="cs-CZ" dirty="0" smtClean="0"/>
              <a:t> 2001 - paviáni </a:t>
            </a:r>
            <a:endParaRPr lang="cs-CZ" dirty="0"/>
          </a:p>
        </p:txBody>
      </p:sp>
      <p:sp>
        <p:nvSpPr>
          <p:cNvPr id="3" name="Zástupný symbol pro obsah 2"/>
          <p:cNvSpPr>
            <a:spLocks noGrp="1"/>
          </p:cNvSpPr>
          <p:nvPr>
            <p:ph idx="1"/>
          </p:nvPr>
        </p:nvSpPr>
        <p:spPr>
          <a:xfrm>
            <a:off x="5364088" y="4149080"/>
            <a:ext cx="3322712" cy="1977083"/>
          </a:xfrm>
        </p:spPr>
        <p:txBody>
          <a:bodyPr>
            <a:normAutofit lnSpcReduction="10000"/>
          </a:bodyPr>
          <a:lstStyle/>
          <a:p>
            <a:r>
              <a:rPr lang="cs-CZ" sz="2400" dirty="0" err="1" smtClean="0"/>
              <a:t>Physical</a:t>
            </a:r>
            <a:r>
              <a:rPr lang="cs-CZ" sz="2400" dirty="0" smtClean="0"/>
              <a:t> identity – transfer 88%</a:t>
            </a:r>
          </a:p>
          <a:p>
            <a:r>
              <a:rPr lang="cs-CZ" sz="2400" dirty="0" err="1" smtClean="0"/>
              <a:t>Conceptual</a:t>
            </a:r>
            <a:r>
              <a:rPr lang="cs-CZ" sz="2400" dirty="0" smtClean="0"/>
              <a:t> identity – po tréninku opět transfer přes 80%</a:t>
            </a:r>
            <a:endParaRPr lang="cs-CZ" sz="2400" dirty="0"/>
          </a:p>
        </p:txBody>
      </p:sp>
      <p:pic>
        <p:nvPicPr>
          <p:cNvPr id="5" name="Picture 1"/>
          <p:cNvPicPr>
            <a:picLocks noChangeAspect="1" noChangeArrowheads="1"/>
          </p:cNvPicPr>
          <p:nvPr/>
        </p:nvPicPr>
        <p:blipFill>
          <a:blip r:embed="rId4" cstate="print"/>
          <a:srcRect/>
          <a:stretch>
            <a:fillRect/>
          </a:stretch>
        </p:blipFill>
        <p:spPr bwMode="auto">
          <a:xfrm>
            <a:off x="0" y="1340768"/>
            <a:ext cx="5271796" cy="5157192"/>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1524000" y="190500"/>
            <a:ext cx="7010400" cy="152717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t>Závěr</a:t>
            </a:r>
          </a:p>
        </p:txBody>
      </p:sp>
      <p:sp>
        <p:nvSpPr>
          <p:cNvPr id="34818" name="Rectangle 2"/>
          <p:cNvSpPr>
            <a:spLocks noGrp="1" noChangeArrowheads="1"/>
          </p:cNvSpPr>
          <p:nvPr>
            <p:ph type="body" idx="4294967295"/>
          </p:nvPr>
        </p:nvSpPr>
        <p:spPr>
          <a:xfrm>
            <a:off x="1524000" y="1905000"/>
            <a:ext cx="7010400" cy="4114800"/>
          </a:xfrm>
          <a:ln/>
        </p:spPr>
        <p:txBody>
          <a:bodyPr>
            <a:normAutofit fontScale="92500" lnSpcReduction="10000"/>
          </a:bodyPr>
          <a:lstStyle/>
          <a:p>
            <a:pPr marL="341313" indent="-341313">
              <a:spcBef>
                <a:spcPts val="775"/>
              </a:spcBef>
              <a:buClr>
                <a:srgbClr val="336666"/>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3100" dirty="0" smtClean="0"/>
              <a:t>Percepční koncepty jsou přirozenou schopností řady (možná všech) testovaných obratlovců i dalších zvířat</a:t>
            </a:r>
          </a:p>
          <a:p>
            <a:pPr marL="341313" indent="-341313">
              <a:spcBef>
                <a:spcPts val="775"/>
              </a:spcBef>
              <a:buClr>
                <a:srgbClr val="336666"/>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3100" dirty="0" smtClean="0"/>
              <a:t>Testované druhy rovněž běžně tvoří asociační koncepty (naučené)</a:t>
            </a:r>
          </a:p>
          <a:p>
            <a:pPr marL="341313" indent="-341313">
              <a:spcBef>
                <a:spcPts val="775"/>
              </a:spcBef>
              <a:buClr>
                <a:srgbClr val="336666"/>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3100" dirty="0" smtClean="0"/>
              <a:t>Vyšší abstraktní úrovně (relační, analogie) jsou obzvlášť vyvinuté u šimpanzů, ale i papoušci a další druhy si rychle tvoří abstraktní pravidla</a:t>
            </a:r>
            <a:endParaRPr lang="en-US" sz="3100" dirty="0"/>
          </a:p>
          <a:p>
            <a:pPr marL="341313" indent="-341313">
              <a:spcBef>
                <a:spcPts val="775"/>
              </a:spcBef>
              <a:buClr>
                <a:srgbClr val="336666"/>
              </a:buClr>
              <a:buSzPct val="7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80728"/>
          </a:xfrm>
        </p:spPr>
        <p:txBody>
          <a:bodyPr>
            <a:normAutofit/>
          </a:bodyPr>
          <a:lstStyle/>
          <a:p>
            <a:r>
              <a:rPr lang="cs-CZ" dirty="0" smtClean="0"/>
              <a:t>Koncept</a:t>
            </a:r>
            <a:endParaRPr lang="cs-CZ" dirty="0"/>
          </a:p>
        </p:txBody>
      </p:sp>
      <p:sp>
        <p:nvSpPr>
          <p:cNvPr id="3" name="Zástupný symbol pro obsah 2"/>
          <p:cNvSpPr>
            <a:spLocks noGrp="1"/>
          </p:cNvSpPr>
          <p:nvPr>
            <p:ph idx="1"/>
          </p:nvPr>
        </p:nvSpPr>
        <p:spPr>
          <a:xfrm>
            <a:off x="323528" y="1124745"/>
            <a:ext cx="8568952" cy="3168352"/>
          </a:xfrm>
        </p:spPr>
        <p:txBody>
          <a:bodyPr>
            <a:normAutofit lnSpcReduction="10000"/>
          </a:bodyPr>
          <a:lstStyle/>
          <a:p>
            <a:r>
              <a:rPr lang="cs-CZ" sz="2000" dirty="0" smtClean="0"/>
              <a:t>Pravidlo umožňující rozpoznat členy </a:t>
            </a:r>
            <a:r>
              <a:rPr lang="cs-CZ" sz="2000" dirty="0" err="1" smtClean="0"/>
              <a:t>urč</a:t>
            </a:r>
            <a:r>
              <a:rPr lang="cs-CZ" sz="2000" dirty="0" smtClean="0"/>
              <a:t>. kategorie</a:t>
            </a:r>
          </a:p>
          <a:p>
            <a:r>
              <a:rPr lang="cs-CZ" sz="2000" dirty="0" smtClean="0"/>
              <a:t>Obsahuje přídatné informaci/e o členech kategorie</a:t>
            </a:r>
          </a:p>
          <a:p>
            <a:r>
              <a:rPr lang="cs-CZ" dirty="0" smtClean="0">
                <a:solidFill>
                  <a:srgbClr val="C00000"/>
                </a:solidFill>
              </a:rPr>
              <a:t>Je funkční: zjednodušuje vnímání světa a interakce v prostředí</a:t>
            </a:r>
          </a:p>
          <a:p>
            <a:pPr lvl="1"/>
            <a:r>
              <a:rPr lang="cs-CZ" dirty="0" smtClean="0"/>
              <a:t>Redukuje množství vjemů, kterým je třeba věnovat pozornost a pamatovat si je</a:t>
            </a:r>
          </a:p>
          <a:p>
            <a:pPr lvl="1"/>
            <a:r>
              <a:rPr lang="cs-CZ" dirty="0" smtClean="0"/>
              <a:t>Aktivace konceptu </a:t>
            </a:r>
            <a:r>
              <a:rPr lang="cs-CZ" dirty="0" smtClean="0">
                <a:sym typeface="Symbol"/>
              </a:rPr>
              <a:t></a:t>
            </a:r>
            <a:r>
              <a:rPr lang="cs-CZ" dirty="0" smtClean="0"/>
              <a:t> aktivace relevantního chování</a:t>
            </a:r>
          </a:p>
          <a:p>
            <a:pPr lvl="1"/>
            <a:endParaRPr lang="cs-CZ" dirty="0" smtClean="0"/>
          </a:p>
          <a:p>
            <a:endParaRPr lang="cs-CZ" dirty="0"/>
          </a:p>
        </p:txBody>
      </p:sp>
      <p:pic>
        <p:nvPicPr>
          <p:cNvPr id="5" name="Obrázek 4" descr="P1060664.JPG"/>
          <p:cNvPicPr>
            <a:picLocks noChangeAspect="1"/>
          </p:cNvPicPr>
          <p:nvPr/>
        </p:nvPicPr>
        <p:blipFill>
          <a:blip r:embed="rId2" cstate="print"/>
          <a:stretch>
            <a:fillRect/>
          </a:stretch>
        </p:blipFill>
        <p:spPr>
          <a:xfrm>
            <a:off x="2699792" y="4149080"/>
            <a:ext cx="3419872" cy="256490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1776-BBBA-473E-B01C-3953E3204EF6}"/>
              </a:ext>
            </a:extLst>
          </p:cNvPr>
          <p:cNvSpPr>
            <a:spLocks noGrp="1"/>
          </p:cNvSpPr>
          <p:nvPr>
            <p:ph type="ctrTitle"/>
          </p:nvPr>
        </p:nvSpPr>
        <p:spPr>
          <a:xfrm>
            <a:off x="816685" y="2449830"/>
            <a:ext cx="6932855" cy="2466614"/>
          </a:xfrm>
        </p:spPr>
        <p:txBody>
          <a:bodyPr/>
          <a:lstStyle/>
          <a:p>
            <a:r>
              <a:rPr lang="en-US" dirty="0" err="1" smtClean="0"/>
              <a:t>Sociální</a:t>
            </a:r>
            <a:r>
              <a:rPr lang="cs-CZ" dirty="0" smtClean="0"/>
              <a:t> </a:t>
            </a:r>
            <a:r>
              <a:rPr lang="en-US" dirty="0" err="1" smtClean="0"/>
              <a:t>kognice</a:t>
            </a:r>
            <a:endParaRPr lang="en-US" dirty="0"/>
          </a:p>
        </p:txBody>
      </p:sp>
      <p:sp>
        <p:nvSpPr>
          <p:cNvPr id="4" name="Subtitle 2">
            <a:extLst>
              <a:ext uri="{FF2B5EF4-FFF2-40B4-BE49-F238E27FC236}">
                <a16:creationId xmlns:a16="http://schemas.microsoft.com/office/drawing/2014/main" id="{11D63AA0-3295-42BB-88A7-E5A2E834D43F}"/>
              </a:ext>
            </a:extLst>
          </p:cNvPr>
          <p:cNvSpPr txBox="1">
            <a:spLocks/>
          </p:cNvSpPr>
          <p:nvPr/>
        </p:nvSpPr>
        <p:spPr>
          <a:xfrm>
            <a:off x="3341083" y="5010694"/>
            <a:ext cx="5275772" cy="529766"/>
          </a:xfrm>
          <a:prstGeom prst="rect">
            <a:avLst/>
          </a:prstGeom>
        </p:spPr>
        <p:txBody>
          <a:bodyPr vert="horz" lIns="68580" tIns="34290" rIns="68580" bIns="34290" rtlCol="0">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r"/>
            <a:endParaRPr lang="en-US" sz="1500" dirty="0"/>
          </a:p>
        </p:txBody>
      </p:sp>
    </p:spTree>
    <p:extLst>
      <p:ext uri="{BB962C8B-B14F-4D97-AF65-F5344CB8AC3E}">
        <p14:creationId xmlns:p14="http://schemas.microsoft.com/office/powerpoint/2010/main" val="1702258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2147" y="1341310"/>
            <a:ext cx="7033260" cy="647042"/>
          </a:xfrm>
        </p:spPr>
        <p:txBody>
          <a:bodyPr>
            <a:normAutofit/>
          </a:bodyPr>
          <a:lstStyle/>
          <a:p>
            <a:pPr algn="l"/>
            <a:r>
              <a:rPr lang="cs-CZ" sz="3300" dirty="0"/>
              <a:t>Hypotéza sociální inteligence</a:t>
            </a:r>
          </a:p>
        </p:txBody>
      </p:sp>
      <p:sp>
        <p:nvSpPr>
          <p:cNvPr id="3" name="Zástupný symbol pro obsah 2"/>
          <p:cNvSpPr>
            <a:spLocks noGrp="1"/>
          </p:cNvSpPr>
          <p:nvPr>
            <p:ph idx="1"/>
          </p:nvPr>
        </p:nvSpPr>
        <p:spPr>
          <a:xfrm>
            <a:off x="571500" y="1924050"/>
            <a:ext cx="4373880" cy="3639852"/>
          </a:xfrm>
        </p:spPr>
        <p:txBody>
          <a:bodyPr>
            <a:normAutofit/>
          </a:bodyPr>
          <a:lstStyle/>
          <a:p>
            <a:r>
              <a:rPr lang="cs-CZ" sz="1800" dirty="0"/>
              <a:t>Evoluce inteligence je důsledkem selekce na sociální inteligenci</a:t>
            </a:r>
          </a:p>
          <a:p>
            <a:r>
              <a:rPr lang="cs-CZ" sz="1800" dirty="0" err="1"/>
              <a:t>kompetice</a:t>
            </a:r>
            <a:r>
              <a:rPr lang="cs-CZ" sz="1800" dirty="0"/>
              <a:t> a spolupráce</a:t>
            </a:r>
          </a:p>
          <a:p>
            <a:r>
              <a:rPr lang="cs-CZ" sz="1800" dirty="0"/>
              <a:t>pozitivní korelace mezi relativní velikostí mozku</a:t>
            </a:r>
            <a:r>
              <a:rPr lang="en-US" sz="1800" dirty="0"/>
              <a:t> (</a:t>
            </a:r>
            <a:r>
              <a:rPr lang="cs-CZ" sz="1800" dirty="0" err="1"/>
              <a:t>neokortexu</a:t>
            </a:r>
            <a:r>
              <a:rPr lang="en-US" sz="1800" dirty="0"/>
              <a:t>)</a:t>
            </a:r>
            <a:r>
              <a:rPr lang="cs-CZ" sz="1800" dirty="0"/>
              <a:t> a sociálních proměnných, resp. sociální komplexity (velikost skupiny atd.)</a:t>
            </a:r>
          </a:p>
          <a:p>
            <a:r>
              <a:rPr lang="cs-CZ" sz="1800" dirty="0"/>
              <a:t>kvantifikovatelné rozdíly mezi druhy - úrovně sociální kognice / jednotlivých </a:t>
            </a:r>
            <a:r>
              <a:rPr lang="cs-CZ" sz="1800" dirty="0" err="1"/>
              <a:t>skills</a:t>
            </a:r>
            <a:endParaRPr lang="cs-CZ" dirty="0"/>
          </a:p>
          <a:p>
            <a:pPr lvl="2"/>
            <a:endParaRPr lang="cs-CZ" dirty="0"/>
          </a:p>
          <a:p>
            <a:pPr lvl="2"/>
            <a:endParaRPr lang="cs-CZ" dirty="0"/>
          </a:p>
          <a:p>
            <a:pPr marL="644652" lvl="2" indent="0">
              <a:buNone/>
            </a:pPr>
            <a:endParaRPr lang="cs-CZ" dirty="0"/>
          </a:p>
        </p:txBody>
      </p:sp>
      <p:pic>
        <p:nvPicPr>
          <p:cNvPr id="18434" name="Picture 2" descr="http://s4.hubimg.com/u/6674587_f520.jpg"/>
          <p:cNvPicPr>
            <a:picLocks noChangeAspect="1" noChangeArrowheads="1"/>
          </p:cNvPicPr>
          <p:nvPr/>
        </p:nvPicPr>
        <p:blipFill>
          <a:blip r:embed="rId3" cstate="print"/>
          <a:srcRect/>
          <a:stretch>
            <a:fillRect/>
          </a:stretch>
        </p:blipFill>
        <p:spPr bwMode="auto">
          <a:xfrm>
            <a:off x="5189587" y="1988353"/>
            <a:ext cx="3596273" cy="3107891"/>
          </a:xfrm>
          <a:prstGeom prst="rect">
            <a:avLst/>
          </a:prstGeom>
          <a:noFill/>
        </p:spPr>
      </p:pic>
      <p:sp>
        <p:nvSpPr>
          <p:cNvPr id="5" name="TextBox 4">
            <a:extLst>
              <a:ext uri="{FF2B5EF4-FFF2-40B4-BE49-F238E27FC236}">
                <a16:creationId xmlns:a16="http://schemas.microsoft.com/office/drawing/2014/main" id="{96D32D08-E939-4B88-AB3D-E6DFA8C96D72}"/>
              </a:ext>
            </a:extLst>
          </p:cNvPr>
          <p:cNvSpPr txBox="1"/>
          <p:nvPr/>
        </p:nvSpPr>
        <p:spPr>
          <a:xfrm>
            <a:off x="571500" y="5031942"/>
            <a:ext cx="2506980" cy="507831"/>
          </a:xfrm>
          <a:prstGeom prst="rect">
            <a:avLst/>
          </a:prstGeom>
          <a:noFill/>
        </p:spPr>
        <p:txBody>
          <a:bodyPr wrap="square" rtlCol="0">
            <a:spAutoFit/>
          </a:bodyPr>
          <a:lstStyle/>
          <a:p>
            <a:r>
              <a:rPr lang="cs-CZ" sz="1350" dirty="0" err="1"/>
              <a:t>Dunbar</a:t>
            </a:r>
            <a:r>
              <a:rPr lang="cs-CZ" sz="1350" dirty="0"/>
              <a:t> (1992, 1993, 1998, 2003); Kudo &amp; </a:t>
            </a:r>
            <a:r>
              <a:rPr lang="cs-CZ" sz="1350" dirty="0" err="1"/>
              <a:t>Dunbar</a:t>
            </a:r>
            <a:r>
              <a:rPr lang="cs-CZ" sz="1350" dirty="0"/>
              <a:t> (2001) </a:t>
            </a:r>
            <a:endParaRPr lang="en-US" sz="1350" dirty="0"/>
          </a:p>
        </p:txBody>
      </p:sp>
    </p:spTree>
    <p:extLst>
      <p:ext uri="{BB962C8B-B14F-4D97-AF65-F5344CB8AC3E}">
        <p14:creationId xmlns:p14="http://schemas.microsoft.com/office/powerpoint/2010/main" val="1693497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BCC469-3235-4B4E-B8FD-696B116C916D}"/>
              </a:ext>
            </a:extLst>
          </p:cNvPr>
          <p:cNvSpPr>
            <a:spLocks noGrp="1"/>
          </p:cNvSpPr>
          <p:nvPr>
            <p:ph sz="half" idx="2"/>
          </p:nvPr>
        </p:nvSpPr>
        <p:spPr>
          <a:xfrm>
            <a:off x="5881491" y="1790638"/>
            <a:ext cx="3033909" cy="3716033"/>
          </a:xfrm>
        </p:spPr>
        <p:txBody>
          <a:bodyPr>
            <a:normAutofit fontScale="77500" lnSpcReduction="20000"/>
          </a:bodyPr>
          <a:lstStyle/>
          <a:p>
            <a:r>
              <a:rPr lang="cs-CZ" dirty="0"/>
              <a:t>lidé kvalitativně odlišní od ostatních primátů</a:t>
            </a:r>
          </a:p>
          <a:p>
            <a:r>
              <a:rPr lang="cs-CZ" dirty="0"/>
              <a:t>primáti sociální: sociálně-kognitivní schopnosti postačující k spolupráci a </a:t>
            </a:r>
            <a:r>
              <a:rPr lang="cs-CZ" dirty="0" err="1"/>
              <a:t>kompetici</a:t>
            </a:r>
            <a:endParaRPr lang="cs-CZ" dirty="0"/>
          </a:p>
          <a:p>
            <a:r>
              <a:rPr lang="cs-CZ" dirty="0"/>
              <a:t>lidé </a:t>
            </a:r>
            <a:r>
              <a:rPr lang="en-US" dirty="0"/>
              <a:t>“</a:t>
            </a:r>
            <a:r>
              <a:rPr lang="cs-CZ" dirty="0"/>
              <a:t>ultra-sociální</a:t>
            </a:r>
            <a:r>
              <a:rPr lang="en-US" dirty="0"/>
              <a:t>”</a:t>
            </a:r>
            <a:r>
              <a:rPr lang="cs-CZ" dirty="0"/>
              <a:t>: speciální sociálně-kognitivní schopnosti – sociální učení, komunikace, teorie mysli</a:t>
            </a:r>
          </a:p>
          <a:p>
            <a:r>
              <a:rPr lang="cs-CZ" dirty="0"/>
              <a:t>nutnost kulturních interakcí, děti vyrůstají v kultuře</a:t>
            </a:r>
            <a:endParaRPr lang="en-US" dirty="0"/>
          </a:p>
        </p:txBody>
      </p:sp>
      <p:sp>
        <p:nvSpPr>
          <p:cNvPr id="7" name="Title 1">
            <a:extLst>
              <a:ext uri="{FF2B5EF4-FFF2-40B4-BE49-F238E27FC236}">
                <a16:creationId xmlns:a16="http://schemas.microsoft.com/office/drawing/2014/main" id="{AA639E63-6FB8-420A-8C5D-7784D11DCB1C}"/>
              </a:ext>
            </a:extLst>
          </p:cNvPr>
          <p:cNvSpPr>
            <a:spLocks noGrp="1"/>
          </p:cNvSpPr>
          <p:nvPr>
            <p:ph type="title"/>
          </p:nvPr>
        </p:nvSpPr>
        <p:spPr>
          <a:xfrm>
            <a:off x="1078230" y="1275160"/>
            <a:ext cx="7703820" cy="572690"/>
          </a:xfrm>
        </p:spPr>
        <p:txBody>
          <a:bodyPr>
            <a:noAutofit/>
          </a:bodyPr>
          <a:lstStyle/>
          <a:p>
            <a:r>
              <a:rPr lang="cs-CZ" sz="3300" dirty="0"/>
              <a:t>Hypotéza kulturní inteligence</a:t>
            </a:r>
            <a:endParaRPr lang="en-US" sz="3300" dirty="0"/>
          </a:p>
        </p:txBody>
      </p:sp>
      <p:sp>
        <p:nvSpPr>
          <p:cNvPr id="8" name="TextBox 7">
            <a:extLst>
              <a:ext uri="{FF2B5EF4-FFF2-40B4-BE49-F238E27FC236}">
                <a16:creationId xmlns:a16="http://schemas.microsoft.com/office/drawing/2014/main" id="{3FCDBECF-B33F-4F63-A6E8-DFF446B6952C}"/>
              </a:ext>
            </a:extLst>
          </p:cNvPr>
          <p:cNvSpPr txBox="1"/>
          <p:nvPr/>
        </p:nvSpPr>
        <p:spPr>
          <a:xfrm>
            <a:off x="567690" y="5506670"/>
            <a:ext cx="1882140" cy="300082"/>
          </a:xfrm>
          <a:prstGeom prst="rect">
            <a:avLst/>
          </a:prstGeom>
          <a:noFill/>
        </p:spPr>
        <p:txBody>
          <a:bodyPr wrap="square" rtlCol="0">
            <a:spAutoFit/>
          </a:bodyPr>
          <a:lstStyle/>
          <a:p>
            <a:r>
              <a:rPr lang="cs-CZ" sz="1350" dirty="0"/>
              <a:t>2.5 leté děti</a:t>
            </a:r>
            <a:endParaRPr lang="en-US" sz="1350" dirty="0"/>
          </a:p>
        </p:txBody>
      </p:sp>
      <p:pic>
        <p:nvPicPr>
          <p:cNvPr id="14" name="Content Placeholder 13">
            <a:extLst>
              <a:ext uri="{FF2B5EF4-FFF2-40B4-BE49-F238E27FC236}">
                <a16:creationId xmlns:a16="http://schemas.microsoft.com/office/drawing/2014/main" id="{B813BCA0-4326-42F2-900E-0ABB1FAD5EE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3568" y="1908518"/>
            <a:ext cx="5843391" cy="3716033"/>
          </a:xfrm>
        </p:spPr>
      </p:pic>
      <p:sp>
        <p:nvSpPr>
          <p:cNvPr id="15" name="TextBox 14">
            <a:extLst>
              <a:ext uri="{FF2B5EF4-FFF2-40B4-BE49-F238E27FC236}">
                <a16:creationId xmlns:a16="http://schemas.microsoft.com/office/drawing/2014/main" id="{5F77E4D5-AE1D-4BB9-ABAB-35435793A391}"/>
              </a:ext>
            </a:extLst>
          </p:cNvPr>
          <p:cNvSpPr txBox="1"/>
          <p:nvPr/>
        </p:nvSpPr>
        <p:spPr>
          <a:xfrm>
            <a:off x="567690" y="1566979"/>
            <a:ext cx="1882140" cy="300082"/>
          </a:xfrm>
          <a:prstGeom prst="rect">
            <a:avLst/>
          </a:prstGeom>
          <a:noFill/>
        </p:spPr>
        <p:txBody>
          <a:bodyPr wrap="square" rtlCol="0">
            <a:spAutoFit/>
          </a:bodyPr>
          <a:lstStyle/>
          <a:p>
            <a:r>
              <a:rPr lang="en-US" sz="1350" dirty="0"/>
              <a:t>Herrmann et al. (2007)</a:t>
            </a:r>
          </a:p>
        </p:txBody>
      </p:sp>
    </p:spTree>
    <p:extLst>
      <p:ext uri="{BB962C8B-B14F-4D97-AF65-F5344CB8AC3E}">
        <p14:creationId xmlns:p14="http://schemas.microsoft.com/office/powerpoint/2010/main" val="3759174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0" y="1277009"/>
            <a:ext cx="7777717" cy="525787"/>
          </a:xfrm>
        </p:spPr>
        <p:txBody>
          <a:bodyPr>
            <a:noAutofit/>
          </a:bodyPr>
          <a:lstStyle/>
          <a:p>
            <a:pPr algn="l"/>
            <a:r>
              <a:rPr lang="en-US" sz="3000" dirty="0" err="1"/>
              <a:t>Teorie</a:t>
            </a:r>
            <a:r>
              <a:rPr lang="en-US" sz="3000" dirty="0"/>
              <a:t> </a:t>
            </a:r>
            <a:r>
              <a:rPr lang="en-US" sz="3000" dirty="0" err="1"/>
              <a:t>mysli</a:t>
            </a:r>
            <a:r>
              <a:rPr lang="en-US" sz="3000" dirty="0"/>
              <a:t> &amp; </a:t>
            </a:r>
            <a:r>
              <a:rPr lang="cs-CZ" sz="3000" dirty="0" err="1"/>
              <a:t>Atribuce</a:t>
            </a:r>
            <a:r>
              <a:rPr lang="cs-CZ" sz="3000" dirty="0"/>
              <a:t> mentálních stavů</a:t>
            </a:r>
          </a:p>
        </p:txBody>
      </p:sp>
      <p:sp>
        <p:nvSpPr>
          <p:cNvPr id="3" name="Zástupný symbol pro obsah 2"/>
          <p:cNvSpPr>
            <a:spLocks noGrp="1"/>
          </p:cNvSpPr>
          <p:nvPr>
            <p:ph idx="1"/>
          </p:nvPr>
        </p:nvSpPr>
        <p:spPr>
          <a:xfrm>
            <a:off x="4944140" y="1802796"/>
            <a:ext cx="3771900" cy="2323967"/>
          </a:xfrm>
        </p:spPr>
        <p:txBody>
          <a:bodyPr>
            <a:normAutofit fontScale="92500" lnSpcReduction="20000"/>
          </a:bodyPr>
          <a:lstStyle/>
          <a:p>
            <a:pPr>
              <a:buFont typeface="+mj-lt"/>
              <a:buAutoNum type="arabicPeriod"/>
            </a:pPr>
            <a:r>
              <a:rPr lang="cs-CZ" sz="1950" dirty="0"/>
              <a:t>Získávání informací o záměru druhého = změna chování v závislosti na pohledu druhého</a:t>
            </a:r>
          </a:p>
          <a:p>
            <a:pPr>
              <a:buFont typeface="+mj-lt"/>
              <a:buAutoNum type="arabicPeriod"/>
            </a:pPr>
            <a:r>
              <a:rPr lang="cs-CZ" sz="1950" dirty="0"/>
              <a:t>Získávání informací o znalostech druhého = změna chování v závislosti na tom, na co se koukal</a:t>
            </a:r>
          </a:p>
          <a:p>
            <a:pPr>
              <a:buFont typeface="+mj-lt"/>
              <a:buAutoNum type="arabicPeriod"/>
            </a:pPr>
            <a:r>
              <a:rPr lang="cs-CZ" sz="1950" dirty="0"/>
              <a:t>Získávání informací o domněnkách druhého = bere v úvahu i to, co druhý neví = TEORIE MYSLI</a:t>
            </a:r>
          </a:p>
          <a:p>
            <a:endParaRPr lang="cs-CZ" dirty="0"/>
          </a:p>
          <a:p>
            <a:pPr marL="282893" lvl="1" indent="0">
              <a:buNone/>
            </a:pPr>
            <a:endParaRPr lang="cs-CZ" dirty="0"/>
          </a:p>
        </p:txBody>
      </p:sp>
      <p:pic>
        <p:nvPicPr>
          <p:cNvPr id="2050" name="Picture 2" descr="http://news.bbcimg.co.uk/media/images/63106000/jpg/_63106845_jay2photobyljerkaostoj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441" y="4240816"/>
            <a:ext cx="1628775"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B57681-38C7-4C7A-B831-A2FFC7184E47}"/>
              </a:ext>
            </a:extLst>
          </p:cNvPr>
          <p:cNvSpPr/>
          <p:nvPr/>
        </p:nvSpPr>
        <p:spPr>
          <a:xfrm>
            <a:off x="538273" y="1873276"/>
            <a:ext cx="4033727" cy="1615827"/>
          </a:xfrm>
          <a:prstGeom prst="rect">
            <a:avLst/>
          </a:prstGeom>
        </p:spPr>
        <p:txBody>
          <a:bodyPr wrap="square">
            <a:spAutoFit/>
          </a:bodyPr>
          <a:lstStyle/>
          <a:p>
            <a:pPr marL="253604" indent="-253604">
              <a:spcBef>
                <a:spcPts val="281"/>
              </a:spcBef>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pPr>
            <a:r>
              <a:rPr lang="cs-CZ" sz="1650" b="1" i="1" dirty="0" err="1">
                <a:solidFill>
                  <a:srgbClr val="000000"/>
                </a:solidFill>
              </a:rPr>
              <a:t>Def</a:t>
            </a:r>
            <a:r>
              <a:rPr lang="cs-CZ" sz="1650" b="1" i="1" dirty="0">
                <a:solidFill>
                  <a:srgbClr val="000000"/>
                </a:solidFill>
              </a:rPr>
              <a:t>.: jedinec má domněnku (teorii) o obsahu mysli (jiné osoby) = chápe, že jiní lidé mají mentální stavy (myšlenky, přání, domněnky), že tyto mentální stavy řídí jejich chování a že se můžou lišit od mého mentálního stavu</a:t>
            </a:r>
          </a:p>
        </p:txBody>
      </p:sp>
      <p:sp>
        <p:nvSpPr>
          <p:cNvPr id="5" name="Rectangle 4">
            <a:extLst>
              <a:ext uri="{FF2B5EF4-FFF2-40B4-BE49-F238E27FC236}">
                <a16:creationId xmlns:a16="http://schemas.microsoft.com/office/drawing/2014/main" id="{821E5286-01B4-4832-B369-3FBD26CD3949}"/>
              </a:ext>
            </a:extLst>
          </p:cNvPr>
          <p:cNvSpPr/>
          <p:nvPr/>
        </p:nvSpPr>
        <p:spPr>
          <a:xfrm>
            <a:off x="372140" y="3648108"/>
            <a:ext cx="4572000" cy="1546577"/>
          </a:xfrm>
          <a:prstGeom prst="rect">
            <a:avLst/>
          </a:prstGeom>
        </p:spPr>
        <p:txBody>
          <a:bodyPr>
            <a:spAutoFit/>
          </a:bodyPr>
          <a:lstStyle/>
          <a:p>
            <a:r>
              <a:rPr lang="cs-CZ" sz="1350" dirty="0"/>
              <a:t>Efekt prostého pohledu:</a:t>
            </a:r>
          </a:p>
          <a:p>
            <a:pPr lvl="1"/>
            <a:r>
              <a:rPr lang="en-US" sz="1350" dirty="0"/>
              <a:t>- </a:t>
            </a:r>
            <a:r>
              <a:rPr lang="cs-CZ" sz="1350" dirty="0"/>
              <a:t>Makak </a:t>
            </a:r>
            <a:r>
              <a:rPr lang="cs-CZ" sz="1350" dirty="0" err="1"/>
              <a:t>rhesus</a:t>
            </a:r>
            <a:r>
              <a:rPr lang="cs-CZ" sz="1350" dirty="0"/>
              <a:t> krade ostatním, kteří se nedívají</a:t>
            </a:r>
          </a:p>
          <a:p>
            <a:pPr lvl="1"/>
            <a:r>
              <a:rPr lang="en-US" sz="1350" dirty="0"/>
              <a:t>- </a:t>
            </a:r>
            <a:r>
              <a:rPr lang="cs-CZ" sz="1350" dirty="0"/>
              <a:t>Šimpanzi si berou jídlo, které konkurent neviděl; </a:t>
            </a:r>
          </a:p>
          <a:p>
            <a:pPr lvl="1"/>
            <a:r>
              <a:rPr lang="en-US" sz="1350" dirty="0"/>
              <a:t>- </a:t>
            </a:r>
            <a:r>
              <a:rPr lang="cs-CZ" sz="1350" dirty="0"/>
              <a:t>Krkavci a sojky schovávají potravu tam, 	</a:t>
            </a:r>
          </a:p>
          <a:p>
            <a:pPr marL="282893" lvl="1"/>
            <a:r>
              <a:rPr lang="cs-CZ" sz="1350" dirty="0"/>
              <a:t>	kam ostatní nemohou vidět</a:t>
            </a:r>
          </a:p>
          <a:p>
            <a:pPr lvl="2"/>
            <a:r>
              <a:rPr lang="cs-CZ" sz="1350" dirty="0"/>
              <a:t>Řídí se zřejmě pouze pravděpodobným záměrem</a:t>
            </a:r>
          </a:p>
          <a:p>
            <a:pPr lvl="2"/>
            <a:r>
              <a:rPr lang="cs-CZ" sz="1350" dirty="0"/>
              <a:t>Co konkurent vidí, to chce sníst!</a:t>
            </a:r>
          </a:p>
        </p:txBody>
      </p:sp>
    </p:spTree>
    <p:extLst>
      <p:ext uri="{BB962C8B-B14F-4D97-AF65-F5344CB8AC3E}">
        <p14:creationId xmlns:p14="http://schemas.microsoft.com/office/powerpoint/2010/main" val="1218337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76DD-F41C-4599-B6D8-1233B8909631}"/>
              </a:ext>
            </a:extLst>
          </p:cNvPr>
          <p:cNvSpPr>
            <a:spLocks noGrp="1"/>
          </p:cNvSpPr>
          <p:nvPr>
            <p:ph type="title"/>
          </p:nvPr>
        </p:nvSpPr>
        <p:spPr>
          <a:xfrm>
            <a:off x="571500" y="1277008"/>
            <a:ext cx="7338060" cy="624182"/>
          </a:xfrm>
        </p:spPr>
        <p:txBody>
          <a:bodyPr>
            <a:normAutofit fontScale="90000"/>
          </a:bodyPr>
          <a:lstStyle/>
          <a:p>
            <a:pPr algn="l"/>
            <a:r>
              <a:rPr lang="en-US" dirty="0" err="1"/>
              <a:t>Kooperace</a:t>
            </a:r>
            <a:r>
              <a:rPr lang="en-US" dirty="0"/>
              <a:t> a </a:t>
            </a:r>
            <a:r>
              <a:rPr lang="en-US" dirty="0" err="1"/>
              <a:t>reciprocita</a:t>
            </a:r>
            <a:endParaRPr lang="en-US" dirty="0"/>
          </a:p>
        </p:txBody>
      </p:sp>
      <p:sp>
        <p:nvSpPr>
          <p:cNvPr id="3" name="TextBox 2">
            <a:extLst>
              <a:ext uri="{FF2B5EF4-FFF2-40B4-BE49-F238E27FC236}">
                <a16:creationId xmlns:a16="http://schemas.microsoft.com/office/drawing/2014/main" id="{196A4234-FEEC-4831-AD06-2BAC26CB2F17}"/>
              </a:ext>
            </a:extLst>
          </p:cNvPr>
          <p:cNvSpPr txBox="1"/>
          <p:nvPr/>
        </p:nvSpPr>
        <p:spPr>
          <a:xfrm>
            <a:off x="571500" y="1962150"/>
            <a:ext cx="8161020" cy="1546577"/>
          </a:xfrm>
          <a:prstGeom prst="rect">
            <a:avLst/>
          </a:prstGeom>
          <a:noFill/>
        </p:spPr>
        <p:txBody>
          <a:bodyPr wrap="square" rtlCol="0">
            <a:spAutoFit/>
          </a:bodyPr>
          <a:lstStyle/>
          <a:p>
            <a:pPr marL="214313" indent="-214313">
              <a:buFont typeface="Arial" panose="020B0604020202020204" pitchFamily="34" charset="0"/>
              <a:buChar char="•"/>
            </a:pPr>
            <a:r>
              <a:rPr lang="en-US" sz="1350" dirty="0" err="1"/>
              <a:t>mutualismus</a:t>
            </a:r>
            <a:r>
              <a:rPr lang="en-US" sz="1350" dirty="0"/>
              <a:t> (interspecific cooperation)</a:t>
            </a:r>
            <a:br>
              <a:rPr lang="en-US" sz="1350" dirty="0"/>
            </a:br>
            <a:r>
              <a:rPr lang="en-US" sz="1350" dirty="0"/>
              <a:t>- </a:t>
            </a:r>
            <a:r>
              <a:rPr lang="en-US" sz="1350" dirty="0" err="1"/>
              <a:t>aktivita</a:t>
            </a:r>
            <a:r>
              <a:rPr lang="en-US" sz="1350" dirty="0"/>
              <a:t> </a:t>
            </a:r>
            <a:r>
              <a:rPr lang="en-US" sz="1350" dirty="0" err="1"/>
              <a:t>jedince</a:t>
            </a:r>
            <a:r>
              <a:rPr lang="en-US" sz="1350" dirty="0"/>
              <a:t> </a:t>
            </a:r>
            <a:r>
              <a:rPr lang="en-US" sz="1350" dirty="0" err="1"/>
              <a:t>jednoho</a:t>
            </a:r>
            <a:r>
              <a:rPr lang="en-US" sz="1350" dirty="0"/>
              <a:t> </a:t>
            </a:r>
            <a:r>
              <a:rPr lang="en-US" sz="1350" dirty="0" err="1"/>
              <a:t>druhu</a:t>
            </a:r>
            <a:r>
              <a:rPr lang="en-US" sz="1350" dirty="0"/>
              <a:t> </a:t>
            </a:r>
            <a:r>
              <a:rPr lang="en-US" sz="1350" dirty="0" err="1"/>
              <a:t>zvyšuje</a:t>
            </a:r>
            <a:r>
              <a:rPr lang="en-US" sz="1350" dirty="0"/>
              <a:t/>
            </a:r>
            <a:br>
              <a:rPr lang="en-US" sz="1350" dirty="0"/>
            </a:br>
            <a:r>
              <a:rPr lang="en-US" sz="1350" dirty="0"/>
              <a:t>fitness (“je </a:t>
            </a:r>
            <a:r>
              <a:rPr lang="en-US" sz="1350" dirty="0" err="1"/>
              <a:t>výhodná</a:t>
            </a:r>
            <a:r>
              <a:rPr lang="en-US" sz="1350" dirty="0"/>
              <a:t>”) pro </a:t>
            </a:r>
            <a:r>
              <a:rPr lang="en-US" sz="1350" dirty="0" err="1"/>
              <a:t>jedince</a:t>
            </a:r>
            <a:r>
              <a:rPr lang="en-US" sz="1350" dirty="0"/>
              <a:t> </a:t>
            </a:r>
            <a:r>
              <a:rPr lang="en-US" sz="1350" dirty="0" err="1"/>
              <a:t>jiného</a:t>
            </a:r>
            <a:r>
              <a:rPr lang="en-US" sz="1350" dirty="0"/>
              <a:t/>
            </a:r>
            <a:br>
              <a:rPr lang="en-US" sz="1350" dirty="0"/>
            </a:br>
            <a:r>
              <a:rPr lang="en-US" sz="1350" dirty="0" err="1"/>
              <a:t>druhu</a:t>
            </a:r>
            <a:r>
              <a:rPr lang="en-US" sz="1350" dirty="0"/>
              <a:t>, </a:t>
            </a:r>
            <a:r>
              <a:rPr lang="en-US" sz="1350" dirty="0" err="1"/>
              <a:t>např</a:t>
            </a:r>
            <a:r>
              <a:rPr lang="en-US" sz="1350" dirty="0"/>
              <a:t>.: </a:t>
            </a:r>
            <a:r>
              <a:rPr lang="en-US" sz="1350" dirty="0" err="1"/>
              <a:t>některé</a:t>
            </a:r>
            <a:r>
              <a:rPr lang="en-US" sz="1350" dirty="0"/>
              <a:t> </a:t>
            </a:r>
            <a:r>
              <a:rPr lang="en-US" sz="1350" dirty="0" err="1"/>
              <a:t>typy</a:t>
            </a:r>
            <a:r>
              <a:rPr lang="en-US" sz="1350" dirty="0"/>
              <a:t> </a:t>
            </a:r>
            <a:r>
              <a:rPr lang="en-US" sz="1350" dirty="0" err="1"/>
              <a:t>symbiózy</a:t>
            </a:r>
            <a:r>
              <a:rPr lang="en-US" sz="1350" dirty="0"/>
              <a:t>,</a:t>
            </a:r>
            <a:br>
              <a:rPr lang="en-US" sz="1350" dirty="0"/>
            </a:br>
            <a:r>
              <a:rPr lang="en-US" sz="1350" dirty="0" err="1"/>
              <a:t>čištění</a:t>
            </a:r>
            <a:r>
              <a:rPr lang="en-US" sz="1350" dirty="0"/>
              <a:t>, </a:t>
            </a:r>
            <a:r>
              <a:rPr lang="en-US" sz="1350" dirty="0" err="1"/>
              <a:t>opelování</a:t>
            </a:r>
            <a:endParaRPr lang="en-US" sz="1350" dirty="0"/>
          </a:p>
          <a:p>
            <a:pPr marL="214313" indent="-214313">
              <a:buFont typeface="Arial" panose="020B0604020202020204" pitchFamily="34" charset="0"/>
              <a:buChar char="•"/>
            </a:pPr>
            <a:r>
              <a:rPr lang="en-US" sz="1350" dirty="0" err="1"/>
              <a:t>kompetitivní</a:t>
            </a:r>
            <a:r>
              <a:rPr lang="en-US" sz="1350" dirty="0"/>
              <a:t> </a:t>
            </a:r>
            <a:r>
              <a:rPr lang="en-US" sz="1350" dirty="0" err="1"/>
              <a:t>altruismus</a:t>
            </a:r>
            <a:r>
              <a:rPr lang="en-US" sz="1350" dirty="0"/>
              <a:t>, </a:t>
            </a:r>
            <a:r>
              <a:rPr lang="en-US" sz="1350" dirty="0" err="1"/>
              <a:t>např</a:t>
            </a:r>
            <a:r>
              <a:rPr lang="en-US" sz="1350" dirty="0"/>
              <a:t>.</a:t>
            </a:r>
            <a:br>
              <a:rPr lang="en-US" sz="1350" dirty="0"/>
            </a:br>
            <a:r>
              <a:rPr lang="en-US" sz="1350" dirty="0"/>
              <a:t>allopreening</a:t>
            </a:r>
          </a:p>
        </p:txBody>
      </p:sp>
      <p:pic>
        <p:nvPicPr>
          <p:cNvPr id="4" name="Picture 3">
            <a:extLst>
              <a:ext uri="{FF2B5EF4-FFF2-40B4-BE49-F238E27FC236}">
                <a16:creationId xmlns:a16="http://schemas.microsoft.com/office/drawing/2014/main" id="{DE15253E-F063-47A3-AD96-543E67547631}"/>
              </a:ext>
            </a:extLst>
          </p:cNvPr>
          <p:cNvPicPr>
            <a:picLocks noChangeAspect="1"/>
          </p:cNvPicPr>
          <p:nvPr/>
        </p:nvPicPr>
        <p:blipFill>
          <a:blip r:embed="rId3"/>
          <a:stretch>
            <a:fillRect/>
          </a:stretch>
        </p:blipFill>
        <p:spPr>
          <a:xfrm>
            <a:off x="3794760" y="1901190"/>
            <a:ext cx="4937760" cy="3703321"/>
          </a:xfrm>
          <a:prstGeom prst="rect">
            <a:avLst/>
          </a:prstGeom>
        </p:spPr>
      </p:pic>
      <p:pic>
        <p:nvPicPr>
          <p:cNvPr id="6" name="Picture 5">
            <a:extLst>
              <a:ext uri="{FF2B5EF4-FFF2-40B4-BE49-F238E27FC236}">
                <a16:creationId xmlns:a16="http://schemas.microsoft.com/office/drawing/2014/main" id="{B37AB3AB-11C6-4506-863A-594080F36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 y="3664623"/>
            <a:ext cx="2851673" cy="1939888"/>
          </a:xfrm>
          <a:prstGeom prst="rect">
            <a:avLst/>
          </a:prstGeom>
        </p:spPr>
      </p:pic>
    </p:spTree>
    <p:extLst>
      <p:ext uri="{BB962C8B-B14F-4D97-AF65-F5344CB8AC3E}">
        <p14:creationId xmlns:p14="http://schemas.microsoft.com/office/powerpoint/2010/main" val="337121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76DD-F41C-4599-B6D8-1233B8909631}"/>
              </a:ext>
            </a:extLst>
          </p:cNvPr>
          <p:cNvSpPr>
            <a:spLocks noGrp="1"/>
          </p:cNvSpPr>
          <p:nvPr>
            <p:ph type="title"/>
          </p:nvPr>
        </p:nvSpPr>
        <p:spPr>
          <a:xfrm>
            <a:off x="316319" y="1181316"/>
            <a:ext cx="5568802" cy="1510051"/>
          </a:xfrm>
        </p:spPr>
        <p:txBody>
          <a:bodyPr>
            <a:normAutofit/>
          </a:bodyPr>
          <a:lstStyle/>
          <a:p>
            <a:pPr algn="l"/>
            <a:r>
              <a:rPr lang="en-US" sz="3300" dirty="0" err="1"/>
              <a:t>Altruismus</a:t>
            </a:r>
            <a:r>
              <a:rPr lang="en-US" sz="3300" dirty="0"/>
              <a:t> </a:t>
            </a:r>
            <a:r>
              <a:rPr lang="en-US" sz="3300" dirty="0" err="1"/>
              <a:t>příbuzenský</a:t>
            </a:r>
            <a:r>
              <a:rPr lang="en-US" sz="3300" dirty="0"/>
              <a:t/>
            </a:r>
            <a:br>
              <a:rPr lang="en-US" sz="3300" dirty="0"/>
            </a:br>
            <a:r>
              <a:rPr lang="en-US" sz="1200" dirty="0"/>
              <a:t>(nepotism)</a:t>
            </a:r>
            <a:endParaRPr lang="en-US" sz="3300" dirty="0"/>
          </a:p>
        </p:txBody>
      </p:sp>
      <p:pic>
        <p:nvPicPr>
          <p:cNvPr id="4" name="Picture 3">
            <a:extLst>
              <a:ext uri="{FF2B5EF4-FFF2-40B4-BE49-F238E27FC236}">
                <a16:creationId xmlns:a16="http://schemas.microsoft.com/office/drawing/2014/main" id="{D1B8CBBB-A036-4F2D-8C1D-D0EC1B1B2D87}"/>
              </a:ext>
            </a:extLst>
          </p:cNvPr>
          <p:cNvPicPr>
            <a:picLocks noChangeAspect="1"/>
          </p:cNvPicPr>
          <p:nvPr/>
        </p:nvPicPr>
        <p:blipFill rotWithShape="1">
          <a:blip r:embed="rId3">
            <a:extLst>
              <a:ext uri="{28A0092B-C50C-407E-A947-70E740481C1C}">
                <a14:useLocalDpi xmlns:a14="http://schemas.microsoft.com/office/drawing/2010/main" val="0"/>
              </a:ext>
            </a:extLst>
          </a:blip>
          <a:srcRect l="1921" t="1120" r="59877" b="51892"/>
          <a:stretch/>
        </p:blipFill>
        <p:spPr>
          <a:xfrm>
            <a:off x="5334886" y="857250"/>
            <a:ext cx="3809114" cy="5121662"/>
          </a:xfrm>
          <a:prstGeom prst="rect">
            <a:avLst/>
          </a:prstGeom>
        </p:spPr>
      </p:pic>
      <p:sp>
        <p:nvSpPr>
          <p:cNvPr id="5" name="TextBox 4">
            <a:extLst>
              <a:ext uri="{FF2B5EF4-FFF2-40B4-BE49-F238E27FC236}">
                <a16:creationId xmlns:a16="http://schemas.microsoft.com/office/drawing/2014/main" id="{625D813E-9E6A-4D2A-92E2-572797CE7531}"/>
              </a:ext>
            </a:extLst>
          </p:cNvPr>
          <p:cNvSpPr txBox="1"/>
          <p:nvPr/>
        </p:nvSpPr>
        <p:spPr>
          <a:xfrm>
            <a:off x="5334886" y="3290500"/>
            <a:ext cx="1882140" cy="300082"/>
          </a:xfrm>
          <a:prstGeom prst="rect">
            <a:avLst/>
          </a:prstGeom>
          <a:noFill/>
        </p:spPr>
        <p:txBody>
          <a:bodyPr wrap="square" rtlCol="0">
            <a:spAutoFit/>
          </a:bodyPr>
          <a:lstStyle/>
          <a:p>
            <a:r>
              <a:rPr lang="en-US" sz="1350" dirty="0"/>
              <a:t>Sherman (1977; 1985)</a:t>
            </a:r>
          </a:p>
        </p:txBody>
      </p:sp>
      <p:pic>
        <p:nvPicPr>
          <p:cNvPr id="7" name="Picture 6">
            <a:extLst>
              <a:ext uri="{FF2B5EF4-FFF2-40B4-BE49-F238E27FC236}">
                <a16:creationId xmlns:a16="http://schemas.microsoft.com/office/drawing/2014/main" id="{D012385F-E4B2-449F-B54B-AFB0150BB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2" y="3567500"/>
            <a:ext cx="3173819" cy="2256388"/>
          </a:xfrm>
          <a:prstGeom prst="rect">
            <a:avLst/>
          </a:prstGeom>
        </p:spPr>
      </p:pic>
      <p:sp>
        <p:nvSpPr>
          <p:cNvPr id="3" name="TextBox 2">
            <a:extLst>
              <a:ext uri="{FF2B5EF4-FFF2-40B4-BE49-F238E27FC236}">
                <a16:creationId xmlns:a16="http://schemas.microsoft.com/office/drawing/2014/main" id="{196A4234-FEEC-4831-AD06-2BAC26CB2F17}"/>
              </a:ext>
            </a:extLst>
          </p:cNvPr>
          <p:cNvSpPr txBox="1"/>
          <p:nvPr/>
        </p:nvSpPr>
        <p:spPr>
          <a:xfrm>
            <a:off x="185804" y="5546888"/>
            <a:ext cx="8161020" cy="300082"/>
          </a:xfrm>
          <a:prstGeom prst="rect">
            <a:avLst/>
          </a:prstGeom>
          <a:noFill/>
        </p:spPr>
        <p:txBody>
          <a:bodyPr wrap="square" rtlCol="0">
            <a:spAutoFit/>
          </a:bodyPr>
          <a:lstStyle/>
          <a:p>
            <a:r>
              <a:rPr lang="en-US" sz="1350" b="1" dirty="0" err="1">
                <a:solidFill>
                  <a:schemeClr val="bg1"/>
                </a:solidFill>
              </a:rPr>
              <a:t>eusocialita</a:t>
            </a:r>
            <a:r>
              <a:rPr lang="en-US" sz="1350" b="1" dirty="0">
                <a:solidFill>
                  <a:schemeClr val="bg1"/>
                </a:solidFill>
              </a:rPr>
              <a:t>; </a:t>
            </a:r>
            <a:r>
              <a:rPr lang="en-US" sz="1350" b="1" dirty="0" err="1">
                <a:solidFill>
                  <a:schemeClr val="bg1"/>
                </a:solidFill>
              </a:rPr>
              <a:t>poplašná</a:t>
            </a:r>
            <a:r>
              <a:rPr lang="en-US" sz="1350" b="1" dirty="0">
                <a:solidFill>
                  <a:schemeClr val="bg1"/>
                </a:solidFill>
              </a:rPr>
              <a:t> </a:t>
            </a:r>
            <a:r>
              <a:rPr lang="en-US" sz="1350" b="1" dirty="0" err="1">
                <a:solidFill>
                  <a:schemeClr val="bg1"/>
                </a:solidFill>
              </a:rPr>
              <a:t>volání</a:t>
            </a:r>
            <a:r>
              <a:rPr lang="en-US" sz="1350" b="1" dirty="0">
                <a:solidFill>
                  <a:schemeClr val="bg1"/>
                </a:solidFill>
              </a:rPr>
              <a:t> (</a:t>
            </a:r>
            <a:r>
              <a:rPr lang="en-US" sz="1350" b="1" dirty="0" err="1">
                <a:solidFill>
                  <a:schemeClr val="bg1"/>
                </a:solidFill>
              </a:rPr>
              <a:t>surikaty</a:t>
            </a:r>
            <a:r>
              <a:rPr lang="en-US" sz="1350" b="1" dirty="0">
                <a:solidFill>
                  <a:schemeClr val="bg1"/>
                </a:solidFill>
              </a:rPr>
              <a:t>)</a:t>
            </a:r>
          </a:p>
        </p:txBody>
      </p:sp>
      <p:pic>
        <p:nvPicPr>
          <p:cNvPr id="9" name="Picture 8">
            <a:hlinkClick r:id="rId5"/>
            <a:extLst>
              <a:ext uri="{FF2B5EF4-FFF2-40B4-BE49-F238E27FC236}">
                <a16:creationId xmlns:a16="http://schemas.microsoft.com/office/drawing/2014/main" id="{A525547C-ACBC-44FD-BB1C-730558BA75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8230" y="1798067"/>
            <a:ext cx="2143125" cy="1714500"/>
          </a:xfrm>
          <a:prstGeom prst="rect">
            <a:avLst/>
          </a:prstGeom>
        </p:spPr>
      </p:pic>
      <p:sp>
        <p:nvSpPr>
          <p:cNvPr id="10" name="TextBox 9">
            <a:extLst>
              <a:ext uri="{FF2B5EF4-FFF2-40B4-BE49-F238E27FC236}">
                <a16:creationId xmlns:a16="http://schemas.microsoft.com/office/drawing/2014/main" id="{4DABB571-CEE5-442B-B62D-5F59654E23F1}"/>
              </a:ext>
            </a:extLst>
          </p:cNvPr>
          <p:cNvSpPr txBox="1"/>
          <p:nvPr/>
        </p:nvSpPr>
        <p:spPr>
          <a:xfrm>
            <a:off x="1125721" y="2374455"/>
            <a:ext cx="1900571" cy="923330"/>
          </a:xfrm>
          <a:prstGeom prst="rect">
            <a:avLst/>
          </a:prstGeom>
          <a:noFill/>
        </p:spPr>
        <p:txBody>
          <a:bodyPr wrap="square" rtlCol="0">
            <a:spAutoFit/>
          </a:bodyPr>
          <a:lstStyle/>
          <a:p>
            <a:r>
              <a:rPr lang="en-US" sz="1350" b="1" dirty="0" err="1"/>
              <a:t>kooperativní</a:t>
            </a:r>
            <a:r>
              <a:rPr lang="en-US" sz="1350" b="1" dirty="0"/>
              <a:t> </a:t>
            </a:r>
            <a:r>
              <a:rPr lang="en-US" sz="1350" b="1" dirty="0" err="1"/>
              <a:t>rozmnožování</a:t>
            </a:r>
            <a:r>
              <a:rPr lang="en-US" sz="1350" b="1" dirty="0"/>
              <a:t>; </a:t>
            </a:r>
            <a:r>
              <a:rPr lang="en-US" sz="1350" b="1" dirty="0" err="1"/>
              <a:t>helpři</a:t>
            </a:r>
            <a:r>
              <a:rPr lang="en-US" sz="1350" b="1" dirty="0"/>
              <a:t> (acorn woodpecker - </a:t>
            </a:r>
            <a:r>
              <a:rPr lang="en-US" sz="1350" b="1" dirty="0" err="1"/>
              <a:t>datel</a:t>
            </a:r>
            <a:r>
              <a:rPr lang="en-US" sz="1350" b="1" dirty="0"/>
              <a:t> </a:t>
            </a:r>
            <a:r>
              <a:rPr lang="en-US" sz="1350" b="1" dirty="0" err="1"/>
              <a:t>sběrač</a:t>
            </a:r>
            <a:r>
              <a:rPr lang="en-US" sz="1350" b="1" dirty="0"/>
              <a:t>)</a:t>
            </a:r>
          </a:p>
        </p:txBody>
      </p:sp>
      <p:sp>
        <p:nvSpPr>
          <p:cNvPr id="11" name="TextBox 10">
            <a:extLst>
              <a:ext uri="{FF2B5EF4-FFF2-40B4-BE49-F238E27FC236}">
                <a16:creationId xmlns:a16="http://schemas.microsoft.com/office/drawing/2014/main" id="{E0ADE8AB-8FA1-400F-B001-3CAC4ED05856}"/>
              </a:ext>
            </a:extLst>
          </p:cNvPr>
          <p:cNvSpPr txBox="1"/>
          <p:nvPr/>
        </p:nvSpPr>
        <p:spPr>
          <a:xfrm>
            <a:off x="3458239" y="4111702"/>
            <a:ext cx="1900571" cy="1131079"/>
          </a:xfrm>
          <a:prstGeom prst="rect">
            <a:avLst/>
          </a:prstGeom>
          <a:noFill/>
        </p:spPr>
        <p:txBody>
          <a:bodyPr wrap="square" rtlCol="0">
            <a:spAutoFit/>
          </a:bodyPr>
          <a:lstStyle/>
          <a:p>
            <a:r>
              <a:rPr lang="en-US" sz="1350" b="1" dirty="0" err="1"/>
              <a:t>poplašná</a:t>
            </a:r>
            <a:r>
              <a:rPr lang="en-US" sz="1350" b="1" dirty="0"/>
              <a:t> </a:t>
            </a:r>
            <a:r>
              <a:rPr lang="en-US" sz="1350" b="1" dirty="0" err="1"/>
              <a:t>volání</a:t>
            </a:r>
            <a:r>
              <a:rPr lang="en-US" sz="1350" b="1" dirty="0"/>
              <a:t>; </a:t>
            </a:r>
            <a:r>
              <a:rPr lang="en-US" sz="1350" b="1" dirty="0" err="1"/>
              <a:t>příbuzenský</a:t>
            </a:r>
            <a:r>
              <a:rPr lang="en-US" sz="1350" b="1" dirty="0"/>
              <a:t> </a:t>
            </a:r>
            <a:r>
              <a:rPr lang="en-US" sz="1350" b="1" dirty="0" err="1"/>
              <a:t>altruismus</a:t>
            </a:r>
            <a:r>
              <a:rPr lang="en-US" sz="1350" b="1" dirty="0"/>
              <a:t> (Belding’s ground squirrel, </a:t>
            </a:r>
            <a:r>
              <a:rPr lang="en-US" sz="1350" b="1" dirty="0" err="1"/>
              <a:t>sysel</a:t>
            </a:r>
            <a:r>
              <a:rPr lang="en-US" sz="1350" b="1" dirty="0"/>
              <a:t> </a:t>
            </a:r>
            <a:r>
              <a:rPr lang="en-US" sz="1350" b="1" dirty="0" err="1"/>
              <a:t>Beldingův</a:t>
            </a:r>
            <a:r>
              <a:rPr lang="en-US" sz="1350" b="1" dirty="0"/>
              <a:t>)</a:t>
            </a:r>
          </a:p>
        </p:txBody>
      </p:sp>
    </p:spTree>
    <p:extLst>
      <p:ext uri="{BB962C8B-B14F-4D97-AF65-F5344CB8AC3E}">
        <p14:creationId xmlns:p14="http://schemas.microsoft.com/office/powerpoint/2010/main" val="341194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0" y="1277008"/>
            <a:ext cx="5002619" cy="497300"/>
          </a:xfrm>
        </p:spPr>
        <p:txBody>
          <a:bodyPr>
            <a:normAutofit fontScale="90000"/>
          </a:bodyPr>
          <a:lstStyle/>
          <a:p>
            <a:r>
              <a:rPr lang="en-US" dirty="0" err="1"/>
              <a:t>Reciproční</a:t>
            </a:r>
            <a:r>
              <a:rPr lang="en-US" dirty="0"/>
              <a:t> </a:t>
            </a:r>
            <a:r>
              <a:rPr lang="en-US" dirty="0" err="1"/>
              <a:t>altruismus</a:t>
            </a:r>
            <a:endParaRPr lang="cs-CZ" dirty="0"/>
          </a:p>
        </p:txBody>
      </p:sp>
      <p:sp>
        <p:nvSpPr>
          <p:cNvPr id="3" name="Zástupný symbol pro obsah 2"/>
          <p:cNvSpPr>
            <a:spLocks noGrp="1"/>
          </p:cNvSpPr>
          <p:nvPr>
            <p:ph idx="1"/>
          </p:nvPr>
        </p:nvSpPr>
        <p:spPr>
          <a:xfrm>
            <a:off x="4292895" y="1774308"/>
            <a:ext cx="4686299" cy="3999003"/>
          </a:xfrm>
        </p:spPr>
        <p:txBody>
          <a:bodyPr>
            <a:normAutofit fontScale="92500" lnSpcReduction="10000"/>
          </a:bodyPr>
          <a:lstStyle/>
          <a:p>
            <a:pPr>
              <a:lnSpc>
                <a:spcPct val="120000"/>
              </a:lnSpc>
            </a:pPr>
            <a:r>
              <a:rPr lang="cs-CZ" sz="1950" dirty="0"/>
              <a:t>Reciproční altruismus</a:t>
            </a:r>
          </a:p>
          <a:p>
            <a:pPr lvl="1">
              <a:lnSpc>
                <a:spcPct val="120000"/>
              </a:lnSpc>
            </a:pPr>
            <a:r>
              <a:rPr lang="cs-CZ" sz="1725" dirty="0"/>
              <a:t>Vyměňování dílčích altruistických aktů </a:t>
            </a:r>
          </a:p>
          <a:p>
            <a:pPr lvl="1">
              <a:lnSpc>
                <a:spcPct val="120000"/>
              </a:lnSpc>
            </a:pPr>
            <a:r>
              <a:rPr lang="cs-CZ" sz="1725" dirty="0"/>
              <a:t>Probíhá (i) mezi nepříbuznými jedinci</a:t>
            </a:r>
          </a:p>
          <a:p>
            <a:pPr lvl="1">
              <a:lnSpc>
                <a:spcPct val="120000"/>
              </a:lnSpc>
            </a:pPr>
            <a:r>
              <a:rPr lang="cs-CZ" sz="1725" dirty="0"/>
              <a:t>Podmínky</a:t>
            </a:r>
          </a:p>
          <a:p>
            <a:pPr lvl="2">
              <a:lnSpc>
                <a:spcPct val="120000"/>
              </a:lnSpc>
            </a:pPr>
            <a:r>
              <a:rPr lang="cs-CZ" sz="1575" dirty="0"/>
              <a:t>Individuální rozpoznávání, opakovaná setkání, sociální skupiny, dlouhověkost</a:t>
            </a:r>
          </a:p>
          <a:p>
            <a:pPr marL="977265" lvl="2" indent="-257175">
              <a:lnSpc>
                <a:spcPct val="120000"/>
              </a:lnSpc>
              <a:buFont typeface="+mj-lt"/>
              <a:buAutoNum type="arabicPeriod"/>
            </a:pPr>
            <a:r>
              <a:rPr lang="cs-CZ" sz="1575" dirty="0"/>
              <a:t>typicky dlouhodobá stabilita páru, ve které vyrovnaný podíl altruistických aktů u obou </a:t>
            </a:r>
          </a:p>
          <a:p>
            <a:pPr marL="977265" lvl="2" indent="-257175">
              <a:lnSpc>
                <a:spcPct val="120000"/>
              </a:lnSpc>
              <a:buFont typeface="+mj-lt"/>
              <a:buAutoNum type="arabicPeriod"/>
            </a:pPr>
            <a:r>
              <a:rPr lang="cs-CZ" sz="1575" dirty="0"/>
              <a:t>alternativa – řídí se krátkodobě tím, co pro něj udělal někdo v nedávné minulosti, tj. oplácí konkrétní altruistické akty (=typ kontingentního chování)</a:t>
            </a:r>
          </a:p>
          <a:p>
            <a:pPr lvl="3">
              <a:lnSpc>
                <a:spcPct val="120000"/>
              </a:lnSpc>
            </a:pPr>
            <a:r>
              <a:rPr lang="cs-CZ" sz="1350" dirty="0"/>
              <a:t>Nutné pamatovat si předchozí chování druhých</a:t>
            </a:r>
          </a:p>
        </p:txBody>
      </p:sp>
      <p:sp>
        <p:nvSpPr>
          <p:cNvPr id="4" name="Rectangle 3">
            <a:extLst>
              <a:ext uri="{FF2B5EF4-FFF2-40B4-BE49-F238E27FC236}">
                <a16:creationId xmlns:a16="http://schemas.microsoft.com/office/drawing/2014/main" id="{58724D13-E43C-47E5-A051-6A73B7C3A4F2}"/>
              </a:ext>
            </a:extLst>
          </p:cNvPr>
          <p:cNvSpPr/>
          <p:nvPr/>
        </p:nvSpPr>
        <p:spPr>
          <a:xfrm>
            <a:off x="571499" y="1933400"/>
            <a:ext cx="3514061" cy="1754326"/>
          </a:xfrm>
          <a:prstGeom prst="rect">
            <a:avLst/>
          </a:prstGeom>
        </p:spPr>
        <p:txBody>
          <a:bodyPr wrap="square">
            <a:spAutoFit/>
          </a:bodyPr>
          <a:lstStyle/>
          <a:p>
            <a:r>
              <a:rPr lang="cs-CZ" sz="1350" dirty="0"/>
              <a:t>Kooperace = dělají něco spolu</a:t>
            </a:r>
          </a:p>
          <a:p>
            <a:pPr lvl="1"/>
            <a:r>
              <a:rPr lang="cs-CZ" sz="1350" dirty="0"/>
              <a:t>Nemusí být reciproční (kontingentní)</a:t>
            </a:r>
          </a:p>
          <a:p>
            <a:pPr lvl="2"/>
            <a:r>
              <a:rPr lang="cs-CZ" sz="1350" dirty="0"/>
              <a:t>Mohou oba okamžitě profitovat</a:t>
            </a:r>
          </a:p>
          <a:p>
            <a:pPr lvl="2"/>
            <a:r>
              <a:rPr lang="cs-CZ" sz="1350" dirty="0"/>
              <a:t>Může jeden druhého ke spolupráci přimět </a:t>
            </a:r>
          </a:p>
          <a:p>
            <a:r>
              <a:rPr lang="cs-CZ" sz="1350" dirty="0"/>
              <a:t>Altruismus = jeden dělá něco pro druhého</a:t>
            </a:r>
          </a:p>
          <a:p>
            <a:pPr lvl="1"/>
            <a:r>
              <a:rPr lang="cs-CZ" sz="1350" dirty="0"/>
              <a:t>Nemusí být opětovaný, tj. může být jednostranný</a:t>
            </a:r>
          </a:p>
        </p:txBody>
      </p:sp>
      <p:sp>
        <p:nvSpPr>
          <p:cNvPr id="5" name="Rectangle 4">
            <a:extLst>
              <a:ext uri="{FF2B5EF4-FFF2-40B4-BE49-F238E27FC236}">
                <a16:creationId xmlns:a16="http://schemas.microsoft.com/office/drawing/2014/main" id="{3E462E6D-48FC-4B83-ACB2-ED7F6253894F}"/>
              </a:ext>
            </a:extLst>
          </p:cNvPr>
          <p:cNvSpPr/>
          <p:nvPr/>
        </p:nvSpPr>
        <p:spPr>
          <a:xfrm>
            <a:off x="571500" y="4118788"/>
            <a:ext cx="3694814" cy="1200329"/>
          </a:xfrm>
          <a:prstGeom prst="rect">
            <a:avLst/>
          </a:prstGeom>
        </p:spPr>
        <p:txBody>
          <a:bodyPr wrap="square">
            <a:spAutoFit/>
          </a:bodyPr>
          <a:lstStyle/>
          <a:p>
            <a:pPr lvl="1"/>
            <a:r>
              <a:rPr lang="cs-CZ" sz="900" dirty="0"/>
              <a:t>Bonusy (jen u člověka?)</a:t>
            </a:r>
          </a:p>
          <a:p>
            <a:pPr lvl="2"/>
            <a:r>
              <a:rPr lang="en-US" sz="900" dirty="0"/>
              <a:t>- </a:t>
            </a:r>
            <a:r>
              <a:rPr lang="cs-CZ" sz="900" dirty="0"/>
              <a:t>Odhalování podvodníků, trestání, smysl pro sankce při nespravedlnosti, podvodu a zákeřnosti (snižuje riziko sociální </a:t>
            </a:r>
            <a:r>
              <a:rPr lang="cs-CZ" sz="900" dirty="0" err="1"/>
              <a:t>parazitace</a:t>
            </a:r>
            <a:r>
              <a:rPr lang="cs-CZ" sz="900" dirty="0"/>
              <a:t>), ale také snaha o reputaci a prestiž</a:t>
            </a:r>
          </a:p>
          <a:p>
            <a:pPr lvl="2"/>
            <a:r>
              <a:rPr lang="en-US" sz="900" dirty="0"/>
              <a:t>- </a:t>
            </a:r>
            <a:r>
              <a:rPr lang="cs-CZ" sz="900" dirty="0"/>
              <a:t>Vyvozování intence a domněnek – lepší usměrnění pomoci</a:t>
            </a:r>
          </a:p>
          <a:p>
            <a:pPr lvl="2"/>
            <a:r>
              <a:rPr lang="en-US" sz="900" dirty="0"/>
              <a:t>- </a:t>
            </a:r>
            <a:r>
              <a:rPr lang="cs-CZ" sz="900" dirty="0"/>
              <a:t>Motivace poutat pozornost ostatních, sdílet záměry, emoce a znalosti</a:t>
            </a:r>
          </a:p>
        </p:txBody>
      </p:sp>
    </p:spTree>
    <p:extLst>
      <p:ext uri="{BB962C8B-B14F-4D97-AF65-F5344CB8AC3E}">
        <p14:creationId xmlns:p14="http://schemas.microsoft.com/office/powerpoint/2010/main" val="3289218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0" y="1277009"/>
            <a:ext cx="6736804" cy="353760"/>
          </a:xfrm>
        </p:spPr>
        <p:txBody>
          <a:bodyPr>
            <a:normAutofit fontScale="90000"/>
          </a:bodyPr>
          <a:lstStyle/>
          <a:p>
            <a:r>
              <a:rPr lang="cs-CZ" dirty="0"/>
              <a:t>Kognitivní limity kooperace</a:t>
            </a:r>
          </a:p>
        </p:txBody>
      </p:sp>
      <p:sp>
        <p:nvSpPr>
          <p:cNvPr id="3" name="Zástupný symbol pro obsah 2"/>
          <p:cNvSpPr>
            <a:spLocks noGrp="1"/>
          </p:cNvSpPr>
          <p:nvPr>
            <p:ph idx="1"/>
          </p:nvPr>
        </p:nvSpPr>
        <p:spPr>
          <a:xfrm>
            <a:off x="345281" y="1833761"/>
            <a:ext cx="5675003" cy="1727861"/>
          </a:xfrm>
        </p:spPr>
        <p:txBody>
          <a:bodyPr anchor="t">
            <a:normAutofit fontScale="47500" lnSpcReduction="20000"/>
          </a:bodyPr>
          <a:lstStyle/>
          <a:p>
            <a:pPr lvl="0"/>
            <a:r>
              <a:rPr lang="cs-CZ" dirty="0"/>
              <a:t>Odlišování podvodníků od spolupracujících – částečné!</a:t>
            </a:r>
          </a:p>
          <a:p>
            <a:pPr lvl="1"/>
            <a:r>
              <a:rPr lang="cs-CZ" dirty="0"/>
              <a:t>Šimpanzi – v experimentech </a:t>
            </a:r>
            <a:r>
              <a:rPr lang="cs-CZ" u="sng" dirty="0"/>
              <a:t>neschopnost</a:t>
            </a:r>
            <a:r>
              <a:rPr lang="cs-CZ" dirty="0"/>
              <a:t> modifikovat kooperaci v závislosti na tom, jestli partner předtím kooperoval (</a:t>
            </a:r>
            <a:r>
              <a:rPr lang="cs-CZ" dirty="0" err="1"/>
              <a:t>Brosnan</a:t>
            </a:r>
            <a:r>
              <a:rPr lang="cs-CZ" dirty="0"/>
              <a:t> et al. 2009) </a:t>
            </a:r>
          </a:p>
          <a:p>
            <a:pPr lvl="2"/>
            <a:r>
              <a:rPr lang="cs-CZ" dirty="0"/>
              <a:t>Možná způsobeno tím, že v tom hrají roli dlouhodobé vztahy! </a:t>
            </a:r>
            <a:r>
              <a:rPr lang="cs-CZ" dirty="0" err="1"/>
              <a:t>Miles</a:t>
            </a:r>
            <a:r>
              <a:rPr lang="cs-CZ" dirty="0"/>
              <a:t> et al. 2008 spíš potvrdil reciprocitu pomoci!</a:t>
            </a:r>
          </a:p>
          <a:p>
            <a:pPr lvl="2"/>
            <a:r>
              <a:rPr lang="cs-CZ" dirty="0"/>
              <a:t>Bez teorie mysli ale pravděpodobně neschopni odlišit mezi těmi druhy, kteří nespolupracují, protože se jim to nedaří, a těmi, kdo chtějí podvádět. Proto neschopnost selektivně trestat!</a:t>
            </a:r>
          </a:p>
        </p:txBody>
      </p:sp>
      <p:sp>
        <p:nvSpPr>
          <p:cNvPr id="4" name="AutoShape 2" descr="Výsledek obrázku pro boundary partol chimpanze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7" name="Zástupný symbol pro obsah 2"/>
          <p:cNvSpPr txBox="1">
            <a:spLocks/>
          </p:cNvSpPr>
          <p:nvPr/>
        </p:nvSpPr>
        <p:spPr>
          <a:xfrm>
            <a:off x="0" y="3561622"/>
            <a:ext cx="6088784" cy="2449285"/>
          </a:xfrm>
          <a:prstGeom prst="rect">
            <a:avLst/>
          </a:prstGeom>
        </p:spPr>
        <p:txBody>
          <a:bodyPr vert="horz" lIns="68580" tIns="34290" rIns="68580" bIns="3429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cs-CZ" sz="1350" dirty="0"/>
              <a:t>Malpy sdílely potravu víc s těmi, kteří sdíleli s nimi (de </a:t>
            </a:r>
            <a:r>
              <a:rPr lang="cs-CZ" sz="1350" dirty="0" err="1"/>
              <a:t>Waal</a:t>
            </a:r>
            <a:r>
              <a:rPr lang="cs-CZ" sz="1350" dirty="0"/>
              <a:t>, Berger, 2000). </a:t>
            </a:r>
          </a:p>
          <a:p>
            <a:pPr lvl="1"/>
            <a:r>
              <a:rPr lang="cs-CZ" sz="1350" dirty="0"/>
              <a:t>Krysy mačkaly páčku, kterou dávaly potravu sousední kryse, více té, která předtím spolupracovala, (</a:t>
            </a:r>
            <a:r>
              <a:rPr lang="cs-CZ" sz="1350" dirty="0" err="1"/>
              <a:t>Rutte</a:t>
            </a:r>
            <a:r>
              <a:rPr lang="cs-CZ" sz="1350" dirty="0"/>
              <a:t> a </a:t>
            </a:r>
            <a:r>
              <a:rPr lang="cs-CZ" sz="1350" dirty="0" err="1"/>
              <a:t>Taborsky</a:t>
            </a:r>
            <a:r>
              <a:rPr lang="cs-CZ" sz="1350" dirty="0"/>
              <a:t> 2008). </a:t>
            </a:r>
          </a:p>
          <a:p>
            <a:pPr lvl="1"/>
            <a:r>
              <a:rPr lang="cs-CZ" sz="1350" dirty="0"/>
              <a:t>Upíři (</a:t>
            </a:r>
            <a:r>
              <a:rPr lang="cs-CZ" sz="1350" dirty="0" err="1"/>
              <a:t>Wilkinson</a:t>
            </a:r>
            <a:r>
              <a:rPr lang="cs-CZ" sz="1350" dirty="0"/>
              <a:t> 1984) – klasická studie uváděná jako příklad recipročního altruismu!</a:t>
            </a:r>
          </a:p>
          <a:p>
            <a:pPr lvl="1"/>
            <a:r>
              <a:rPr lang="cs-CZ" sz="1350" dirty="0"/>
              <a:t>nejvíc vyměňování krve mezi příbuznými, u nepříbuzných </a:t>
            </a:r>
            <a:r>
              <a:rPr lang="cs-CZ" sz="1350" u="sng" dirty="0"/>
              <a:t>nepotvrzena</a:t>
            </a:r>
            <a:r>
              <a:rPr lang="cs-CZ" sz="1350" dirty="0"/>
              <a:t> kontingence na předchozí chování druhého</a:t>
            </a:r>
            <a:endParaRPr lang="en-US" sz="1350" dirty="0"/>
          </a:p>
          <a:p>
            <a:pPr lvl="1"/>
            <a:r>
              <a:rPr lang="cs-CZ" sz="1350" dirty="0"/>
              <a:t>Nemusí být schopni (kognitivně) detekovat podvodníka, jen kooperují s tím, který s nimi měl předtím příjemnou interakci. </a:t>
            </a:r>
          </a:p>
          <a:p>
            <a:pPr lvl="1"/>
            <a:endParaRPr lang="cs-CZ" sz="1350" dirty="0"/>
          </a:p>
        </p:txBody>
      </p:sp>
      <p:sp>
        <p:nvSpPr>
          <p:cNvPr id="5" name="Rectangle 4">
            <a:extLst>
              <a:ext uri="{FF2B5EF4-FFF2-40B4-BE49-F238E27FC236}">
                <a16:creationId xmlns:a16="http://schemas.microsoft.com/office/drawing/2014/main" id="{8F42A2E4-0357-419C-8DA4-FEF52246A6BE}"/>
              </a:ext>
            </a:extLst>
          </p:cNvPr>
          <p:cNvSpPr/>
          <p:nvPr/>
        </p:nvSpPr>
        <p:spPr>
          <a:xfrm>
            <a:off x="6088784" y="1833761"/>
            <a:ext cx="2855119" cy="3416320"/>
          </a:xfrm>
          <a:prstGeom prst="rect">
            <a:avLst/>
          </a:prstGeom>
        </p:spPr>
        <p:txBody>
          <a:bodyPr wrap="square">
            <a:spAutoFit/>
          </a:bodyPr>
          <a:lstStyle/>
          <a:p>
            <a:pPr lvl="0"/>
            <a:r>
              <a:rPr lang="cs-CZ" sz="1350" dirty="0"/>
              <a:t>Odlišování podvodníků od spolupracujících – částečné!</a:t>
            </a:r>
          </a:p>
          <a:p>
            <a:pPr lvl="1"/>
            <a:r>
              <a:rPr lang="cs-CZ" sz="1350" dirty="0" err="1"/>
              <a:t>Mobbing</a:t>
            </a:r>
            <a:r>
              <a:rPr lang="cs-CZ" sz="1350" dirty="0"/>
              <a:t> u lejsků černohlavých (</a:t>
            </a:r>
            <a:r>
              <a:rPr lang="cs-CZ" sz="1350" dirty="0" err="1"/>
              <a:t>Krams</a:t>
            </a:r>
            <a:r>
              <a:rPr lang="cs-CZ" sz="1350" dirty="0"/>
              <a:t> et al. 2008</a:t>
            </a:r>
            <a:r>
              <a:rPr lang="cs-CZ" sz="1350" i="1" dirty="0"/>
              <a:t>)</a:t>
            </a:r>
            <a:r>
              <a:rPr lang="cs-CZ" sz="1350" dirty="0"/>
              <a:t> naopak potvrzuje kontingenci. </a:t>
            </a:r>
          </a:p>
          <a:p>
            <a:pPr lvl="1"/>
            <a:r>
              <a:rPr lang="cs-CZ" sz="1350" i="1" dirty="0"/>
              <a:t>Pomáhali jednomu ze 2 sousedů </a:t>
            </a:r>
            <a:r>
              <a:rPr lang="cs-CZ" sz="1350" i="1" dirty="0" err="1"/>
              <a:t>mobbovat</a:t>
            </a:r>
            <a:r>
              <a:rPr lang="cs-CZ" sz="1350" i="1" dirty="0"/>
              <a:t> sovu. Jeden předtím </a:t>
            </a:r>
            <a:r>
              <a:rPr lang="cs-CZ" sz="1350" i="1" dirty="0" err="1"/>
              <a:t>mobboval</a:t>
            </a:r>
            <a:r>
              <a:rPr lang="cs-CZ" sz="1350" i="1" dirty="0"/>
              <a:t> s testovaným jedincem, druhému bylo experimentátorem zabráněno. </a:t>
            </a:r>
          </a:p>
          <a:p>
            <a:pPr lvl="1"/>
            <a:r>
              <a:rPr lang="cs-CZ" sz="1350" dirty="0"/>
              <a:t>Nemusí být schopni (kognitivně) detekovat podvodníka, jen kooperují s tím, který s nimi měl předtím příjemnou interakci. </a:t>
            </a:r>
          </a:p>
        </p:txBody>
      </p:sp>
      <p:cxnSp>
        <p:nvCxnSpPr>
          <p:cNvPr id="8" name="Straight Connector 7">
            <a:extLst>
              <a:ext uri="{FF2B5EF4-FFF2-40B4-BE49-F238E27FC236}">
                <a16:creationId xmlns:a16="http://schemas.microsoft.com/office/drawing/2014/main" id="{F9C27D07-57C0-4FE6-ADA4-F1FEDF920D3A}"/>
              </a:ext>
            </a:extLst>
          </p:cNvPr>
          <p:cNvCxnSpPr/>
          <p:nvPr/>
        </p:nvCxnSpPr>
        <p:spPr>
          <a:xfrm>
            <a:off x="6010759" y="1833762"/>
            <a:ext cx="0" cy="312876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5161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0" y="1277009"/>
            <a:ext cx="7418867" cy="592993"/>
          </a:xfrm>
        </p:spPr>
        <p:txBody>
          <a:bodyPr>
            <a:normAutofit fontScale="90000"/>
          </a:bodyPr>
          <a:lstStyle/>
          <a:p>
            <a:pPr algn="l"/>
            <a:r>
              <a:rPr lang="cs-CZ" dirty="0"/>
              <a:t>Emoční limity kooperace</a:t>
            </a:r>
          </a:p>
        </p:txBody>
      </p:sp>
      <p:sp>
        <p:nvSpPr>
          <p:cNvPr id="3" name="Zástupný symbol pro obsah 2"/>
          <p:cNvSpPr>
            <a:spLocks noGrp="1"/>
          </p:cNvSpPr>
          <p:nvPr>
            <p:ph idx="1"/>
          </p:nvPr>
        </p:nvSpPr>
        <p:spPr>
          <a:xfrm>
            <a:off x="162698" y="1870001"/>
            <a:ext cx="4885109" cy="3947670"/>
          </a:xfrm>
        </p:spPr>
        <p:txBody>
          <a:bodyPr>
            <a:normAutofit/>
          </a:bodyPr>
          <a:lstStyle/>
          <a:p>
            <a:pPr lvl="0"/>
            <a:r>
              <a:rPr lang="cs-CZ" sz="1725" dirty="0"/>
              <a:t>Averze vůči nerovnosti</a:t>
            </a:r>
          </a:p>
          <a:p>
            <a:pPr lvl="1"/>
            <a:r>
              <a:rPr lang="cs-CZ" sz="1575" dirty="0"/>
              <a:t>Primáti odmítají odměnu, pokud soused dostal větší (</a:t>
            </a:r>
            <a:r>
              <a:rPr lang="cs-CZ" sz="1575" dirty="0" err="1"/>
              <a:t>Brosnan</a:t>
            </a:r>
            <a:r>
              <a:rPr lang="cs-CZ" sz="1575" dirty="0"/>
              <a:t>, de </a:t>
            </a:r>
            <a:r>
              <a:rPr lang="cs-CZ" sz="1575" dirty="0" err="1"/>
              <a:t>Waal</a:t>
            </a:r>
            <a:r>
              <a:rPr lang="cs-CZ" sz="1575" dirty="0"/>
              <a:t> 2003)</a:t>
            </a:r>
          </a:p>
          <a:p>
            <a:pPr lvl="2"/>
            <a:r>
              <a:rPr lang="cs-CZ" sz="1350" dirty="0"/>
              <a:t>Možná způsobeno ne averzí vůči nerovnosti, ale vztekem způsobeným tím, že jedinec vidí větší odměnu, kterou nedostane. </a:t>
            </a:r>
          </a:p>
          <a:p>
            <a:pPr lvl="2"/>
            <a:r>
              <a:rPr lang="cs-CZ" sz="1350" dirty="0"/>
              <a:t>Potíže s replikací</a:t>
            </a:r>
          </a:p>
          <a:p>
            <a:pPr lvl="1"/>
            <a:r>
              <a:rPr lang="cs-CZ" sz="1575" dirty="0"/>
              <a:t>Šimpanzi pomáhají druhým k odměně, zvlášť když žebrají (Melis et al. 2010) </a:t>
            </a:r>
          </a:p>
          <a:p>
            <a:pPr lvl="2"/>
            <a:r>
              <a:rPr lang="cs-CZ" sz="1350" dirty="0"/>
              <a:t>Ale výše odměny necitlivá (nízká) (</a:t>
            </a:r>
            <a:r>
              <a:rPr lang="cs-CZ" sz="1350" dirty="0" err="1"/>
              <a:t>Silk</a:t>
            </a:r>
            <a:r>
              <a:rPr lang="cs-CZ" sz="1350" dirty="0"/>
              <a:t>, House, 2011)</a:t>
            </a:r>
          </a:p>
          <a:p>
            <a:pPr lvl="1"/>
            <a:r>
              <a:rPr lang="cs-CZ" sz="1575" dirty="0"/>
              <a:t>Trestání</a:t>
            </a:r>
          </a:p>
          <a:p>
            <a:pPr lvl="2"/>
            <a:r>
              <a:rPr lang="cs-CZ" sz="1350" dirty="0"/>
              <a:t>u primátů zřejmě obecně neschopnost trestat nespravedlnost, nebo se mstít</a:t>
            </a:r>
          </a:p>
          <a:p>
            <a:pPr lvl="2"/>
            <a:r>
              <a:rPr lang="cs-CZ" sz="1350" dirty="0"/>
              <a:t>podvodníci jsou tolerováni. </a:t>
            </a:r>
          </a:p>
          <a:p>
            <a:endParaRPr lang="cs-CZ" dirty="0"/>
          </a:p>
        </p:txBody>
      </p:sp>
      <p:sp>
        <p:nvSpPr>
          <p:cNvPr id="4" name="Rectangle 3">
            <a:extLst>
              <a:ext uri="{FF2B5EF4-FFF2-40B4-BE49-F238E27FC236}">
                <a16:creationId xmlns:a16="http://schemas.microsoft.com/office/drawing/2014/main" id="{C41C4B41-BD62-486D-BC5F-5827E971E2FB}"/>
              </a:ext>
            </a:extLst>
          </p:cNvPr>
          <p:cNvSpPr/>
          <p:nvPr/>
        </p:nvSpPr>
        <p:spPr>
          <a:xfrm>
            <a:off x="5047807" y="1870001"/>
            <a:ext cx="3706775" cy="4018151"/>
          </a:xfrm>
          <a:prstGeom prst="rect">
            <a:avLst/>
          </a:prstGeom>
        </p:spPr>
        <p:txBody>
          <a:bodyPr wrap="square">
            <a:spAutoFit/>
          </a:bodyPr>
          <a:lstStyle/>
          <a:p>
            <a:pPr marL="514350" lvl="1" indent="-212598" defTabSz="685800">
              <a:lnSpc>
                <a:spcPct val="112000"/>
              </a:lnSpc>
              <a:spcBef>
                <a:spcPts val="675"/>
              </a:spcBef>
              <a:buFont typeface="Corbel" panose="020B0503020204020204" pitchFamily="34" charset="0"/>
              <a:buChar char="–"/>
            </a:pPr>
            <a:r>
              <a:rPr lang="cs-CZ" sz="1425" dirty="0">
                <a:solidFill>
                  <a:prstClr val="black">
                    <a:lumMod val="85000"/>
                    <a:lumOff val="15000"/>
                  </a:prstClr>
                </a:solidFill>
              </a:rPr>
              <a:t>Při společném lovu psů, lvic, nebo při hraničních hlídkách šimpanzů se vždycky někteří jedinci častěji ulévají. Ostatní to vědí, ale </a:t>
            </a:r>
            <a:r>
              <a:rPr lang="cs-CZ" sz="1425" u="sng" dirty="0">
                <a:solidFill>
                  <a:prstClr val="black">
                    <a:lumMod val="85000"/>
                    <a:lumOff val="15000"/>
                  </a:prstClr>
                </a:solidFill>
              </a:rPr>
              <a:t>netrestají</a:t>
            </a:r>
            <a:r>
              <a:rPr lang="cs-CZ" sz="1425" dirty="0">
                <a:solidFill>
                  <a:prstClr val="black">
                    <a:lumMod val="85000"/>
                    <a:lumOff val="15000"/>
                  </a:prstClr>
                </a:solidFill>
              </a:rPr>
              <a:t> je, ani se </a:t>
            </a:r>
            <a:r>
              <a:rPr lang="cs-CZ" sz="1425" u="sng" dirty="0">
                <a:solidFill>
                  <a:prstClr val="black">
                    <a:lumMod val="85000"/>
                    <a:lumOff val="15000"/>
                  </a:prstClr>
                </a:solidFill>
              </a:rPr>
              <a:t>nevyhýbají spolupráci </a:t>
            </a:r>
            <a:r>
              <a:rPr lang="cs-CZ" sz="1425" dirty="0">
                <a:solidFill>
                  <a:prstClr val="black">
                    <a:lumMod val="85000"/>
                    <a:lumOff val="15000"/>
                  </a:prstClr>
                </a:solidFill>
              </a:rPr>
              <a:t>s nimi/nebo aspoň jejich blízkosti. </a:t>
            </a:r>
          </a:p>
          <a:p>
            <a:pPr marL="514350" lvl="1" indent="-212598" defTabSz="685800">
              <a:lnSpc>
                <a:spcPct val="112000"/>
              </a:lnSpc>
              <a:spcBef>
                <a:spcPts val="675"/>
              </a:spcBef>
              <a:buFont typeface="Corbel" panose="020B0503020204020204" pitchFamily="34" charset="0"/>
              <a:buChar char="–"/>
            </a:pPr>
            <a:r>
              <a:rPr lang="cs-CZ" sz="1425" dirty="0">
                <a:solidFill>
                  <a:prstClr val="black">
                    <a:lumMod val="85000"/>
                    <a:lumOff val="15000"/>
                  </a:prstClr>
                </a:solidFill>
              </a:rPr>
              <a:t>Vysvětlení: </a:t>
            </a:r>
          </a:p>
          <a:p>
            <a:pPr marL="977265" lvl="2" indent="-257175" defTabSz="685800">
              <a:lnSpc>
                <a:spcPct val="112000"/>
              </a:lnSpc>
              <a:spcBef>
                <a:spcPts val="675"/>
              </a:spcBef>
              <a:buFont typeface="+mj-lt"/>
              <a:buAutoNum type="arabicPeriod"/>
            </a:pPr>
            <a:r>
              <a:rPr lang="cs-CZ" sz="1275" dirty="0">
                <a:solidFill>
                  <a:prstClr val="black">
                    <a:lumMod val="85000"/>
                    <a:lumOff val="15000"/>
                  </a:prstClr>
                </a:solidFill>
              </a:rPr>
              <a:t>pro některé je výhodnější daná činnost, proto se neulévají </a:t>
            </a:r>
          </a:p>
          <a:p>
            <a:pPr marL="977265" lvl="2" indent="-257175" defTabSz="685800">
              <a:lnSpc>
                <a:spcPct val="112000"/>
              </a:lnSpc>
              <a:spcBef>
                <a:spcPts val="675"/>
              </a:spcBef>
              <a:buFont typeface="+mj-lt"/>
              <a:buAutoNum type="arabicPeriod"/>
            </a:pPr>
            <a:r>
              <a:rPr lang="cs-CZ" sz="1275" dirty="0">
                <a:solidFill>
                  <a:prstClr val="black">
                    <a:lumMod val="85000"/>
                    <a:lumOff val="15000"/>
                  </a:prstClr>
                </a:solidFill>
              </a:rPr>
              <a:t>netrestají je, protože jsou to jejich příbuzní</a:t>
            </a:r>
          </a:p>
          <a:p>
            <a:pPr marL="977265" lvl="2" indent="-257175" defTabSz="685800">
              <a:lnSpc>
                <a:spcPct val="112000"/>
              </a:lnSpc>
              <a:spcBef>
                <a:spcPts val="675"/>
              </a:spcBef>
              <a:buFont typeface="+mj-lt"/>
              <a:buAutoNum type="arabicPeriod"/>
            </a:pPr>
            <a:r>
              <a:rPr lang="cs-CZ" sz="1275" dirty="0" err="1">
                <a:solidFill>
                  <a:prstClr val="black">
                    <a:lumMod val="85000"/>
                    <a:lumOff val="15000"/>
                  </a:prstClr>
                </a:solidFill>
              </a:rPr>
              <a:t>ulévající</a:t>
            </a:r>
            <a:r>
              <a:rPr lang="cs-CZ" sz="1275" dirty="0">
                <a:solidFill>
                  <a:prstClr val="black">
                    <a:lumMod val="85000"/>
                    <a:lumOff val="15000"/>
                  </a:prstClr>
                </a:solidFill>
              </a:rPr>
              <a:t> jim to vrací jinou měnou </a:t>
            </a:r>
          </a:p>
          <a:p>
            <a:pPr marL="977265" lvl="2" indent="-257175" defTabSz="685800">
              <a:lnSpc>
                <a:spcPct val="112000"/>
              </a:lnSpc>
              <a:spcBef>
                <a:spcPts val="675"/>
              </a:spcBef>
              <a:buFont typeface="+mj-lt"/>
              <a:buAutoNum type="arabicPeriod"/>
            </a:pPr>
            <a:r>
              <a:rPr lang="cs-CZ" sz="1275" dirty="0">
                <a:solidFill>
                  <a:prstClr val="black">
                    <a:lumMod val="85000"/>
                    <a:lumOff val="15000"/>
                  </a:prstClr>
                </a:solidFill>
              </a:rPr>
              <a:t>chybí jim kognitivní schopnosti, aby podvodníky odhalili, nebo byli schopni uvalit sankce</a:t>
            </a:r>
          </a:p>
        </p:txBody>
      </p:sp>
    </p:spTree>
    <p:extLst>
      <p:ext uri="{BB962C8B-B14F-4D97-AF65-F5344CB8AC3E}">
        <p14:creationId xmlns:p14="http://schemas.microsoft.com/office/powerpoint/2010/main" val="402874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Úrovně konceptů</a:t>
            </a:r>
            <a:endParaRPr lang="cs-CZ" dirty="0"/>
          </a:p>
        </p:txBody>
      </p:sp>
      <p:sp>
        <p:nvSpPr>
          <p:cNvPr id="3" name="Zástupný symbol pro obsah 2"/>
          <p:cNvSpPr>
            <a:spLocks noGrp="1"/>
          </p:cNvSpPr>
          <p:nvPr>
            <p:ph idx="1"/>
          </p:nvPr>
        </p:nvSpPr>
        <p:spPr>
          <a:xfrm>
            <a:off x="457200" y="1600200"/>
            <a:ext cx="8291264" cy="4525963"/>
          </a:xfrm>
        </p:spPr>
        <p:txBody>
          <a:bodyPr>
            <a:normAutofit fontScale="92500" lnSpcReduction="20000"/>
          </a:bodyPr>
          <a:lstStyle/>
          <a:p>
            <a:endParaRPr lang="cs-CZ" dirty="0" smtClean="0">
              <a:solidFill>
                <a:srgbClr val="C00000"/>
              </a:solidFill>
            </a:endParaRPr>
          </a:p>
          <a:p>
            <a:r>
              <a:rPr lang="cs-CZ" b="1" dirty="0" smtClean="0"/>
              <a:t>Percepční</a:t>
            </a:r>
            <a:r>
              <a:rPr lang="cs-CZ" dirty="0" smtClean="0"/>
              <a:t> (přirozené) – </a:t>
            </a:r>
          </a:p>
          <a:p>
            <a:pPr lvl="1"/>
            <a:r>
              <a:rPr lang="cs-CZ" dirty="0" smtClean="0"/>
              <a:t>Kategorizace na základě (vnímané) </a:t>
            </a:r>
            <a:r>
              <a:rPr lang="cs-CZ" dirty="0"/>
              <a:t>podobnosti</a:t>
            </a:r>
            <a:endParaRPr lang="cs-CZ" dirty="0" smtClean="0"/>
          </a:p>
          <a:p>
            <a:r>
              <a:rPr lang="cs-CZ" b="1" dirty="0" smtClean="0"/>
              <a:t>Abstraktní</a:t>
            </a:r>
            <a:r>
              <a:rPr lang="cs-CZ" dirty="0" smtClean="0"/>
              <a:t> – podle podobnosti funkční nebo vztahové</a:t>
            </a:r>
          </a:p>
          <a:p>
            <a:pPr lvl="1"/>
            <a:r>
              <a:rPr lang="cs-CZ" b="1" dirty="0" smtClean="0"/>
              <a:t>Asociační (funkční)</a:t>
            </a:r>
            <a:r>
              <a:rPr lang="cs-CZ" dirty="0" smtClean="0"/>
              <a:t> – řadí objekty podle funkční souvislosti/ stejných výstupů</a:t>
            </a:r>
          </a:p>
          <a:p>
            <a:pPr lvl="1"/>
            <a:r>
              <a:rPr lang="cs-CZ" b="1" dirty="0" smtClean="0"/>
              <a:t>Relační</a:t>
            </a:r>
            <a:r>
              <a:rPr lang="cs-CZ" dirty="0" smtClean="0"/>
              <a:t> (abstraktní)– popisuje vztahy mezi objekty na základě pravidla, které může být aplikováno na nové podněty</a:t>
            </a:r>
          </a:p>
          <a:p>
            <a:pPr lvl="1"/>
            <a:r>
              <a:rPr lang="cs-CZ" b="1" dirty="0" smtClean="0"/>
              <a:t>Analogické myšlení </a:t>
            </a:r>
            <a:r>
              <a:rPr lang="cs-CZ" dirty="0" smtClean="0"/>
              <a:t>– popisuje vztahy mezi vztahy</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000" dirty="0" smtClean="0"/>
              <a:t>Percepční (přirozené) koncepty - příklady</a:t>
            </a:r>
            <a:endParaRPr lang="cs-CZ" sz="4000" dirty="0"/>
          </a:p>
        </p:txBody>
      </p:sp>
      <p:sp>
        <p:nvSpPr>
          <p:cNvPr id="3" name="Zástupný symbol pro obsah 2"/>
          <p:cNvSpPr>
            <a:spLocks noGrp="1"/>
          </p:cNvSpPr>
          <p:nvPr>
            <p:ph idx="1"/>
          </p:nvPr>
        </p:nvSpPr>
        <p:spPr>
          <a:xfrm>
            <a:off x="251520" y="1600200"/>
            <a:ext cx="8640960" cy="5257800"/>
          </a:xfrm>
        </p:spPr>
        <p:txBody>
          <a:bodyPr>
            <a:normAutofit fontScale="92500" lnSpcReduction="10000"/>
          </a:bodyPr>
          <a:lstStyle/>
          <a:p>
            <a:r>
              <a:rPr lang="cs-CZ" dirty="0" smtClean="0"/>
              <a:t>Přirozené objekty</a:t>
            </a:r>
          </a:p>
          <a:p>
            <a:pPr lvl="1"/>
            <a:endParaRPr lang="cs-CZ" dirty="0" smtClean="0"/>
          </a:p>
          <a:p>
            <a:pPr lvl="1"/>
            <a:endParaRPr lang="cs-CZ" dirty="0" smtClean="0"/>
          </a:p>
          <a:p>
            <a:r>
              <a:rPr lang="cs-CZ" dirty="0" smtClean="0"/>
              <a:t>Lidské artefakty</a:t>
            </a:r>
          </a:p>
          <a:p>
            <a:pPr lvl="1"/>
            <a:endParaRPr lang="cs-CZ" dirty="0" smtClean="0"/>
          </a:p>
          <a:p>
            <a:pPr lvl="1"/>
            <a:endParaRPr lang="cs-CZ" dirty="0" smtClean="0"/>
          </a:p>
          <a:p>
            <a:r>
              <a:rPr lang="cs-CZ" dirty="0" smtClean="0"/>
              <a:t>Zobrazení </a:t>
            </a:r>
          </a:p>
          <a:p>
            <a:pPr lvl="1"/>
            <a:endParaRPr lang="cs-CZ" dirty="0"/>
          </a:p>
          <a:p>
            <a:pPr>
              <a:buNone/>
            </a:pPr>
            <a:endParaRPr lang="cs-CZ" sz="3000" dirty="0" smtClean="0"/>
          </a:p>
          <a:p>
            <a:pPr>
              <a:buNone/>
            </a:pPr>
            <a:r>
              <a:rPr lang="cs-CZ" sz="3000" dirty="0" smtClean="0"/>
              <a:t>Nejen vizuální, ale i </a:t>
            </a:r>
            <a:r>
              <a:rPr lang="cs-CZ" sz="3000" dirty="0" err="1" smtClean="0"/>
              <a:t>auditorní</a:t>
            </a:r>
            <a:r>
              <a:rPr lang="cs-CZ" sz="3000" dirty="0" smtClean="0"/>
              <a:t>, olfaktorické, chuťové atd.</a:t>
            </a:r>
          </a:p>
          <a:p>
            <a:pPr>
              <a:buNone/>
            </a:pPr>
            <a:r>
              <a:rPr lang="cs-CZ" sz="3000" dirty="0" smtClean="0">
                <a:solidFill>
                  <a:srgbClr val="C00000"/>
                </a:solidFill>
              </a:rPr>
              <a:t>Co je založené na podobnosti, ale do konceptů nepatří?</a:t>
            </a:r>
          </a:p>
        </p:txBody>
      </p:sp>
      <p:pic>
        <p:nvPicPr>
          <p:cNvPr id="5" name="Obrázek 4" descr="DSC00051.JPG"/>
          <p:cNvPicPr>
            <a:picLocks noChangeAspect="1"/>
          </p:cNvPicPr>
          <p:nvPr/>
        </p:nvPicPr>
        <p:blipFill>
          <a:blip r:embed="rId2" cstate="print"/>
          <a:stretch>
            <a:fillRect/>
          </a:stretch>
        </p:blipFill>
        <p:spPr>
          <a:xfrm>
            <a:off x="3707904" y="1844824"/>
            <a:ext cx="789552" cy="1052736"/>
          </a:xfrm>
          <a:prstGeom prst="rect">
            <a:avLst/>
          </a:prstGeom>
        </p:spPr>
      </p:pic>
      <p:pic>
        <p:nvPicPr>
          <p:cNvPr id="10" name="Obrázek 9" descr="predatori.jpg"/>
          <p:cNvPicPr>
            <a:picLocks noChangeAspect="1"/>
          </p:cNvPicPr>
          <p:nvPr/>
        </p:nvPicPr>
        <p:blipFill>
          <a:blip r:embed="rId3" cstate="print"/>
          <a:stretch>
            <a:fillRect/>
          </a:stretch>
        </p:blipFill>
        <p:spPr>
          <a:xfrm>
            <a:off x="4644008" y="1124744"/>
            <a:ext cx="1008112" cy="1820764"/>
          </a:xfrm>
          <a:prstGeom prst="rect">
            <a:avLst/>
          </a:prstGeom>
        </p:spPr>
      </p:pic>
      <p:pic>
        <p:nvPicPr>
          <p:cNvPr id="11" name="Picture 4" descr="https://encrypted-tbn0.gstatic.com/images?q=tbn:ANd9GcRFxc0Ta9b3bnEjtO9cC90WdzXQdiKR3pqDbOEobXE-6GsE5Yyb"/>
          <p:cNvPicPr>
            <a:picLocks noChangeAspect="1" noChangeArrowheads="1"/>
          </p:cNvPicPr>
          <p:nvPr/>
        </p:nvPicPr>
        <p:blipFill>
          <a:blip r:embed="rId4" cstate="print"/>
          <a:srcRect/>
          <a:stretch>
            <a:fillRect/>
          </a:stretch>
        </p:blipFill>
        <p:spPr bwMode="auto">
          <a:xfrm>
            <a:off x="3707904" y="3068960"/>
            <a:ext cx="2304256" cy="1395310"/>
          </a:xfrm>
          <a:prstGeom prst="rect">
            <a:avLst/>
          </a:prstGeom>
          <a:noFill/>
        </p:spPr>
      </p:pic>
      <p:pic>
        <p:nvPicPr>
          <p:cNvPr id="12" name="Obrázek 11" descr="ptak clovek.jpg"/>
          <p:cNvPicPr>
            <a:picLocks noChangeAspect="1"/>
          </p:cNvPicPr>
          <p:nvPr/>
        </p:nvPicPr>
        <p:blipFill>
          <a:blip r:embed="rId5" cstate="print"/>
          <a:stretch>
            <a:fillRect/>
          </a:stretch>
        </p:blipFill>
        <p:spPr>
          <a:xfrm>
            <a:off x="3707904" y="4581128"/>
            <a:ext cx="2782003" cy="11209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321" y="1600200"/>
            <a:ext cx="5887358" cy="4525963"/>
          </a:xfrm>
        </p:spPr>
      </p:pic>
    </p:spTree>
    <p:extLst>
      <p:ext uri="{BB962C8B-B14F-4D97-AF65-F5344CB8AC3E}">
        <p14:creationId xmlns:p14="http://schemas.microsoft.com/office/powerpoint/2010/main" val="459263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neřadíme mezi koncepty</a:t>
            </a:r>
            <a:endParaRPr lang="cs-CZ" dirty="0"/>
          </a:p>
        </p:txBody>
      </p:sp>
      <p:sp>
        <p:nvSpPr>
          <p:cNvPr id="3" name="Zástupný symbol pro obsah 2"/>
          <p:cNvSpPr>
            <a:spLocks noGrp="1"/>
          </p:cNvSpPr>
          <p:nvPr>
            <p:ph idx="1"/>
          </p:nvPr>
        </p:nvSpPr>
        <p:spPr/>
        <p:txBody>
          <a:bodyPr/>
          <a:lstStyle/>
          <a:p>
            <a:r>
              <a:rPr lang="cs-CZ" dirty="0" smtClean="0"/>
              <a:t>Vizuální generalizace v jedné dimenzi</a:t>
            </a:r>
          </a:p>
          <a:p>
            <a:endParaRPr lang="cs-CZ" dirty="0"/>
          </a:p>
          <a:p>
            <a:endParaRPr lang="cs-CZ" dirty="0" smtClean="0"/>
          </a:p>
          <a:p>
            <a:endParaRPr lang="cs-CZ" dirty="0" smtClean="0"/>
          </a:p>
        </p:txBody>
      </p:sp>
      <p:sp>
        <p:nvSpPr>
          <p:cNvPr id="5" name="Elipsa 4"/>
          <p:cNvSpPr/>
          <p:nvPr/>
        </p:nvSpPr>
        <p:spPr>
          <a:xfrm>
            <a:off x="2195736" y="2492896"/>
            <a:ext cx="1296144" cy="8640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3779912" y="2492896"/>
            <a:ext cx="1296144" cy="864096"/>
          </a:xfrm>
          <a:prstGeom prst="ellipse">
            <a:avLst/>
          </a:prstGeom>
          <a:solidFill>
            <a:srgbClr val="DD3A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364088" y="2492896"/>
            <a:ext cx="1368152" cy="864096"/>
          </a:xfrm>
          <a:prstGeom prst="ellipse">
            <a:avLst/>
          </a:prstGeom>
          <a:solidFill>
            <a:srgbClr val="CD5C1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Naopak všechny jednotlivé členy je možné odlišit</a:t>
            </a:r>
            <a:endParaRPr lang="cs-CZ" dirty="0"/>
          </a:p>
        </p:txBody>
      </p:sp>
      <p:sp>
        <p:nvSpPr>
          <p:cNvPr id="3" name="Zástupný symbol pro obsah 2"/>
          <p:cNvSpPr>
            <a:spLocks noGrp="1"/>
          </p:cNvSpPr>
          <p:nvPr>
            <p:ph idx="1"/>
          </p:nvPr>
        </p:nvSpPr>
        <p:spPr/>
        <p:txBody>
          <a:bodyPr/>
          <a:lstStyle/>
          <a:p>
            <a:endParaRPr lang="cs-CZ"/>
          </a:p>
        </p:txBody>
      </p:sp>
      <p:pic>
        <p:nvPicPr>
          <p:cNvPr id="4" name="Picture 2" descr="http://flirton.net/uploads/allimg/c120910/134H4494D4920-54213.jpg"/>
          <p:cNvPicPr>
            <a:picLocks noChangeAspect="1" noChangeArrowheads="1"/>
          </p:cNvPicPr>
          <p:nvPr/>
        </p:nvPicPr>
        <p:blipFill>
          <a:blip r:embed="rId2" cstate="print"/>
          <a:srcRect/>
          <a:stretch>
            <a:fillRect/>
          </a:stretch>
        </p:blipFill>
        <p:spPr bwMode="auto">
          <a:xfrm>
            <a:off x="2339752" y="2348880"/>
            <a:ext cx="4742706" cy="3620615"/>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2919</TotalTime>
  <Words>3725</Words>
  <Application>Microsoft Office PowerPoint</Application>
  <PresentationFormat>Předvádění na obrazovce (4:3)</PresentationFormat>
  <Paragraphs>360</Paragraphs>
  <Slides>48</Slides>
  <Notes>12</Notes>
  <HiddenSlides>0</HiddenSlides>
  <MMClips>1</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48</vt:i4>
      </vt:variant>
    </vt:vector>
  </HeadingPairs>
  <TitlesOfParts>
    <vt:vector size="57" baseType="lpstr">
      <vt:lpstr>Arial</vt:lpstr>
      <vt:lpstr>Arial Unicode MS</vt:lpstr>
      <vt:lpstr>Calibri</vt:lpstr>
      <vt:lpstr>Corbel</vt:lpstr>
      <vt:lpstr>Symbol</vt:lpstr>
      <vt:lpstr>Times New Roman</vt:lpstr>
      <vt:lpstr>Wingdings</vt:lpstr>
      <vt:lpstr>Wingdings 2</vt:lpstr>
      <vt:lpstr>Motiv sady Office</vt:lpstr>
      <vt:lpstr>Koncepty</vt:lpstr>
      <vt:lpstr>Koncept</vt:lpstr>
      <vt:lpstr>Koncept</vt:lpstr>
      <vt:lpstr>Koncept</vt:lpstr>
      <vt:lpstr>Úrovně konceptů</vt:lpstr>
      <vt:lpstr>Percepční (přirozené) koncepty - příklady</vt:lpstr>
      <vt:lpstr>Prezentace aplikace PowerPoint</vt:lpstr>
      <vt:lpstr>Co neřadíme mezi koncepty</vt:lpstr>
      <vt:lpstr>Naopak všechny jednotlivé členy je možné odlišit</vt:lpstr>
      <vt:lpstr>Co neřadíme mezi koncepty</vt:lpstr>
      <vt:lpstr>Percepční koncepty</vt:lpstr>
      <vt:lpstr>Abstraktní koncepty</vt:lpstr>
      <vt:lpstr>Abstraktní koncepty</vt:lpstr>
      <vt:lpstr>Abstraktní koncepty  Relační - příklady</vt:lpstr>
      <vt:lpstr>Studium konceptů u zvířat</vt:lpstr>
      <vt:lpstr>Metodika I – percepční koncepty</vt:lpstr>
      <vt:lpstr>Metodika I – percepční koncepty</vt:lpstr>
      <vt:lpstr>Metodika I – percepční koncepty</vt:lpstr>
      <vt:lpstr>Jak zvíře prokáže percepční koncept</vt:lpstr>
      <vt:lpstr>Prezentace aplikace PowerPoint</vt:lpstr>
      <vt:lpstr>Výsledky percepční kategorizace I – otevřené přírodní kategorie </vt:lpstr>
      <vt:lpstr>Výsledky percepční kategorizace II – pohyb</vt:lpstr>
      <vt:lpstr>Metodika II – relační koncept stejnosti</vt:lpstr>
      <vt:lpstr>Párové srovnání</vt:lpstr>
      <vt:lpstr>Srovnávání se vzorem</vt:lpstr>
      <vt:lpstr>Srovnávání se vzorem</vt:lpstr>
      <vt:lpstr>Metodika II – relační koncept stejnosti</vt:lpstr>
      <vt:lpstr>Prezentace aplikace PowerPoint</vt:lpstr>
      <vt:lpstr> </vt:lpstr>
      <vt:lpstr>Koncept stejnosti / odlišnosti Alex!</vt:lpstr>
      <vt:lpstr>Koncept stejnosti – ostatní druhy</vt:lpstr>
      <vt:lpstr>Koncept stejnosti – ostatní druhy role počtu tréninkových položek</vt:lpstr>
      <vt:lpstr>Oden et al. </vt:lpstr>
      <vt:lpstr>Alternativní strategie určení identity: - symetrie - familiarita - exkluze   Nové stimuly by měly být  - shodné jen na konceptuální úrovni </vt:lpstr>
      <vt:lpstr>Důkaz skutečného konceptu stejnosti „konceptuální srovnání“</vt:lpstr>
      <vt:lpstr>Prezentace aplikace PowerPoint</vt:lpstr>
      <vt:lpstr>Prezentace aplikace PowerPoint</vt:lpstr>
      <vt:lpstr>Bouvet a Vauclaire 2001 - paviáni </vt:lpstr>
      <vt:lpstr>Závěr</vt:lpstr>
      <vt:lpstr>Sociální kognice</vt:lpstr>
      <vt:lpstr>Hypotéza sociální inteligence</vt:lpstr>
      <vt:lpstr>Hypotéza kulturní inteligence</vt:lpstr>
      <vt:lpstr>Teorie mysli &amp; Atribuce mentálních stavů</vt:lpstr>
      <vt:lpstr>Kooperace a reciprocita</vt:lpstr>
      <vt:lpstr>Altruismus příbuzenský (nepotism)</vt:lpstr>
      <vt:lpstr>Reciproční altruismus</vt:lpstr>
      <vt:lpstr>Kognitivní limity kooperace</vt:lpstr>
      <vt:lpstr>Emoční limity kooperace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Koncepty</dc:title>
  <dc:creator>Uživatel</dc:creator>
  <cp:lastModifiedBy>Jitka Lindová</cp:lastModifiedBy>
  <cp:revision>44</cp:revision>
  <dcterms:created xsi:type="dcterms:W3CDTF">2012-10-29T13:55:40Z</dcterms:created>
  <dcterms:modified xsi:type="dcterms:W3CDTF">2023-10-24T21:25:59Z</dcterms:modified>
</cp:coreProperties>
</file>