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63" r:id="rId7"/>
    <p:sldId id="258" r:id="rId8"/>
    <p:sldId id="259" r:id="rId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4ED909B6-5E26-47B0-AE24-6295C1C75C48}" type="datetimeFigureOut">
              <a:rPr lang="cs-CZ" smtClean="0"/>
              <a:pPr/>
              <a:t>2.3.2021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0A49DD-9F27-4C37-AFEF-4186F6696EBD}"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ED909B6-5E26-47B0-AE24-6295C1C75C48}" type="datetimeFigureOut">
              <a:rPr lang="cs-CZ" smtClean="0"/>
              <a:pPr/>
              <a:t>2.3.2021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0A49DD-9F27-4C37-AFEF-4186F6696EBD}"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ED909B6-5E26-47B0-AE24-6295C1C75C48}" type="datetimeFigureOut">
              <a:rPr lang="cs-CZ" smtClean="0"/>
              <a:pPr/>
              <a:t>2.3.2021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0A49DD-9F27-4C37-AFEF-4186F6696EBD}"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ED909B6-5E26-47B0-AE24-6295C1C75C48}" type="datetimeFigureOut">
              <a:rPr lang="cs-CZ" smtClean="0"/>
              <a:pPr/>
              <a:t>2.3.2021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0A49DD-9F27-4C37-AFEF-4186F6696EBD}"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4ED909B6-5E26-47B0-AE24-6295C1C75C48}" type="datetimeFigureOut">
              <a:rPr lang="cs-CZ" smtClean="0"/>
              <a:pPr/>
              <a:t>2.3.2021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0A49DD-9F27-4C37-AFEF-4186F6696EBD}"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ED909B6-5E26-47B0-AE24-6295C1C75C48}" type="datetimeFigureOut">
              <a:rPr lang="cs-CZ" smtClean="0"/>
              <a:pPr/>
              <a:t>2.3.2021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10A49DD-9F27-4C37-AFEF-4186F6696EBD}"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ED909B6-5E26-47B0-AE24-6295C1C75C48}" type="datetimeFigureOut">
              <a:rPr lang="cs-CZ" smtClean="0"/>
              <a:pPr/>
              <a:t>2.3.2021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10A49DD-9F27-4C37-AFEF-4186F6696EBD}"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4ED909B6-5E26-47B0-AE24-6295C1C75C48}" type="datetimeFigureOut">
              <a:rPr lang="cs-CZ" smtClean="0"/>
              <a:pPr/>
              <a:t>2.3.2021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10A49DD-9F27-4C37-AFEF-4186F6696EBD}"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ED909B6-5E26-47B0-AE24-6295C1C75C48}" type="datetimeFigureOut">
              <a:rPr lang="cs-CZ" smtClean="0"/>
              <a:pPr/>
              <a:t>2.3.2021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10A49DD-9F27-4C37-AFEF-4186F6696EBD}"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ED909B6-5E26-47B0-AE24-6295C1C75C48}" type="datetimeFigureOut">
              <a:rPr lang="cs-CZ" smtClean="0"/>
              <a:pPr/>
              <a:t>2.3.2021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10A49DD-9F27-4C37-AFEF-4186F6696EBD}"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ED909B6-5E26-47B0-AE24-6295C1C75C48}" type="datetimeFigureOut">
              <a:rPr lang="cs-CZ" smtClean="0"/>
              <a:pPr/>
              <a:t>2.3.2021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10A49DD-9F27-4C37-AFEF-4186F6696EBD}"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D909B6-5E26-47B0-AE24-6295C1C75C48}" type="datetimeFigureOut">
              <a:rPr lang="cs-CZ" smtClean="0"/>
              <a:pPr/>
              <a:t>2.3.2021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0A49DD-9F27-4C37-AFEF-4186F6696EBD}"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De </a:t>
            </a:r>
            <a:r>
              <a:rPr lang="cs-CZ" dirty="0" err="1" smtClean="0"/>
              <a:t>Hermans</a:t>
            </a:r>
            <a:r>
              <a:rPr lang="cs-CZ" dirty="0" smtClean="0"/>
              <a:t>-</a:t>
            </a:r>
            <a:r>
              <a:rPr lang="cs-CZ" dirty="0" err="1" smtClean="0"/>
              <a:t>Reve</a:t>
            </a:r>
            <a:r>
              <a:rPr lang="cs-CZ" dirty="0" smtClean="0"/>
              <a:t>-</a:t>
            </a:r>
            <a:r>
              <a:rPr lang="cs-CZ" dirty="0" err="1" smtClean="0"/>
              <a:t>Blaman</a:t>
            </a:r>
            <a:r>
              <a:rPr lang="cs-CZ" dirty="0" smtClean="0"/>
              <a:t>-</a:t>
            </a:r>
            <a:r>
              <a:rPr lang="cs-CZ" dirty="0" err="1" smtClean="0"/>
              <a:t>lijn</a:t>
            </a:r>
            <a:endParaRPr lang="cs-CZ" dirty="0"/>
          </a:p>
        </p:txBody>
      </p:sp>
      <p:sp>
        <p:nvSpPr>
          <p:cNvPr id="3" name="Podnadpis 2"/>
          <p:cNvSpPr>
            <a:spLocks noGrp="1"/>
          </p:cNvSpPr>
          <p:nvPr>
            <p:ph type="subTitle" idx="1"/>
          </p:nvPr>
        </p:nvSpPr>
        <p:spPr/>
        <p:txBody>
          <a:bodyPr/>
          <a:lstStyle/>
          <a:p>
            <a:r>
              <a:rPr lang="cs-CZ" i="1" dirty="0" smtClean="0"/>
              <a:t>De </a:t>
            </a:r>
            <a:r>
              <a:rPr lang="cs-CZ" i="1" dirty="0" err="1" smtClean="0"/>
              <a:t>avonden</a:t>
            </a:r>
            <a:r>
              <a:rPr lang="cs-CZ" i="1" dirty="0" smtClean="0"/>
              <a:t> </a:t>
            </a:r>
            <a:endParaRPr lang="cs-CZ"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Geschiedenis</a:t>
            </a:r>
            <a:r>
              <a:rPr lang="cs-CZ" dirty="0" smtClean="0"/>
              <a:t> van de </a:t>
            </a:r>
            <a:r>
              <a:rPr lang="cs-CZ" dirty="0" err="1" smtClean="0"/>
              <a:t>literatuur</a:t>
            </a:r>
            <a:r>
              <a:rPr lang="cs-CZ" dirty="0" smtClean="0"/>
              <a:t> in </a:t>
            </a:r>
            <a:r>
              <a:rPr lang="cs-CZ" dirty="0" err="1" smtClean="0"/>
              <a:t>Nederland</a:t>
            </a:r>
            <a:endParaRPr lang="cs-CZ" dirty="0"/>
          </a:p>
        </p:txBody>
      </p:sp>
      <p:pic>
        <p:nvPicPr>
          <p:cNvPr id="4" name="Zástupný symbol pro obsah 3" descr="anbe001gesc03_01_tpg.gif"/>
          <p:cNvPicPr>
            <a:picLocks noGrp="1" noChangeAspect="1"/>
          </p:cNvPicPr>
          <p:nvPr>
            <p:ph idx="1"/>
          </p:nvPr>
        </p:nvPicPr>
        <p:blipFill>
          <a:blip r:embed="rId2" cstate="print"/>
          <a:stretch>
            <a:fillRect/>
          </a:stretch>
        </p:blipFill>
        <p:spPr>
          <a:xfrm>
            <a:off x="467544" y="1484784"/>
            <a:ext cx="2911703" cy="4525963"/>
          </a:xfrm>
        </p:spPr>
      </p:pic>
      <p:sp>
        <p:nvSpPr>
          <p:cNvPr id="5" name="TextovéPole 4"/>
          <p:cNvSpPr txBox="1"/>
          <p:nvPr/>
        </p:nvSpPr>
        <p:spPr>
          <a:xfrm>
            <a:off x="3779912" y="1772816"/>
            <a:ext cx="5040560" cy="4324261"/>
          </a:xfrm>
          <a:prstGeom prst="rect">
            <a:avLst/>
          </a:prstGeom>
          <a:noFill/>
        </p:spPr>
        <p:txBody>
          <a:bodyPr wrap="square" rtlCol="0">
            <a:spAutoFit/>
          </a:bodyPr>
          <a:lstStyle/>
          <a:p>
            <a:pPr>
              <a:spcBef>
                <a:spcPts val="600"/>
              </a:spcBef>
              <a:spcAft>
                <a:spcPts val="600"/>
              </a:spcAft>
              <a:buFont typeface="Arial" pitchFamily="34" charset="0"/>
              <a:buChar char="•"/>
            </a:pPr>
            <a:r>
              <a:rPr lang="cs-CZ" sz="2800" dirty="0" smtClean="0"/>
              <a:t> </a:t>
            </a:r>
            <a:r>
              <a:rPr lang="cs-CZ" sz="2800" dirty="0" err="1" smtClean="0"/>
              <a:t>Ton</a:t>
            </a:r>
            <a:r>
              <a:rPr lang="cs-CZ" sz="2800" dirty="0" smtClean="0"/>
              <a:t> </a:t>
            </a:r>
            <a:r>
              <a:rPr lang="cs-CZ" sz="2800" dirty="0" err="1" smtClean="0"/>
              <a:t>Anbeek</a:t>
            </a:r>
            <a:r>
              <a:rPr lang="cs-CZ" sz="2800" dirty="0" smtClean="0"/>
              <a:t> </a:t>
            </a:r>
            <a:r>
              <a:rPr lang="cs-CZ" sz="2800" dirty="0" err="1" smtClean="0"/>
              <a:t>besteedt</a:t>
            </a:r>
            <a:r>
              <a:rPr lang="cs-CZ" sz="2800" dirty="0" smtClean="0"/>
              <a:t> </a:t>
            </a:r>
            <a:r>
              <a:rPr lang="cs-CZ" sz="2800" dirty="0" err="1" smtClean="0"/>
              <a:t>binnen</a:t>
            </a:r>
            <a:r>
              <a:rPr lang="cs-CZ" sz="2800" dirty="0" smtClean="0"/>
              <a:t> de </a:t>
            </a:r>
            <a:r>
              <a:rPr lang="cs-CZ" sz="2800" dirty="0" err="1" smtClean="0"/>
              <a:t>periode</a:t>
            </a:r>
            <a:r>
              <a:rPr lang="cs-CZ" sz="2800" dirty="0" smtClean="0"/>
              <a:t> 1945–1960 </a:t>
            </a:r>
            <a:r>
              <a:rPr lang="cs-CZ" sz="2800" dirty="0" err="1" smtClean="0"/>
              <a:t>het</a:t>
            </a:r>
            <a:r>
              <a:rPr lang="cs-CZ" sz="2800" dirty="0" smtClean="0"/>
              <a:t> </a:t>
            </a:r>
            <a:r>
              <a:rPr lang="cs-CZ" sz="2800" dirty="0" err="1" smtClean="0"/>
              <a:t>meest</a:t>
            </a:r>
            <a:r>
              <a:rPr lang="cs-CZ" sz="2800" dirty="0" smtClean="0"/>
              <a:t> </a:t>
            </a:r>
            <a:r>
              <a:rPr lang="cs-CZ" sz="2800" dirty="0" err="1" smtClean="0"/>
              <a:t>aandacht</a:t>
            </a:r>
            <a:r>
              <a:rPr lang="cs-CZ" sz="2800" dirty="0" smtClean="0"/>
              <a:t> </a:t>
            </a:r>
            <a:r>
              <a:rPr lang="cs-CZ" sz="2800" dirty="0" err="1" smtClean="0"/>
              <a:t>aan</a:t>
            </a:r>
            <a:r>
              <a:rPr lang="cs-CZ" sz="2800" dirty="0" smtClean="0"/>
              <a:t> W. F. </a:t>
            </a:r>
            <a:r>
              <a:rPr lang="cs-CZ" sz="2800" dirty="0" err="1" smtClean="0"/>
              <a:t>Hermans</a:t>
            </a:r>
            <a:r>
              <a:rPr lang="cs-CZ" sz="2800" dirty="0" smtClean="0"/>
              <a:t>, </a:t>
            </a:r>
            <a:r>
              <a:rPr lang="cs-CZ" sz="2800" dirty="0" err="1" smtClean="0"/>
              <a:t>Gerard</a:t>
            </a:r>
            <a:r>
              <a:rPr lang="cs-CZ" sz="2800" dirty="0" smtClean="0"/>
              <a:t> </a:t>
            </a:r>
            <a:r>
              <a:rPr lang="cs-CZ" sz="2800" dirty="0" err="1" smtClean="0"/>
              <a:t>Reve</a:t>
            </a:r>
            <a:r>
              <a:rPr lang="cs-CZ" sz="2800" dirty="0" smtClean="0"/>
              <a:t> </a:t>
            </a:r>
            <a:r>
              <a:rPr lang="cs-CZ" sz="2800" dirty="0" err="1" smtClean="0"/>
              <a:t>en</a:t>
            </a:r>
            <a:r>
              <a:rPr lang="cs-CZ" sz="2800" dirty="0" smtClean="0"/>
              <a:t> Anna </a:t>
            </a:r>
            <a:r>
              <a:rPr lang="cs-CZ" sz="2800" dirty="0" err="1" smtClean="0"/>
              <a:t>Blaman</a:t>
            </a:r>
            <a:endParaRPr lang="cs-CZ" sz="2800" dirty="0" smtClean="0"/>
          </a:p>
          <a:p>
            <a:pPr>
              <a:spcBef>
                <a:spcPts val="600"/>
              </a:spcBef>
              <a:spcAft>
                <a:spcPts val="600"/>
              </a:spcAft>
              <a:buFont typeface="Arial" pitchFamily="34" charset="0"/>
              <a:buChar char="•"/>
            </a:pPr>
            <a:r>
              <a:rPr lang="cs-CZ" sz="2800" dirty="0"/>
              <a:t> </a:t>
            </a:r>
            <a:r>
              <a:rPr lang="cs-CZ" sz="2800" dirty="0" smtClean="0"/>
              <a:t>De </a:t>
            </a:r>
            <a:r>
              <a:rPr lang="cs-CZ" sz="2800" dirty="0" err="1" smtClean="0"/>
              <a:t>Hermans</a:t>
            </a:r>
            <a:r>
              <a:rPr lang="cs-CZ" sz="2800" dirty="0" smtClean="0"/>
              <a:t>-</a:t>
            </a:r>
            <a:r>
              <a:rPr lang="cs-CZ" sz="2800" dirty="0" err="1" smtClean="0"/>
              <a:t>Reve</a:t>
            </a:r>
            <a:r>
              <a:rPr lang="cs-CZ" sz="2800" dirty="0" smtClean="0"/>
              <a:t>-</a:t>
            </a:r>
            <a:r>
              <a:rPr lang="cs-CZ" sz="2800" dirty="0" err="1" smtClean="0"/>
              <a:t>Blaman</a:t>
            </a:r>
            <a:r>
              <a:rPr lang="cs-CZ" sz="2800" dirty="0" smtClean="0"/>
              <a:t>-</a:t>
            </a:r>
            <a:r>
              <a:rPr lang="cs-CZ" sz="2800" dirty="0" err="1" smtClean="0"/>
              <a:t>lijn</a:t>
            </a:r>
            <a:r>
              <a:rPr lang="cs-CZ" sz="2800" dirty="0" smtClean="0"/>
              <a:t>: </a:t>
            </a:r>
            <a:r>
              <a:rPr lang="cs-CZ" sz="2800" dirty="0" err="1" smtClean="0"/>
              <a:t>vroege</a:t>
            </a:r>
            <a:r>
              <a:rPr lang="cs-CZ" sz="2800" dirty="0" smtClean="0"/>
              <a:t> </a:t>
            </a:r>
            <a:r>
              <a:rPr lang="cs-CZ" sz="2800" dirty="0" err="1" smtClean="0"/>
              <a:t>werken</a:t>
            </a:r>
            <a:r>
              <a:rPr lang="cs-CZ" sz="2800" dirty="0" smtClean="0"/>
              <a:t> van </a:t>
            </a:r>
            <a:r>
              <a:rPr lang="cs-CZ" sz="2800" dirty="0" err="1" smtClean="0"/>
              <a:t>auteurs</a:t>
            </a:r>
            <a:r>
              <a:rPr lang="cs-CZ" sz="2800" dirty="0" smtClean="0"/>
              <a:t> </a:t>
            </a:r>
            <a:r>
              <a:rPr lang="cs-CZ" sz="2800" dirty="0" err="1" smtClean="0"/>
              <a:t>gezien</a:t>
            </a:r>
            <a:r>
              <a:rPr lang="cs-CZ" sz="2800" dirty="0" smtClean="0"/>
              <a:t> </a:t>
            </a:r>
            <a:r>
              <a:rPr lang="cs-CZ" sz="2800" dirty="0" err="1" smtClean="0"/>
              <a:t>als</a:t>
            </a:r>
            <a:r>
              <a:rPr lang="cs-CZ" sz="2800" dirty="0" smtClean="0"/>
              <a:t> </a:t>
            </a:r>
            <a:r>
              <a:rPr lang="cs-CZ" sz="2800" dirty="0" err="1" smtClean="0"/>
              <a:t>typerend</a:t>
            </a:r>
            <a:r>
              <a:rPr lang="cs-CZ" sz="2800" dirty="0" smtClean="0"/>
              <a:t> </a:t>
            </a:r>
            <a:r>
              <a:rPr lang="cs-CZ" sz="2800" dirty="0" err="1" smtClean="0"/>
              <a:t>voor</a:t>
            </a:r>
            <a:r>
              <a:rPr lang="cs-CZ" sz="2800" dirty="0" smtClean="0"/>
              <a:t> de </a:t>
            </a:r>
            <a:r>
              <a:rPr lang="cs-CZ" sz="2800" dirty="0" err="1" smtClean="0"/>
              <a:t>naoorlogse</a:t>
            </a:r>
            <a:r>
              <a:rPr lang="cs-CZ" sz="2800" dirty="0" smtClean="0"/>
              <a:t> </a:t>
            </a:r>
            <a:r>
              <a:rPr lang="cs-CZ" sz="2800" dirty="0" err="1" smtClean="0"/>
              <a:t>ontwikkeling</a:t>
            </a:r>
            <a:r>
              <a:rPr lang="cs-CZ" sz="2800" dirty="0" smtClean="0"/>
              <a:t> in </a:t>
            </a:r>
            <a:r>
              <a:rPr lang="cs-CZ" sz="2800" dirty="0" err="1" smtClean="0"/>
              <a:t>proza</a:t>
            </a:r>
            <a:endParaRPr lang="cs-CZ" sz="2800" dirty="0" smtClean="0"/>
          </a:p>
          <a:p>
            <a:pPr>
              <a:buFont typeface="Arial" pitchFamily="34" charset="0"/>
              <a:buChar char="•"/>
            </a:pPr>
            <a:endParaRPr lang="cs-CZ" dirty="0" smtClean="0"/>
          </a:p>
          <a:p>
            <a:pPr>
              <a:buFont typeface="Arial" pitchFamily="34" charset="0"/>
              <a:buChar char="•"/>
            </a:pP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Presentatie</a:t>
            </a:r>
            <a:r>
              <a:rPr lang="cs-CZ" dirty="0" smtClean="0"/>
              <a:t> – </a:t>
            </a:r>
            <a:r>
              <a:rPr lang="cs-CZ" dirty="0" err="1" smtClean="0"/>
              <a:t>eigentijdse</a:t>
            </a:r>
            <a:r>
              <a:rPr lang="cs-CZ" dirty="0" smtClean="0"/>
              <a:t> </a:t>
            </a:r>
            <a:r>
              <a:rPr lang="cs-CZ" dirty="0" err="1" smtClean="0"/>
              <a:t>kritische</a:t>
            </a:r>
            <a:r>
              <a:rPr lang="cs-CZ" dirty="0" smtClean="0"/>
              <a:t> </a:t>
            </a:r>
            <a:r>
              <a:rPr lang="cs-CZ" dirty="0" err="1" smtClean="0"/>
              <a:t>reactie</a:t>
            </a:r>
            <a:r>
              <a:rPr lang="cs-CZ" dirty="0" smtClean="0"/>
              <a:t> </a:t>
            </a:r>
            <a:r>
              <a:rPr lang="cs-CZ" dirty="0" err="1" smtClean="0"/>
              <a:t>op</a:t>
            </a:r>
            <a:r>
              <a:rPr lang="cs-CZ" dirty="0" smtClean="0"/>
              <a:t> </a:t>
            </a:r>
            <a:r>
              <a:rPr lang="cs-CZ" i="1" dirty="0" smtClean="0"/>
              <a:t>De </a:t>
            </a:r>
            <a:r>
              <a:rPr lang="cs-CZ" i="1" dirty="0" err="1" smtClean="0"/>
              <a:t>avonden</a:t>
            </a:r>
            <a:endParaRPr lang="cs-CZ" i="1" dirty="0"/>
          </a:p>
        </p:txBody>
      </p:sp>
      <p:sp>
        <p:nvSpPr>
          <p:cNvPr id="3" name="Zástupný symbol pro obsah 2"/>
          <p:cNvSpPr>
            <a:spLocks noGrp="1"/>
          </p:cNvSpPr>
          <p:nvPr>
            <p:ph idx="1"/>
          </p:nvPr>
        </p:nvSpPr>
        <p:spPr>
          <a:xfrm>
            <a:off x="457200" y="1600200"/>
            <a:ext cx="8229600" cy="4997152"/>
          </a:xfrm>
        </p:spPr>
        <p:txBody>
          <a:bodyPr>
            <a:normAutofit fontScale="85000" lnSpcReduction="20000"/>
          </a:bodyPr>
          <a:lstStyle/>
          <a:p>
            <a:r>
              <a:rPr lang="cs-CZ" dirty="0" err="1" smtClean="0"/>
              <a:t>Hermans</a:t>
            </a:r>
            <a:r>
              <a:rPr lang="cs-CZ" dirty="0" smtClean="0"/>
              <a:t> </a:t>
            </a:r>
            <a:r>
              <a:rPr lang="cs-CZ" dirty="0" err="1" smtClean="0"/>
              <a:t>over</a:t>
            </a:r>
            <a:r>
              <a:rPr lang="cs-CZ" dirty="0" smtClean="0"/>
              <a:t> </a:t>
            </a:r>
            <a:r>
              <a:rPr lang="cs-CZ" i="1" dirty="0" smtClean="0"/>
              <a:t>De </a:t>
            </a:r>
            <a:r>
              <a:rPr lang="cs-CZ" i="1" dirty="0" err="1" smtClean="0"/>
              <a:t>avonden</a:t>
            </a:r>
            <a:r>
              <a:rPr lang="cs-CZ" dirty="0" smtClean="0"/>
              <a:t>: </a:t>
            </a:r>
            <a:r>
              <a:rPr lang="cs-CZ" dirty="0" err="1" smtClean="0"/>
              <a:t>nadruk</a:t>
            </a:r>
            <a:r>
              <a:rPr lang="cs-CZ" dirty="0" smtClean="0"/>
              <a:t> </a:t>
            </a:r>
            <a:r>
              <a:rPr lang="cs-CZ" dirty="0" err="1" smtClean="0"/>
              <a:t>alleen</a:t>
            </a:r>
            <a:r>
              <a:rPr lang="cs-CZ" dirty="0" smtClean="0"/>
              <a:t> </a:t>
            </a:r>
            <a:r>
              <a:rPr lang="cs-CZ" dirty="0" err="1" smtClean="0"/>
              <a:t>op</a:t>
            </a:r>
            <a:r>
              <a:rPr lang="cs-CZ" dirty="0" smtClean="0"/>
              <a:t> </a:t>
            </a:r>
            <a:r>
              <a:rPr lang="cs-CZ" dirty="0" err="1" smtClean="0"/>
              <a:t>wat</a:t>
            </a:r>
            <a:r>
              <a:rPr lang="cs-CZ" dirty="0" smtClean="0"/>
              <a:t> je kunt </a:t>
            </a:r>
            <a:r>
              <a:rPr lang="cs-CZ" dirty="0" err="1" smtClean="0"/>
              <a:t>zien</a:t>
            </a:r>
            <a:r>
              <a:rPr lang="cs-CZ" dirty="0" smtClean="0"/>
              <a:t>, </a:t>
            </a:r>
            <a:r>
              <a:rPr lang="cs-CZ" dirty="0" err="1" smtClean="0"/>
              <a:t>hoofdpersoon</a:t>
            </a:r>
            <a:r>
              <a:rPr lang="cs-CZ" dirty="0" smtClean="0"/>
              <a:t> </a:t>
            </a:r>
            <a:r>
              <a:rPr lang="cs-CZ" dirty="0" err="1" smtClean="0"/>
              <a:t>illusieloos</a:t>
            </a:r>
            <a:r>
              <a:rPr lang="cs-CZ" dirty="0" smtClean="0"/>
              <a:t>, </a:t>
            </a:r>
            <a:r>
              <a:rPr lang="cs-CZ" dirty="0" err="1" smtClean="0"/>
              <a:t>ontbreken</a:t>
            </a:r>
            <a:r>
              <a:rPr lang="cs-CZ" dirty="0" smtClean="0"/>
              <a:t> van </a:t>
            </a:r>
            <a:r>
              <a:rPr lang="cs-CZ" dirty="0" err="1" smtClean="0"/>
              <a:t>grote</a:t>
            </a:r>
            <a:r>
              <a:rPr lang="cs-CZ" dirty="0" smtClean="0"/>
              <a:t> </a:t>
            </a:r>
            <a:r>
              <a:rPr lang="cs-CZ" dirty="0" err="1" smtClean="0"/>
              <a:t>gevoelens</a:t>
            </a:r>
            <a:endParaRPr lang="cs-CZ" dirty="0" smtClean="0"/>
          </a:p>
          <a:p>
            <a:r>
              <a:rPr lang="cs-CZ" dirty="0" err="1" smtClean="0"/>
              <a:t>Andere</a:t>
            </a:r>
            <a:r>
              <a:rPr lang="cs-CZ" dirty="0" smtClean="0"/>
              <a:t> </a:t>
            </a:r>
            <a:r>
              <a:rPr lang="cs-CZ" dirty="0" err="1" smtClean="0"/>
              <a:t>critici</a:t>
            </a:r>
            <a:r>
              <a:rPr lang="cs-CZ" dirty="0" smtClean="0"/>
              <a:t>: </a:t>
            </a:r>
            <a:r>
              <a:rPr lang="cs-CZ" dirty="0" err="1" smtClean="0"/>
              <a:t>geen</a:t>
            </a:r>
            <a:r>
              <a:rPr lang="cs-CZ" dirty="0" smtClean="0"/>
              <a:t> </a:t>
            </a:r>
            <a:r>
              <a:rPr lang="cs-CZ" dirty="0" err="1" smtClean="0"/>
              <a:t>hogere</a:t>
            </a:r>
            <a:r>
              <a:rPr lang="cs-CZ" dirty="0" smtClean="0"/>
              <a:t> </a:t>
            </a:r>
            <a:r>
              <a:rPr lang="cs-CZ" dirty="0" err="1" smtClean="0"/>
              <a:t>waarden</a:t>
            </a:r>
            <a:r>
              <a:rPr lang="cs-CZ" dirty="0" smtClean="0"/>
              <a:t> </a:t>
            </a:r>
            <a:r>
              <a:rPr lang="cs-CZ" dirty="0" err="1" smtClean="0"/>
              <a:t>besproken</a:t>
            </a:r>
            <a:r>
              <a:rPr lang="cs-CZ" dirty="0" smtClean="0"/>
              <a:t>, </a:t>
            </a:r>
            <a:r>
              <a:rPr lang="cs-CZ" dirty="0" err="1" smtClean="0"/>
              <a:t>het</a:t>
            </a:r>
            <a:r>
              <a:rPr lang="cs-CZ" dirty="0" smtClean="0"/>
              <a:t> </a:t>
            </a:r>
            <a:r>
              <a:rPr lang="cs-CZ" dirty="0" err="1" smtClean="0"/>
              <a:t>lichamelijke</a:t>
            </a:r>
            <a:r>
              <a:rPr lang="cs-CZ" dirty="0" smtClean="0"/>
              <a:t> </a:t>
            </a:r>
            <a:r>
              <a:rPr lang="cs-CZ" dirty="0" err="1" smtClean="0"/>
              <a:t>alleen</a:t>
            </a:r>
            <a:r>
              <a:rPr lang="cs-CZ" dirty="0" smtClean="0"/>
              <a:t> </a:t>
            </a:r>
            <a:r>
              <a:rPr lang="cs-CZ" dirty="0" err="1" smtClean="0"/>
              <a:t>is</a:t>
            </a:r>
            <a:r>
              <a:rPr lang="cs-CZ" dirty="0" smtClean="0"/>
              <a:t> </a:t>
            </a:r>
            <a:r>
              <a:rPr lang="cs-CZ" dirty="0" err="1" smtClean="0"/>
              <a:t>belangrijk</a:t>
            </a:r>
            <a:r>
              <a:rPr lang="cs-CZ" dirty="0" smtClean="0"/>
              <a:t> (</a:t>
            </a:r>
            <a:r>
              <a:rPr lang="cs-CZ" dirty="0" err="1" smtClean="0"/>
              <a:t>gespreksonderwerpen</a:t>
            </a:r>
            <a:r>
              <a:rPr lang="cs-CZ" dirty="0" smtClean="0"/>
              <a:t> – </a:t>
            </a:r>
            <a:r>
              <a:rPr lang="cs-CZ" dirty="0" err="1" smtClean="0"/>
              <a:t>kaalheid</a:t>
            </a:r>
            <a:r>
              <a:rPr lang="cs-CZ" dirty="0" smtClean="0"/>
              <a:t>, </a:t>
            </a:r>
            <a:r>
              <a:rPr lang="cs-CZ" dirty="0" err="1" smtClean="0"/>
              <a:t>kanker</a:t>
            </a:r>
            <a:r>
              <a:rPr lang="cs-CZ" dirty="0" smtClean="0"/>
              <a:t>, </a:t>
            </a:r>
            <a:r>
              <a:rPr lang="cs-CZ" dirty="0" err="1" smtClean="0"/>
              <a:t>begrafenissen</a:t>
            </a:r>
            <a:r>
              <a:rPr lang="cs-CZ" dirty="0" smtClean="0"/>
              <a:t>)</a:t>
            </a:r>
          </a:p>
          <a:p>
            <a:r>
              <a:rPr lang="cs-CZ" dirty="0" smtClean="0"/>
              <a:t>„</a:t>
            </a:r>
            <a:r>
              <a:rPr lang="nl-NL" dirty="0" smtClean="0"/>
              <a:t>Deze jonge mensen kwellen zichzelf, elkaar en de ouderen, omdat zij radeloos staan in een wereld, die alles ontluisterd heeft, alles tot frase gemaakt. Zij trekken een pantser aan, maar daaronder schrijnt de tere huid, ze verstoppen hun persoon (...) die naar vrije ontplooiing verlangt.</a:t>
            </a:r>
            <a:r>
              <a:rPr lang="cs-CZ" dirty="0" smtClean="0"/>
              <a:t>“</a:t>
            </a:r>
          </a:p>
          <a:p>
            <a:r>
              <a:rPr lang="cs-CZ" dirty="0" err="1" smtClean="0"/>
              <a:t>Typisch</a:t>
            </a:r>
            <a:r>
              <a:rPr lang="cs-CZ" dirty="0" smtClean="0"/>
              <a:t> </a:t>
            </a:r>
            <a:r>
              <a:rPr lang="cs-CZ" dirty="0" err="1" smtClean="0"/>
              <a:t>voor</a:t>
            </a:r>
            <a:r>
              <a:rPr lang="cs-CZ" dirty="0" smtClean="0"/>
              <a:t> de </a:t>
            </a:r>
            <a:r>
              <a:rPr lang="nl-NL" dirty="0" smtClean="0"/>
              <a:t>ontgoochelde generatie</a:t>
            </a:r>
            <a:r>
              <a:rPr lang="cs-CZ" dirty="0" smtClean="0"/>
              <a:t> (</a:t>
            </a:r>
            <a:r>
              <a:rPr lang="cs-CZ" dirty="0" err="1" smtClean="0"/>
              <a:t>gevolg</a:t>
            </a:r>
            <a:r>
              <a:rPr lang="cs-CZ" dirty="0" smtClean="0"/>
              <a:t> </a:t>
            </a:r>
            <a:r>
              <a:rPr lang="nl-NL" dirty="0" smtClean="0"/>
              <a:t>van </a:t>
            </a:r>
            <a:r>
              <a:rPr lang="cs-CZ" dirty="0" err="1" smtClean="0"/>
              <a:t>wat</a:t>
            </a:r>
            <a:r>
              <a:rPr lang="cs-CZ" dirty="0" smtClean="0"/>
              <a:t> </a:t>
            </a:r>
            <a:r>
              <a:rPr lang="nl-NL" dirty="0" smtClean="0"/>
              <a:t>de oorlog </a:t>
            </a:r>
            <a:r>
              <a:rPr lang="cs-CZ" dirty="0" err="1" smtClean="0"/>
              <a:t>jonge</a:t>
            </a:r>
            <a:r>
              <a:rPr lang="cs-CZ" dirty="0" smtClean="0"/>
              <a:t> </a:t>
            </a:r>
            <a:r>
              <a:rPr lang="cs-CZ" dirty="0" err="1" smtClean="0"/>
              <a:t>mesen</a:t>
            </a:r>
            <a:r>
              <a:rPr lang="cs-CZ" dirty="0" smtClean="0"/>
              <a:t> </a:t>
            </a:r>
            <a:r>
              <a:rPr lang="cs-CZ" dirty="0" err="1" smtClean="0"/>
              <a:t>heeft</a:t>
            </a:r>
            <a:r>
              <a:rPr lang="cs-CZ" dirty="0" smtClean="0"/>
              <a:t> </a:t>
            </a:r>
            <a:r>
              <a:rPr lang="cs-CZ" dirty="0" err="1" smtClean="0"/>
              <a:t>aangedaan</a:t>
            </a:r>
            <a:r>
              <a:rPr lang="cs-CZ" dirty="0" smtClean="0"/>
              <a:t>)</a:t>
            </a:r>
            <a:r>
              <a:rPr lang="nl-NL" dirty="0" smtClean="0"/>
              <a:t> </a:t>
            </a:r>
            <a:endParaRPr lang="cs-CZ" dirty="0" smtClean="0"/>
          </a:p>
          <a:p>
            <a:endParaRPr lang="cs-CZ" dirty="0" smtClean="0"/>
          </a:p>
          <a:p>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Presentatie</a:t>
            </a:r>
            <a:r>
              <a:rPr lang="cs-CZ" dirty="0" smtClean="0"/>
              <a:t> – </a:t>
            </a:r>
            <a:r>
              <a:rPr lang="cs-CZ" dirty="0" err="1" smtClean="0"/>
              <a:t>andere</a:t>
            </a:r>
            <a:r>
              <a:rPr lang="cs-CZ" dirty="0" smtClean="0"/>
              <a:t> </a:t>
            </a:r>
            <a:r>
              <a:rPr lang="cs-CZ" dirty="0" err="1" smtClean="0"/>
              <a:t>aspecten</a:t>
            </a:r>
            <a:r>
              <a:rPr lang="cs-CZ" dirty="0" smtClean="0"/>
              <a:t> van </a:t>
            </a:r>
            <a:r>
              <a:rPr lang="cs-CZ" i="1" dirty="0" smtClean="0"/>
              <a:t>De </a:t>
            </a:r>
            <a:r>
              <a:rPr lang="cs-CZ" i="1" dirty="0" err="1" smtClean="0"/>
              <a:t>avonden</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In de </a:t>
            </a:r>
            <a:r>
              <a:rPr lang="cs-CZ" dirty="0" err="1" smtClean="0"/>
              <a:t>jaren</a:t>
            </a:r>
            <a:r>
              <a:rPr lang="cs-CZ" dirty="0" smtClean="0"/>
              <a:t> 50 </a:t>
            </a:r>
            <a:r>
              <a:rPr lang="cs-CZ" dirty="0" err="1" smtClean="0"/>
              <a:t>kritiek</a:t>
            </a:r>
            <a:r>
              <a:rPr lang="cs-CZ" dirty="0" smtClean="0"/>
              <a:t> </a:t>
            </a:r>
            <a:r>
              <a:rPr lang="cs-CZ" dirty="0" err="1" smtClean="0"/>
              <a:t>blijven</a:t>
            </a:r>
            <a:r>
              <a:rPr lang="cs-CZ" dirty="0" smtClean="0"/>
              <a:t> </a:t>
            </a:r>
            <a:r>
              <a:rPr lang="cs-CZ" dirty="0" err="1" smtClean="0"/>
              <a:t>deze</a:t>
            </a:r>
            <a:r>
              <a:rPr lang="cs-CZ" dirty="0" smtClean="0"/>
              <a:t> </a:t>
            </a:r>
            <a:r>
              <a:rPr lang="cs-CZ" dirty="0" err="1" smtClean="0"/>
              <a:t>aspecten</a:t>
            </a:r>
            <a:r>
              <a:rPr lang="cs-CZ" dirty="0" smtClean="0"/>
              <a:t> </a:t>
            </a:r>
            <a:r>
              <a:rPr lang="cs-CZ" dirty="0" err="1" smtClean="0"/>
              <a:t>onderbelicht</a:t>
            </a:r>
            <a:r>
              <a:rPr lang="cs-CZ" dirty="0" smtClean="0"/>
              <a:t>: </a:t>
            </a:r>
          </a:p>
          <a:p>
            <a:pPr lvl="1"/>
            <a:r>
              <a:rPr lang="cs-CZ" dirty="0" err="1" smtClean="0"/>
              <a:t>Dromen</a:t>
            </a:r>
            <a:endParaRPr lang="cs-CZ" dirty="0" smtClean="0"/>
          </a:p>
          <a:p>
            <a:pPr lvl="1"/>
            <a:r>
              <a:rPr lang="cs-CZ" dirty="0" smtClean="0"/>
              <a:t>Humor</a:t>
            </a:r>
          </a:p>
          <a:p>
            <a:pPr lvl="1"/>
            <a:r>
              <a:rPr lang="cs-CZ" dirty="0" smtClean="0"/>
              <a:t>Sadisme</a:t>
            </a:r>
          </a:p>
          <a:p>
            <a:pPr lvl="1"/>
            <a:r>
              <a:rPr lang="cs-CZ" dirty="0" err="1" smtClean="0"/>
              <a:t>Geloof</a:t>
            </a:r>
            <a:endParaRPr lang="cs-CZ" dirty="0" smtClean="0"/>
          </a:p>
          <a:p>
            <a:pPr lvl="1"/>
            <a:r>
              <a:rPr lang="cs-CZ" dirty="0" err="1" smtClean="0"/>
              <a:t>Tijd</a:t>
            </a:r>
            <a:endParaRPr lang="cs-CZ" dirty="0" smtClean="0"/>
          </a:p>
          <a:p>
            <a:pPr lvl="1"/>
            <a:r>
              <a:rPr lang="cs-CZ" dirty="0" smtClean="0"/>
              <a:t>De </a:t>
            </a:r>
            <a:r>
              <a:rPr lang="cs-CZ" dirty="0" err="1" smtClean="0"/>
              <a:t>oorlog</a:t>
            </a:r>
            <a:r>
              <a:rPr lang="cs-CZ" dirty="0" smtClean="0"/>
              <a:t> </a:t>
            </a:r>
            <a:r>
              <a:rPr lang="cs-CZ" dirty="0" err="1" smtClean="0"/>
              <a:t>aanwezig</a:t>
            </a:r>
            <a:r>
              <a:rPr lang="cs-CZ" dirty="0" smtClean="0"/>
              <a:t> </a:t>
            </a:r>
            <a:r>
              <a:rPr lang="cs-CZ" dirty="0" err="1" smtClean="0"/>
              <a:t>als</a:t>
            </a:r>
            <a:r>
              <a:rPr lang="cs-CZ" dirty="0" smtClean="0"/>
              <a:t> </a:t>
            </a:r>
            <a:r>
              <a:rPr lang="cs-CZ" dirty="0" err="1" smtClean="0"/>
              <a:t>stilte</a:t>
            </a:r>
            <a:r>
              <a:rPr lang="cs-CZ" dirty="0" smtClean="0"/>
              <a:t>? </a:t>
            </a:r>
          </a:p>
          <a:p>
            <a:pPr marL="285750" lvl="1">
              <a:buFont typeface="Arial" pitchFamily="34" charset="0"/>
              <a:buChar char="•"/>
            </a:pPr>
            <a:r>
              <a:rPr lang="cs-CZ" sz="3200" dirty="0" err="1" smtClean="0"/>
              <a:t>Hoofdpersoon</a:t>
            </a:r>
            <a:r>
              <a:rPr lang="cs-CZ" sz="3200" dirty="0" smtClean="0"/>
              <a:t>: </a:t>
            </a:r>
            <a:r>
              <a:rPr lang="cs-CZ" sz="3200" dirty="0" err="1" smtClean="0"/>
              <a:t>gevoelige</a:t>
            </a:r>
            <a:r>
              <a:rPr lang="cs-CZ" sz="3200" dirty="0" smtClean="0"/>
              <a:t> </a:t>
            </a:r>
            <a:r>
              <a:rPr lang="cs-CZ" sz="3200" dirty="0" err="1" smtClean="0"/>
              <a:t>jonge</a:t>
            </a:r>
            <a:r>
              <a:rPr lang="cs-CZ" sz="3200" dirty="0" smtClean="0"/>
              <a:t> man </a:t>
            </a:r>
            <a:r>
              <a:rPr lang="cs-CZ" sz="3200" dirty="0" err="1" smtClean="0"/>
              <a:t>die</a:t>
            </a:r>
            <a:r>
              <a:rPr lang="cs-CZ" sz="3200" dirty="0" smtClean="0"/>
              <a:t> </a:t>
            </a:r>
            <a:r>
              <a:rPr lang="cs-CZ" sz="3200" dirty="0" err="1" smtClean="0"/>
              <a:t>zich</a:t>
            </a:r>
            <a:r>
              <a:rPr lang="cs-CZ" sz="3200" dirty="0" smtClean="0"/>
              <a:t> in </a:t>
            </a:r>
            <a:r>
              <a:rPr lang="cs-CZ" sz="3200" dirty="0" err="1" smtClean="0"/>
              <a:t>een</a:t>
            </a:r>
            <a:r>
              <a:rPr lang="cs-CZ" sz="3200" dirty="0" smtClean="0"/>
              <a:t> </a:t>
            </a:r>
            <a:r>
              <a:rPr lang="cs-CZ" sz="3200" dirty="0" err="1" smtClean="0"/>
              <a:t>deprimerende</a:t>
            </a:r>
            <a:r>
              <a:rPr lang="cs-CZ" sz="3200" dirty="0" smtClean="0"/>
              <a:t> </a:t>
            </a:r>
            <a:r>
              <a:rPr lang="cs-CZ" sz="3200" dirty="0" err="1" smtClean="0"/>
              <a:t>wereld</a:t>
            </a:r>
            <a:r>
              <a:rPr lang="cs-CZ" sz="3200" dirty="0" smtClean="0"/>
              <a:t> </a:t>
            </a:r>
            <a:r>
              <a:rPr lang="cs-CZ" sz="3200" dirty="0" err="1" smtClean="0"/>
              <a:t>alleen</a:t>
            </a:r>
            <a:r>
              <a:rPr lang="cs-CZ" sz="3200" dirty="0" smtClean="0"/>
              <a:t> </a:t>
            </a:r>
            <a:r>
              <a:rPr lang="cs-CZ" sz="3200" dirty="0" err="1" smtClean="0"/>
              <a:t>door</a:t>
            </a:r>
            <a:r>
              <a:rPr lang="cs-CZ" sz="3200" dirty="0" smtClean="0"/>
              <a:t> </a:t>
            </a:r>
            <a:r>
              <a:rPr lang="cs-CZ" sz="3200" dirty="0" err="1" smtClean="0"/>
              <a:t>middel</a:t>
            </a:r>
            <a:r>
              <a:rPr lang="cs-CZ" sz="3200" dirty="0" smtClean="0"/>
              <a:t> van cynisme </a:t>
            </a:r>
            <a:r>
              <a:rPr lang="cs-CZ" sz="3200" dirty="0" err="1" smtClean="0"/>
              <a:t>staande</a:t>
            </a:r>
            <a:r>
              <a:rPr lang="cs-CZ" sz="3200" dirty="0" smtClean="0"/>
              <a:t> </a:t>
            </a:r>
            <a:r>
              <a:rPr lang="cs-CZ" sz="3200" dirty="0" err="1" smtClean="0"/>
              <a:t>kan</a:t>
            </a:r>
            <a:r>
              <a:rPr lang="cs-CZ" sz="3200" dirty="0" smtClean="0"/>
              <a:t> </a:t>
            </a:r>
            <a:r>
              <a:rPr lang="cs-CZ" sz="3200" dirty="0" err="1" smtClean="0"/>
              <a:t>houden</a:t>
            </a:r>
            <a:r>
              <a:rPr lang="cs-CZ" sz="3200" dirty="0" smtClean="0"/>
              <a:t>. </a:t>
            </a:r>
          </a:p>
          <a:p>
            <a:pPr marL="285750" lvl="1">
              <a:buFont typeface="Arial" pitchFamily="34" charset="0"/>
              <a:buChar char="•"/>
            </a:pPr>
            <a:r>
              <a:rPr lang="cs-CZ" sz="3200" dirty="0" err="1" smtClean="0"/>
              <a:t>Vertelwijze</a:t>
            </a:r>
            <a:r>
              <a:rPr lang="cs-CZ" sz="3200" dirty="0" smtClean="0"/>
              <a:t> </a:t>
            </a:r>
            <a:r>
              <a:rPr lang="cs-CZ" sz="3200" dirty="0" err="1" smtClean="0"/>
              <a:t>populair</a:t>
            </a:r>
            <a:r>
              <a:rPr lang="cs-CZ" sz="3200" dirty="0" smtClean="0"/>
              <a:t> in </a:t>
            </a:r>
            <a:r>
              <a:rPr lang="cs-CZ" sz="3200" dirty="0" err="1" smtClean="0"/>
              <a:t>naoorlogse</a:t>
            </a:r>
            <a:r>
              <a:rPr lang="cs-CZ" sz="3200" dirty="0" smtClean="0"/>
              <a:t> </a:t>
            </a:r>
            <a:r>
              <a:rPr lang="cs-CZ" sz="3200" dirty="0" err="1" smtClean="0"/>
              <a:t>romans</a:t>
            </a:r>
            <a:endParaRPr lang="cs-CZ" sz="32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Presentatie</a:t>
            </a:r>
            <a:r>
              <a:rPr lang="cs-CZ" dirty="0" smtClean="0"/>
              <a:t> - Anna </a:t>
            </a:r>
            <a:r>
              <a:rPr lang="cs-CZ" dirty="0" err="1" smtClean="0"/>
              <a:t>Blaman</a:t>
            </a:r>
            <a:endParaRPr lang="cs-CZ" dirty="0"/>
          </a:p>
        </p:txBody>
      </p:sp>
      <p:sp>
        <p:nvSpPr>
          <p:cNvPr id="3" name="Zástupný symbol pro obsah 2"/>
          <p:cNvSpPr>
            <a:spLocks noGrp="1"/>
          </p:cNvSpPr>
          <p:nvPr>
            <p:ph idx="1"/>
          </p:nvPr>
        </p:nvSpPr>
        <p:spPr>
          <a:xfrm>
            <a:off x="457200" y="1600200"/>
            <a:ext cx="8229600" cy="4781128"/>
          </a:xfrm>
        </p:spPr>
        <p:txBody>
          <a:bodyPr>
            <a:normAutofit fontScale="85000" lnSpcReduction="20000"/>
          </a:bodyPr>
          <a:lstStyle/>
          <a:p>
            <a:r>
              <a:rPr lang="cs-CZ" dirty="0" err="1" smtClean="0"/>
              <a:t>Ook</a:t>
            </a:r>
            <a:r>
              <a:rPr lang="cs-CZ" dirty="0" smtClean="0"/>
              <a:t> </a:t>
            </a:r>
            <a:r>
              <a:rPr lang="cs-CZ" dirty="0" err="1" smtClean="0"/>
              <a:t>haar</a:t>
            </a:r>
            <a:r>
              <a:rPr lang="cs-CZ" dirty="0" smtClean="0"/>
              <a:t> </a:t>
            </a:r>
            <a:r>
              <a:rPr lang="cs-CZ" dirty="0" err="1" smtClean="0"/>
              <a:t>werk</a:t>
            </a:r>
            <a:r>
              <a:rPr lang="cs-CZ" dirty="0" smtClean="0"/>
              <a:t> </a:t>
            </a:r>
            <a:r>
              <a:rPr lang="cs-CZ" dirty="0" err="1" smtClean="0"/>
              <a:t>binnen</a:t>
            </a:r>
            <a:r>
              <a:rPr lang="cs-CZ" dirty="0" smtClean="0"/>
              <a:t> </a:t>
            </a:r>
            <a:r>
              <a:rPr lang="cs-CZ" dirty="0" err="1" smtClean="0"/>
              <a:t>het</a:t>
            </a:r>
            <a:r>
              <a:rPr lang="cs-CZ" dirty="0" smtClean="0"/>
              <a:t> </a:t>
            </a:r>
            <a:r>
              <a:rPr lang="cs-CZ" dirty="0" err="1" smtClean="0"/>
              <a:t>kader</a:t>
            </a:r>
            <a:r>
              <a:rPr lang="cs-CZ" dirty="0" smtClean="0"/>
              <a:t> van de </a:t>
            </a:r>
            <a:r>
              <a:rPr lang="cs-CZ" dirty="0" err="1" smtClean="0"/>
              <a:t>leefwereld</a:t>
            </a:r>
            <a:r>
              <a:rPr lang="cs-CZ" dirty="0" smtClean="0"/>
              <a:t> van de </a:t>
            </a:r>
            <a:r>
              <a:rPr lang="cs-CZ" dirty="0" err="1" smtClean="0"/>
              <a:t>naoorlogse</a:t>
            </a:r>
            <a:r>
              <a:rPr lang="cs-CZ" dirty="0" smtClean="0"/>
              <a:t> </a:t>
            </a:r>
            <a:r>
              <a:rPr lang="cs-CZ" dirty="0" err="1" smtClean="0"/>
              <a:t>generatie</a:t>
            </a:r>
            <a:r>
              <a:rPr lang="cs-CZ" dirty="0" smtClean="0"/>
              <a:t> </a:t>
            </a:r>
            <a:r>
              <a:rPr lang="cs-CZ" dirty="0" err="1" smtClean="0"/>
              <a:t>geplaatst</a:t>
            </a:r>
            <a:r>
              <a:rPr lang="cs-CZ" dirty="0" smtClean="0"/>
              <a:t> </a:t>
            </a:r>
          </a:p>
          <a:p>
            <a:r>
              <a:rPr lang="cs-CZ" i="1" dirty="0" err="1" smtClean="0"/>
              <a:t>Eenzaam</a:t>
            </a:r>
            <a:r>
              <a:rPr lang="cs-CZ" i="1" dirty="0" smtClean="0"/>
              <a:t> </a:t>
            </a:r>
            <a:r>
              <a:rPr lang="cs-CZ" i="1" dirty="0" err="1" smtClean="0"/>
              <a:t>avontuur</a:t>
            </a:r>
            <a:r>
              <a:rPr lang="cs-CZ" dirty="0" smtClean="0"/>
              <a:t>:</a:t>
            </a:r>
          </a:p>
          <a:p>
            <a:pPr lvl="1"/>
            <a:r>
              <a:rPr lang="cs-CZ" dirty="0" smtClean="0"/>
              <a:t> </a:t>
            </a:r>
            <a:r>
              <a:rPr lang="cs-CZ" dirty="0" err="1" smtClean="0"/>
              <a:t>thema</a:t>
            </a:r>
            <a:r>
              <a:rPr lang="cs-CZ" dirty="0" smtClean="0"/>
              <a:t> van </a:t>
            </a:r>
            <a:r>
              <a:rPr lang="cs-CZ" dirty="0" err="1" smtClean="0"/>
              <a:t>haar</a:t>
            </a:r>
            <a:r>
              <a:rPr lang="cs-CZ" dirty="0" smtClean="0"/>
              <a:t> </a:t>
            </a:r>
            <a:r>
              <a:rPr lang="cs-CZ" dirty="0" err="1" smtClean="0"/>
              <a:t>schrijverschap</a:t>
            </a:r>
            <a:r>
              <a:rPr lang="cs-CZ" dirty="0" smtClean="0"/>
              <a:t>: </a:t>
            </a:r>
            <a:r>
              <a:rPr lang="cs-CZ" dirty="0" err="1" smtClean="0"/>
              <a:t>onbevredigde</a:t>
            </a:r>
            <a:r>
              <a:rPr lang="cs-CZ" dirty="0" smtClean="0"/>
              <a:t> </a:t>
            </a:r>
            <a:r>
              <a:rPr lang="cs-CZ" dirty="0" err="1" smtClean="0"/>
              <a:t>verlangens</a:t>
            </a:r>
            <a:r>
              <a:rPr lang="cs-CZ" dirty="0" smtClean="0"/>
              <a:t> „A </a:t>
            </a:r>
            <a:r>
              <a:rPr lang="nl-NL" dirty="0" smtClean="0"/>
              <a:t>houdt van B, B houdt van C, C houdt van D</a:t>
            </a:r>
            <a:r>
              <a:rPr lang="cs-CZ" dirty="0" smtClean="0"/>
              <a:t>“</a:t>
            </a:r>
          </a:p>
          <a:p>
            <a:pPr lvl="1"/>
            <a:r>
              <a:rPr lang="cs-CZ" dirty="0" smtClean="0"/>
              <a:t>„</a:t>
            </a:r>
            <a:r>
              <a:rPr lang="nl-NL" dirty="0" smtClean="0"/>
              <a:t>Kosta zoekt Alide, Alide zoekt de onbekende ander, en Yolande zoekt op haar beurt Kosta, en ik zoek Alide. Maar in waarheid blijf je allemaal alleen. </a:t>
            </a:r>
            <a:r>
              <a:rPr lang="cs-CZ" dirty="0" smtClean="0"/>
              <a:t>[… ] </a:t>
            </a:r>
            <a:r>
              <a:rPr lang="nl-NL" dirty="0" smtClean="0"/>
              <a:t>Je bent jezelf, je bent alleen. Zo gaat het ook de ander. Al wat gebeurt, is dat je soms iemand ontmoet die je vervult van fantasieën, geboren uit een eenzaam hongerend verlangen, meer niet.</a:t>
            </a:r>
            <a:r>
              <a:rPr lang="cs-CZ" dirty="0" smtClean="0"/>
              <a:t>“</a:t>
            </a:r>
            <a:r>
              <a:rPr lang="nl-NL" dirty="0" smtClean="0"/>
              <a:t>  </a:t>
            </a:r>
            <a:endParaRPr lang="cs-CZ" dirty="0" smtClean="0"/>
          </a:p>
          <a:p>
            <a:pPr lvl="1"/>
            <a:r>
              <a:rPr lang="cs-CZ" dirty="0" err="1" smtClean="0"/>
              <a:t>Personage</a:t>
            </a:r>
            <a:r>
              <a:rPr lang="cs-CZ" dirty="0" smtClean="0"/>
              <a:t> </a:t>
            </a:r>
            <a:r>
              <a:rPr lang="cs-CZ" dirty="0" err="1" smtClean="0"/>
              <a:t>houden</a:t>
            </a:r>
            <a:r>
              <a:rPr lang="cs-CZ" dirty="0" smtClean="0"/>
              <a:t> </a:t>
            </a:r>
            <a:r>
              <a:rPr lang="cs-CZ" dirty="0" err="1" smtClean="0"/>
              <a:t>zich</a:t>
            </a:r>
            <a:r>
              <a:rPr lang="cs-CZ" dirty="0" smtClean="0"/>
              <a:t> </a:t>
            </a:r>
            <a:r>
              <a:rPr lang="cs-CZ" dirty="0" err="1" smtClean="0"/>
              <a:t>alleen</a:t>
            </a:r>
            <a:r>
              <a:rPr lang="cs-CZ" dirty="0" smtClean="0"/>
              <a:t> met </a:t>
            </a:r>
            <a:r>
              <a:rPr lang="cs-CZ" dirty="0" err="1" smtClean="0"/>
              <a:t>liefde</a:t>
            </a:r>
            <a:r>
              <a:rPr lang="cs-CZ" dirty="0" smtClean="0"/>
              <a:t> </a:t>
            </a:r>
            <a:r>
              <a:rPr lang="cs-CZ" dirty="0" err="1" smtClean="0"/>
              <a:t>bezig</a:t>
            </a:r>
            <a:r>
              <a:rPr lang="cs-CZ" dirty="0" smtClean="0"/>
              <a:t>, </a:t>
            </a:r>
            <a:r>
              <a:rPr lang="cs-CZ" dirty="0" err="1" smtClean="0"/>
              <a:t>geen</a:t>
            </a:r>
            <a:r>
              <a:rPr lang="cs-CZ" dirty="0" smtClean="0"/>
              <a:t> </a:t>
            </a:r>
            <a:r>
              <a:rPr lang="cs-CZ" dirty="0" err="1" smtClean="0"/>
              <a:t>hogere</a:t>
            </a:r>
            <a:r>
              <a:rPr lang="cs-CZ" dirty="0" smtClean="0"/>
              <a:t> </a:t>
            </a:r>
            <a:r>
              <a:rPr lang="cs-CZ" dirty="0" err="1" smtClean="0"/>
              <a:t>aspiraties</a:t>
            </a:r>
            <a:r>
              <a:rPr lang="cs-CZ" dirty="0" smtClean="0"/>
              <a:t> (</a:t>
            </a:r>
            <a:r>
              <a:rPr lang="cs-CZ" dirty="0" err="1" smtClean="0"/>
              <a:t>eigentijdse</a:t>
            </a:r>
            <a:r>
              <a:rPr lang="cs-CZ" dirty="0" smtClean="0"/>
              <a:t> </a:t>
            </a:r>
            <a:r>
              <a:rPr lang="cs-CZ" dirty="0" err="1" smtClean="0"/>
              <a:t>kritiek</a:t>
            </a:r>
            <a:r>
              <a:rPr lang="cs-CZ" dirty="0" smtClean="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Presentatie</a:t>
            </a:r>
            <a:r>
              <a:rPr lang="cs-CZ" dirty="0" smtClean="0"/>
              <a:t> - </a:t>
            </a:r>
            <a:r>
              <a:rPr lang="cs-CZ" dirty="0" err="1" smtClean="0"/>
              <a:t>Relativeringen</a:t>
            </a:r>
            <a:r>
              <a:rPr lang="cs-CZ" dirty="0" smtClean="0"/>
              <a:t> van de </a:t>
            </a:r>
            <a:r>
              <a:rPr lang="cs-CZ" dirty="0" err="1" smtClean="0"/>
              <a:t>Hermans</a:t>
            </a:r>
            <a:r>
              <a:rPr lang="cs-CZ" dirty="0" smtClean="0"/>
              <a:t>-</a:t>
            </a:r>
            <a:r>
              <a:rPr lang="cs-CZ" dirty="0" err="1" smtClean="0"/>
              <a:t>Reve</a:t>
            </a:r>
            <a:r>
              <a:rPr lang="cs-CZ" dirty="0" smtClean="0"/>
              <a:t>-</a:t>
            </a:r>
            <a:r>
              <a:rPr lang="cs-CZ" dirty="0" err="1" smtClean="0"/>
              <a:t>Blaman</a:t>
            </a:r>
            <a:r>
              <a:rPr lang="cs-CZ" dirty="0" smtClean="0"/>
              <a:t>-</a:t>
            </a:r>
            <a:r>
              <a:rPr lang="cs-CZ" dirty="0" err="1" smtClean="0"/>
              <a:t>lijn</a:t>
            </a:r>
            <a:endParaRPr lang="cs-CZ" dirty="0"/>
          </a:p>
        </p:txBody>
      </p:sp>
      <p:sp>
        <p:nvSpPr>
          <p:cNvPr id="3" name="Zástupný symbol pro obsah 2"/>
          <p:cNvSpPr>
            <a:spLocks noGrp="1"/>
          </p:cNvSpPr>
          <p:nvPr>
            <p:ph idx="1"/>
          </p:nvPr>
        </p:nvSpPr>
        <p:spPr/>
        <p:txBody>
          <a:bodyPr/>
          <a:lstStyle/>
          <a:p>
            <a:r>
              <a:rPr lang="cs-CZ" dirty="0" err="1" smtClean="0"/>
              <a:t>Aanvankelijk</a:t>
            </a:r>
            <a:r>
              <a:rPr lang="cs-CZ" dirty="0" smtClean="0"/>
              <a:t> </a:t>
            </a:r>
            <a:r>
              <a:rPr lang="cs-CZ" dirty="0" err="1" smtClean="0"/>
              <a:t>gezien</a:t>
            </a:r>
            <a:r>
              <a:rPr lang="cs-CZ" dirty="0" smtClean="0"/>
              <a:t> </a:t>
            </a:r>
            <a:r>
              <a:rPr lang="cs-CZ" dirty="0" err="1" smtClean="0"/>
              <a:t>als</a:t>
            </a:r>
            <a:r>
              <a:rPr lang="cs-CZ" dirty="0" smtClean="0"/>
              <a:t> </a:t>
            </a:r>
            <a:r>
              <a:rPr lang="cs-CZ" dirty="0" err="1" smtClean="0"/>
              <a:t>een</a:t>
            </a:r>
            <a:r>
              <a:rPr lang="cs-CZ" dirty="0" smtClean="0"/>
              <a:t> </a:t>
            </a:r>
            <a:r>
              <a:rPr lang="cs-CZ" dirty="0" err="1" smtClean="0"/>
              <a:t>groep</a:t>
            </a:r>
            <a:r>
              <a:rPr lang="cs-CZ" dirty="0" smtClean="0"/>
              <a:t>, maar  bij </a:t>
            </a:r>
            <a:r>
              <a:rPr lang="cs-CZ" dirty="0" err="1" smtClean="0"/>
              <a:t>Hermans</a:t>
            </a:r>
            <a:r>
              <a:rPr lang="cs-CZ" dirty="0" smtClean="0"/>
              <a:t> </a:t>
            </a:r>
            <a:r>
              <a:rPr lang="cs-CZ" dirty="0" err="1" smtClean="0"/>
              <a:t>en</a:t>
            </a:r>
            <a:r>
              <a:rPr lang="cs-CZ" dirty="0" smtClean="0"/>
              <a:t> </a:t>
            </a:r>
            <a:r>
              <a:rPr lang="cs-CZ" dirty="0" err="1" smtClean="0"/>
              <a:t>Reve</a:t>
            </a:r>
            <a:r>
              <a:rPr lang="cs-CZ" dirty="0" smtClean="0"/>
              <a:t> </a:t>
            </a:r>
            <a:r>
              <a:rPr lang="cs-CZ" dirty="0" err="1" smtClean="0"/>
              <a:t>duidelijke</a:t>
            </a:r>
            <a:r>
              <a:rPr lang="cs-CZ" dirty="0" smtClean="0"/>
              <a:t> </a:t>
            </a:r>
            <a:r>
              <a:rPr lang="cs-CZ" dirty="0" err="1" smtClean="0"/>
              <a:t>verschillen</a:t>
            </a:r>
            <a:r>
              <a:rPr lang="cs-CZ" dirty="0" smtClean="0"/>
              <a:t> in hun </a:t>
            </a:r>
            <a:r>
              <a:rPr lang="cs-CZ" dirty="0" err="1" smtClean="0"/>
              <a:t>latere</a:t>
            </a:r>
            <a:r>
              <a:rPr lang="cs-CZ" dirty="0" smtClean="0"/>
              <a:t> </a:t>
            </a:r>
            <a:r>
              <a:rPr lang="cs-CZ" dirty="0" err="1" smtClean="0"/>
              <a:t>oeuvre</a:t>
            </a:r>
            <a:r>
              <a:rPr lang="cs-CZ" dirty="0" smtClean="0"/>
              <a:t>. </a:t>
            </a:r>
            <a:r>
              <a:rPr lang="cs-CZ" dirty="0" err="1" smtClean="0"/>
              <a:t>Blaman</a:t>
            </a:r>
            <a:r>
              <a:rPr lang="cs-CZ" dirty="0" smtClean="0"/>
              <a:t> </a:t>
            </a:r>
            <a:r>
              <a:rPr lang="cs-CZ" dirty="0" err="1" smtClean="0"/>
              <a:t>eerder</a:t>
            </a:r>
            <a:r>
              <a:rPr lang="cs-CZ" dirty="0" smtClean="0"/>
              <a:t> </a:t>
            </a:r>
            <a:r>
              <a:rPr lang="cs-CZ" dirty="0" err="1" smtClean="0"/>
              <a:t>gestorven</a:t>
            </a:r>
            <a:r>
              <a:rPr lang="cs-CZ" dirty="0" smtClean="0"/>
              <a:t> (1960)</a:t>
            </a:r>
            <a:endParaRPr lang="cs-CZ" dirty="0"/>
          </a:p>
        </p:txBody>
      </p:sp>
      <p:pic>
        <p:nvPicPr>
          <p:cNvPr id="4" name="Obrázek 3" descr="anna blaman.jpg"/>
          <p:cNvPicPr>
            <a:picLocks noChangeAspect="1"/>
          </p:cNvPicPr>
          <p:nvPr/>
        </p:nvPicPr>
        <p:blipFill>
          <a:blip r:embed="rId2" cstate="print"/>
          <a:srcRect/>
          <a:stretch>
            <a:fillRect/>
          </a:stretch>
        </p:blipFill>
        <p:spPr bwMode="auto">
          <a:xfrm>
            <a:off x="323528" y="3502061"/>
            <a:ext cx="2555776" cy="3355939"/>
          </a:xfrm>
          <a:prstGeom prst="rect">
            <a:avLst/>
          </a:prstGeom>
          <a:noFill/>
          <a:ln w="9525">
            <a:noFill/>
            <a:miter lim="800000"/>
            <a:headEnd/>
            <a:tailEnd/>
          </a:ln>
        </p:spPr>
      </p:pic>
      <p:pic>
        <p:nvPicPr>
          <p:cNvPr id="5" name="Obrázek 4" descr="van het reve.jpg"/>
          <p:cNvPicPr>
            <a:picLocks noChangeAspect="1"/>
          </p:cNvPicPr>
          <p:nvPr/>
        </p:nvPicPr>
        <p:blipFill>
          <a:blip r:embed="rId3" cstate="print"/>
          <a:srcRect/>
          <a:stretch>
            <a:fillRect/>
          </a:stretch>
        </p:blipFill>
        <p:spPr bwMode="auto">
          <a:xfrm>
            <a:off x="2987824" y="3501008"/>
            <a:ext cx="2615838" cy="3356992"/>
          </a:xfrm>
          <a:prstGeom prst="rect">
            <a:avLst/>
          </a:prstGeom>
          <a:noFill/>
          <a:ln w="9525">
            <a:noFill/>
            <a:miter lim="800000"/>
            <a:headEnd/>
            <a:tailEnd/>
          </a:ln>
        </p:spPr>
      </p:pic>
      <p:pic>
        <p:nvPicPr>
          <p:cNvPr id="1026" name="Picture 2" descr="[Hermans, W.F.]. Rona, J. (1934-2016). (Willem Frederik Hermans). Gelatin silver print, 35,2x27,7 cm"/>
          <p:cNvPicPr>
            <a:picLocks noChangeAspect="1" noChangeArrowheads="1"/>
          </p:cNvPicPr>
          <p:nvPr/>
        </p:nvPicPr>
        <p:blipFill>
          <a:blip r:embed="rId4" cstate="print"/>
          <a:srcRect/>
          <a:stretch>
            <a:fillRect/>
          </a:stretch>
        </p:blipFill>
        <p:spPr bwMode="auto">
          <a:xfrm>
            <a:off x="5802212" y="3501008"/>
            <a:ext cx="2624700" cy="3356992"/>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Karakteristieken</a:t>
            </a:r>
            <a:r>
              <a:rPr lang="cs-CZ" dirty="0" smtClean="0"/>
              <a:t> van de </a:t>
            </a:r>
            <a:r>
              <a:rPr lang="cs-CZ" dirty="0" err="1" smtClean="0"/>
              <a:t>proza</a:t>
            </a:r>
            <a:r>
              <a:rPr lang="cs-CZ" dirty="0" smtClean="0"/>
              <a:t> van </a:t>
            </a:r>
            <a:r>
              <a:rPr lang="cs-CZ" dirty="0" err="1" smtClean="0"/>
              <a:t>Hermans</a:t>
            </a:r>
            <a:r>
              <a:rPr lang="cs-CZ" dirty="0" smtClean="0"/>
              <a:t>, </a:t>
            </a:r>
            <a:r>
              <a:rPr lang="cs-CZ" dirty="0" err="1" smtClean="0"/>
              <a:t>Reve</a:t>
            </a:r>
            <a:r>
              <a:rPr lang="cs-CZ" dirty="0" smtClean="0"/>
              <a:t> </a:t>
            </a:r>
            <a:r>
              <a:rPr lang="cs-CZ" dirty="0" err="1" smtClean="0"/>
              <a:t>en</a:t>
            </a:r>
            <a:r>
              <a:rPr lang="cs-CZ" dirty="0" smtClean="0"/>
              <a:t> </a:t>
            </a:r>
            <a:r>
              <a:rPr lang="cs-CZ" dirty="0" err="1" smtClean="0"/>
              <a:t>Blaman</a:t>
            </a:r>
            <a:endParaRPr lang="cs-CZ" dirty="0"/>
          </a:p>
        </p:txBody>
      </p:sp>
      <p:sp>
        <p:nvSpPr>
          <p:cNvPr id="3" name="Zástupný symbol pro obsah 2"/>
          <p:cNvSpPr>
            <a:spLocks noGrp="1"/>
          </p:cNvSpPr>
          <p:nvPr>
            <p:ph idx="1"/>
          </p:nvPr>
        </p:nvSpPr>
        <p:spPr/>
        <p:txBody>
          <a:bodyPr>
            <a:normAutofit fontScale="77500" lnSpcReduction="20000"/>
          </a:bodyPr>
          <a:lstStyle/>
          <a:p>
            <a:r>
              <a:rPr lang="nl-NL" sz="2900" dirty="0" smtClean="0"/>
              <a:t>1.</a:t>
            </a:r>
            <a:r>
              <a:rPr lang="cs-CZ" sz="2900" dirty="0" smtClean="0"/>
              <a:t> </a:t>
            </a:r>
            <a:r>
              <a:rPr lang="nl-NL" sz="2900" dirty="0" smtClean="0"/>
              <a:t>het </a:t>
            </a:r>
            <a:r>
              <a:rPr lang="nl-NL" sz="2900" dirty="0"/>
              <a:t>ontbreekt de hoofdfiguren aan idealen; bij Hermans voert dat zelfs tot een regelrechte oorlog tegen elke vorm van idealisme, en tegen ideologieën van welke aard dan ook;</a:t>
            </a:r>
            <a:endParaRPr lang="cs-CZ" sz="2900" dirty="0"/>
          </a:p>
          <a:p>
            <a:r>
              <a:rPr lang="nl-NL" sz="2900" dirty="0" smtClean="0"/>
              <a:t>2.</a:t>
            </a:r>
            <a:r>
              <a:rPr lang="cs-CZ" sz="2900" dirty="0" smtClean="0"/>
              <a:t> </a:t>
            </a:r>
            <a:r>
              <a:rPr lang="nl-NL" sz="2900" dirty="0" smtClean="0"/>
              <a:t>kenmerkend </a:t>
            </a:r>
            <a:r>
              <a:rPr lang="nl-NL" sz="2900" dirty="0"/>
              <a:t>is ook het anti-intellectualisme. Het goede gesprek over kunst, literatuur, politiek etcetera zal men in deze boeken niet tegenkomen</a:t>
            </a:r>
            <a:r>
              <a:rPr lang="nl-NL" sz="2900" dirty="0" smtClean="0"/>
              <a:t>.</a:t>
            </a:r>
            <a:endParaRPr lang="cs-CZ" sz="2900" dirty="0" smtClean="0"/>
          </a:p>
          <a:p>
            <a:r>
              <a:rPr lang="nl-NL" sz="2900" dirty="0" smtClean="0"/>
              <a:t>3.</a:t>
            </a:r>
            <a:r>
              <a:rPr lang="cs-CZ" sz="2900" dirty="0" smtClean="0"/>
              <a:t> </a:t>
            </a:r>
            <a:r>
              <a:rPr lang="nl-NL" sz="2900" dirty="0" smtClean="0"/>
              <a:t>daarentegen </a:t>
            </a:r>
            <a:r>
              <a:rPr lang="nl-NL" sz="2900" dirty="0"/>
              <a:t>ligt de nadruk op de lichamelijkheid. De mens wordt ‘van onder af gezien’. </a:t>
            </a:r>
            <a:r>
              <a:rPr lang="nl-NL" sz="2900" i="1" dirty="0"/>
              <a:t>De avonden</a:t>
            </a:r>
            <a:r>
              <a:rPr lang="nl-NL" sz="2900" dirty="0"/>
              <a:t> geeft daarvan op vrijwel elke bladzij voorbeelden.</a:t>
            </a:r>
            <a:endParaRPr lang="cs-CZ" sz="2900" dirty="0"/>
          </a:p>
          <a:p>
            <a:r>
              <a:rPr lang="nl-NL" sz="2900" dirty="0" smtClean="0"/>
              <a:t>4.</a:t>
            </a:r>
            <a:r>
              <a:rPr lang="cs-CZ" sz="2900" dirty="0" smtClean="0"/>
              <a:t> </a:t>
            </a:r>
            <a:r>
              <a:rPr lang="nl-NL" sz="2900" dirty="0" smtClean="0"/>
              <a:t>dit </a:t>
            </a:r>
            <a:r>
              <a:rPr lang="nl-NL" sz="2900" dirty="0"/>
              <a:t>impliceert ook een weinig verheven visie op de liefde: lichamelijke handelingen die uiteindelijk weinig soelaas bieden. Vooral het werk van Blaman is in deze periode als buitengewoon ontluisterend ervaren</a:t>
            </a:r>
            <a:r>
              <a:rPr lang="nl-NL" sz="2900" dirty="0" smtClean="0"/>
              <a:t>.</a:t>
            </a:r>
            <a:endParaRPr lang="cs-CZ" sz="2900" dirty="0" smtClean="0"/>
          </a:p>
          <a:p>
            <a:pPr algn="r">
              <a:buNone/>
            </a:pPr>
            <a:r>
              <a:rPr lang="cs-CZ" sz="2600" dirty="0" err="1"/>
              <a:t>Ton</a:t>
            </a:r>
            <a:r>
              <a:rPr lang="cs-CZ" dirty="0" smtClean="0"/>
              <a:t> </a:t>
            </a:r>
            <a:r>
              <a:rPr lang="cs-CZ" sz="2600" dirty="0" err="1" smtClean="0"/>
              <a:t>Anbeek</a:t>
            </a:r>
            <a:r>
              <a:rPr lang="cs-CZ" sz="2600" dirty="0" smtClean="0"/>
              <a:t>, </a:t>
            </a:r>
            <a:r>
              <a:rPr lang="cs-CZ" sz="2600" i="1" dirty="0" err="1" smtClean="0"/>
              <a:t>Geschiedenis</a:t>
            </a:r>
            <a:r>
              <a:rPr lang="cs-CZ" sz="2600" i="1" dirty="0" smtClean="0"/>
              <a:t> van de </a:t>
            </a:r>
            <a:r>
              <a:rPr lang="cs-CZ" sz="2600" i="1" dirty="0" err="1" smtClean="0"/>
              <a:t>literatuur</a:t>
            </a:r>
            <a:r>
              <a:rPr lang="cs-CZ" sz="2600" i="1" dirty="0" smtClean="0"/>
              <a:t> in </a:t>
            </a:r>
            <a:r>
              <a:rPr lang="cs-CZ" sz="2600" i="1" dirty="0" err="1" smtClean="0"/>
              <a:t>Nederland</a:t>
            </a:r>
            <a:endParaRPr lang="cs-CZ" sz="2600"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 </a:t>
            </a:r>
            <a:r>
              <a:rPr lang="cs-CZ" dirty="0" err="1" smtClean="0"/>
              <a:t>avonden</a:t>
            </a:r>
            <a:endParaRPr lang="cs-CZ" dirty="0"/>
          </a:p>
        </p:txBody>
      </p:sp>
      <p:pic>
        <p:nvPicPr>
          <p:cNvPr id="4" name="Zástupný symbol pro obsah 3" descr="download (3).jpg"/>
          <p:cNvPicPr>
            <a:picLocks noGrp="1" noChangeAspect="1"/>
          </p:cNvPicPr>
          <p:nvPr>
            <p:ph idx="1"/>
          </p:nvPr>
        </p:nvPicPr>
        <p:blipFill>
          <a:blip r:embed="rId2" cstate="print"/>
          <a:stretch>
            <a:fillRect/>
          </a:stretch>
        </p:blipFill>
        <p:spPr>
          <a:xfrm>
            <a:off x="7170043" y="0"/>
            <a:ext cx="1973957" cy="3178405"/>
          </a:xfrm>
        </p:spPr>
      </p:pic>
      <p:sp>
        <p:nvSpPr>
          <p:cNvPr id="5" name="TextovéPole 4"/>
          <p:cNvSpPr txBox="1"/>
          <p:nvPr/>
        </p:nvSpPr>
        <p:spPr>
          <a:xfrm>
            <a:off x="539552" y="1484784"/>
            <a:ext cx="6408712" cy="5570756"/>
          </a:xfrm>
          <a:prstGeom prst="rect">
            <a:avLst/>
          </a:prstGeom>
          <a:noFill/>
        </p:spPr>
        <p:txBody>
          <a:bodyPr wrap="square" rtlCol="0">
            <a:spAutoFit/>
          </a:bodyPr>
          <a:lstStyle/>
          <a:p>
            <a:pPr>
              <a:spcAft>
                <a:spcPts val="600"/>
              </a:spcAft>
              <a:buFont typeface="Arial" pitchFamily="34" charset="0"/>
              <a:buChar char="•"/>
            </a:pPr>
            <a:r>
              <a:rPr lang="cs-CZ" sz="2800" dirty="0" smtClean="0"/>
              <a:t> </a:t>
            </a:r>
            <a:r>
              <a:rPr lang="cs-CZ" sz="2800" dirty="0" err="1" smtClean="0"/>
              <a:t>ondertitel</a:t>
            </a:r>
            <a:r>
              <a:rPr lang="cs-CZ" sz="2800" dirty="0" smtClean="0"/>
              <a:t>: „</a:t>
            </a:r>
            <a:r>
              <a:rPr lang="cs-CZ" sz="2800" dirty="0" err="1" smtClean="0"/>
              <a:t>Een</a:t>
            </a:r>
            <a:r>
              <a:rPr lang="cs-CZ" sz="2800" dirty="0" smtClean="0"/>
              <a:t> </a:t>
            </a:r>
            <a:r>
              <a:rPr lang="cs-CZ" sz="2800" dirty="0" err="1" smtClean="0"/>
              <a:t>winterverhaal</a:t>
            </a:r>
            <a:r>
              <a:rPr lang="cs-CZ" sz="2800" dirty="0" smtClean="0"/>
              <a:t>“</a:t>
            </a:r>
          </a:p>
          <a:p>
            <a:pPr>
              <a:spcAft>
                <a:spcPts val="600"/>
              </a:spcAft>
              <a:buFont typeface="Arial" pitchFamily="34" charset="0"/>
              <a:buChar char="•"/>
            </a:pPr>
            <a:r>
              <a:rPr lang="cs-CZ" sz="2800" dirty="0"/>
              <a:t> </a:t>
            </a:r>
            <a:r>
              <a:rPr lang="cs-CZ" sz="2800" dirty="0" smtClean="0"/>
              <a:t>10 </a:t>
            </a:r>
            <a:r>
              <a:rPr lang="cs-CZ" sz="2800" dirty="0" err="1" smtClean="0"/>
              <a:t>hoofdstukken</a:t>
            </a:r>
            <a:r>
              <a:rPr lang="cs-CZ" sz="2800" dirty="0" smtClean="0"/>
              <a:t>, 10 </a:t>
            </a:r>
            <a:r>
              <a:rPr lang="cs-CZ" sz="2800" dirty="0" err="1" smtClean="0"/>
              <a:t>avonden</a:t>
            </a:r>
            <a:endParaRPr lang="cs-CZ" sz="2800" dirty="0" smtClean="0"/>
          </a:p>
          <a:p>
            <a:pPr>
              <a:spcAft>
                <a:spcPts val="600"/>
              </a:spcAft>
              <a:buFont typeface="Arial" pitchFamily="34" charset="0"/>
              <a:buChar char="•"/>
            </a:pPr>
            <a:r>
              <a:rPr lang="cs-CZ" sz="2800" dirty="0"/>
              <a:t> </a:t>
            </a:r>
            <a:r>
              <a:rPr lang="cs-CZ" sz="2800" dirty="0" err="1" smtClean="0"/>
              <a:t>tijd</a:t>
            </a:r>
            <a:r>
              <a:rPr lang="cs-CZ" sz="2800" dirty="0" smtClean="0"/>
              <a:t> </a:t>
            </a:r>
            <a:r>
              <a:rPr lang="cs-CZ" sz="2800" dirty="0" err="1" smtClean="0"/>
              <a:t>precies</a:t>
            </a:r>
            <a:r>
              <a:rPr lang="cs-CZ" sz="2800" dirty="0" smtClean="0"/>
              <a:t> </a:t>
            </a:r>
            <a:r>
              <a:rPr lang="cs-CZ" sz="2800" dirty="0" err="1" smtClean="0"/>
              <a:t>aangegeven</a:t>
            </a:r>
            <a:r>
              <a:rPr lang="cs-CZ" sz="2800" dirty="0" smtClean="0"/>
              <a:t>: 22 </a:t>
            </a:r>
            <a:r>
              <a:rPr lang="cs-CZ" sz="2800" dirty="0" err="1" smtClean="0"/>
              <a:t>december</a:t>
            </a:r>
            <a:r>
              <a:rPr lang="cs-CZ" sz="2800" dirty="0" smtClean="0"/>
              <a:t> 1946 </a:t>
            </a:r>
            <a:r>
              <a:rPr lang="cs-CZ" sz="2800" dirty="0" err="1" smtClean="0"/>
              <a:t>tot</a:t>
            </a:r>
            <a:r>
              <a:rPr lang="cs-CZ" sz="2800" dirty="0" smtClean="0"/>
              <a:t> 1 </a:t>
            </a:r>
            <a:r>
              <a:rPr lang="cs-CZ" sz="2800" dirty="0" err="1" smtClean="0"/>
              <a:t>januari</a:t>
            </a:r>
            <a:r>
              <a:rPr lang="cs-CZ" sz="2800" dirty="0" smtClean="0"/>
              <a:t> 1947</a:t>
            </a:r>
          </a:p>
          <a:p>
            <a:pPr>
              <a:spcAft>
                <a:spcPts val="600"/>
              </a:spcAft>
              <a:buFont typeface="Arial" pitchFamily="34" charset="0"/>
              <a:buChar char="•"/>
            </a:pPr>
            <a:r>
              <a:rPr lang="cs-CZ" sz="2800" dirty="0"/>
              <a:t> </a:t>
            </a:r>
            <a:r>
              <a:rPr lang="cs-CZ" sz="2800" dirty="0" err="1" smtClean="0"/>
              <a:t>weinig</a:t>
            </a:r>
            <a:r>
              <a:rPr lang="cs-CZ" sz="2800" dirty="0" smtClean="0"/>
              <a:t> </a:t>
            </a:r>
            <a:r>
              <a:rPr lang="cs-CZ" sz="2800" dirty="0" err="1" smtClean="0"/>
              <a:t>ontwikkeling</a:t>
            </a:r>
            <a:r>
              <a:rPr lang="cs-CZ" sz="2800" dirty="0"/>
              <a:t> </a:t>
            </a:r>
            <a:r>
              <a:rPr lang="cs-CZ" sz="2800" dirty="0" smtClean="0"/>
              <a:t>in </a:t>
            </a:r>
            <a:r>
              <a:rPr lang="cs-CZ" sz="2800" dirty="0" err="1" smtClean="0"/>
              <a:t>verhaal</a:t>
            </a:r>
            <a:r>
              <a:rPr lang="cs-CZ" sz="2800" dirty="0" smtClean="0"/>
              <a:t> </a:t>
            </a:r>
            <a:r>
              <a:rPr lang="cs-CZ" sz="2800" dirty="0" err="1" smtClean="0"/>
              <a:t>en</a:t>
            </a:r>
            <a:r>
              <a:rPr lang="cs-CZ" sz="2800" dirty="0" smtClean="0"/>
              <a:t> </a:t>
            </a:r>
            <a:r>
              <a:rPr lang="cs-CZ" sz="2800" dirty="0" err="1" smtClean="0"/>
              <a:t>personages</a:t>
            </a:r>
            <a:r>
              <a:rPr lang="cs-CZ" sz="2800" dirty="0" smtClean="0"/>
              <a:t> (</a:t>
            </a:r>
            <a:r>
              <a:rPr lang="cs-CZ" sz="2800" dirty="0" err="1" smtClean="0"/>
              <a:t>nauwe</a:t>
            </a:r>
            <a:r>
              <a:rPr lang="cs-CZ" sz="2800" dirty="0" smtClean="0"/>
              <a:t> </a:t>
            </a:r>
            <a:r>
              <a:rPr lang="cs-CZ" sz="2800" dirty="0" err="1" smtClean="0"/>
              <a:t>kring</a:t>
            </a:r>
            <a:r>
              <a:rPr lang="cs-CZ" sz="2800" dirty="0" smtClean="0"/>
              <a:t> van </a:t>
            </a:r>
            <a:r>
              <a:rPr lang="cs-CZ" sz="2800" dirty="0" err="1" smtClean="0"/>
              <a:t>relaties</a:t>
            </a:r>
            <a:r>
              <a:rPr lang="cs-CZ" sz="2800" dirty="0" smtClean="0"/>
              <a:t> </a:t>
            </a:r>
            <a:r>
              <a:rPr lang="cs-CZ" sz="2800" dirty="0" err="1" smtClean="0"/>
              <a:t>en</a:t>
            </a:r>
            <a:r>
              <a:rPr lang="cs-CZ" sz="2800" dirty="0" smtClean="0"/>
              <a:t> </a:t>
            </a:r>
            <a:r>
              <a:rPr lang="cs-CZ" sz="2800" dirty="0" err="1" smtClean="0"/>
              <a:t>vrienden</a:t>
            </a:r>
            <a:r>
              <a:rPr lang="cs-CZ" sz="2800" dirty="0" smtClean="0"/>
              <a:t>)</a:t>
            </a:r>
          </a:p>
          <a:p>
            <a:pPr>
              <a:spcAft>
                <a:spcPts val="600"/>
              </a:spcAft>
              <a:buFont typeface="Arial" pitchFamily="34" charset="0"/>
              <a:buChar char="•"/>
            </a:pPr>
            <a:r>
              <a:rPr lang="cs-CZ" sz="2800" dirty="0"/>
              <a:t> </a:t>
            </a:r>
            <a:r>
              <a:rPr lang="cs-CZ" sz="2800" dirty="0" err="1" smtClean="0"/>
              <a:t>benauwende</a:t>
            </a:r>
            <a:r>
              <a:rPr lang="cs-CZ" sz="2800" dirty="0" smtClean="0"/>
              <a:t> </a:t>
            </a:r>
            <a:r>
              <a:rPr lang="cs-CZ" sz="2800" dirty="0" err="1" smtClean="0"/>
              <a:t>sfeer</a:t>
            </a:r>
            <a:r>
              <a:rPr lang="cs-CZ" sz="2800" dirty="0" smtClean="0"/>
              <a:t>, </a:t>
            </a:r>
            <a:r>
              <a:rPr lang="cs-CZ" sz="2800" dirty="0" err="1" smtClean="0"/>
              <a:t>weinig</a:t>
            </a:r>
            <a:r>
              <a:rPr lang="cs-CZ" sz="2800" dirty="0" smtClean="0"/>
              <a:t> </a:t>
            </a:r>
            <a:r>
              <a:rPr lang="cs-CZ" sz="2800" dirty="0" err="1" smtClean="0"/>
              <a:t>vooruitzichten</a:t>
            </a:r>
            <a:r>
              <a:rPr lang="cs-CZ" sz="2800" dirty="0" smtClean="0"/>
              <a:t>, </a:t>
            </a:r>
            <a:r>
              <a:rPr lang="cs-CZ" sz="2800" dirty="0" err="1" smtClean="0"/>
              <a:t>routines</a:t>
            </a:r>
            <a:r>
              <a:rPr lang="cs-CZ" sz="2800" dirty="0" smtClean="0"/>
              <a:t> , </a:t>
            </a:r>
            <a:r>
              <a:rPr lang="cs-CZ" sz="2800" dirty="0" err="1" smtClean="0"/>
              <a:t>eentonigheid</a:t>
            </a:r>
            <a:r>
              <a:rPr lang="cs-CZ" sz="2800" dirty="0" smtClean="0"/>
              <a:t>, </a:t>
            </a:r>
            <a:r>
              <a:rPr lang="cs-CZ" sz="2800" dirty="0" err="1" smtClean="0"/>
              <a:t>verveling</a:t>
            </a:r>
            <a:endParaRPr lang="cs-CZ" sz="2800" dirty="0" smtClean="0"/>
          </a:p>
          <a:p>
            <a:pPr>
              <a:spcAft>
                <a:spcPts val="600"/>
              </a:spcAft>
              <a:buFont typeface="Arial" pitchFamily="34" charset="0"/>
              <a:buChar char="•"/>
            </a:pPr>
            <a:r>
              <a:rPr lang="cs-CZ" sz="2800" dirty="0" smtClean="0"/>
              <a:t> </a:t>
            </a:r>
            <a:r>
              <a:rPr lang="cs-CZ" sz="2800" dirty="0" err="1" smtClean="0"/>
              <a:t>een</a:t>
            </a:r>
            <a:r>
              <a:rPr lang="cs-CZ" sz="2800" dirty="0" smtClean="0"/>
              <a:t> </a:t>
            </a:r>
            <a:r>
              <a:rPr lang="cs-CZ" sz="2800" dirty="0" err="1" smtClean="0"/>
              <a:t>winterverhaal</a:t>
            </a:r>
            <a:r>
              <a:rPr lang="cs-CZ" sz="2800" dirty="0" smtClean="0"/>
              <a:t> </a:t>
            </a:r>
            <a:r>
              <a:rPr lang="cs-CZ" sz="2800" dirty="0" err="1" smtClean="0"/>
              <a:t>zonder</a:t>
            </a:r>
            <a:r>
              <a:rPr lang="cs-CZ" sz="2800" dirty="0" smtClean="0"/>
              <a:t> </a:t>
            </a:r>
            <a:r>
              <a:rPr lang="cs-CZ" sz="2800" dirty="0" err="1" smtClean="0"/>
              <a:t>warmte</a:t>
            </a:r>
            <a:endParaRPr lang="cs-CZ" sz="2800" dirty="0" smtClean="0"/>
          </a:p>
          <a:p>
            <a:endParaRPr lang="cs-CZ" sz="2800" dirty="0"/>
          </a:p>
          <a:p>
            <a:pPr>
              <a:buFont typeface="Arial" pitchFamily="34" charset="0"/>
              <a:buChar char="•"/>
            </a:pPr>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422</TotalTime>
  <Words>537</Words>
  <Application>Microsoft Office PowerPoint</Application>
  <PresentationFormat>Předvádění na obrazovce (4:3)</PresentationFormat>
  <Paragraphs>41</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Motiv sady Office</vt:lpstr>
      <vt:lpstr>De Hermans-Reve-Blaman-lijn</vt:lpstr>
      <vt:lpstr>Geschiedenis van de literatuur in Nederland</vt:lpstr>
      <vt:lpstr>Presentatie – eigentijdse kritische reactie op De avonden</vt:lpstr>
      <vt:lpstr>Presentatie – andere aspecten van De avonden</vt:lpstr>
      <vt:lpstr>Presentatie - Anna Blaman</vt:lpstr>
      <vt:lpstr>Presentatie - Relativeringen van de Hermans-Reve-Blaman-lijn</vt:lpstr>
      <vt:lpstr>Karakteristieken van de proza van Hermans, Reve en Blaman</vt:lpstr>
      <vt:lpstr>De avonden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Hermans-Reve-Blaman-lijn</dc:title>
  <dc:creator>Anna Krýsová</dc:creator>
  <cp:lastModifiedBy>Anna Krýsová</cp:lastModifiedBy>
  <cp:revision>4</cp:revision>
  <dcterms:created xsi:type="dcterms:W3CDTF">2021-03-01T15:10:39Z</dcterms:created>
  <dcterms:modified xsi:type="dcterms:W3CDTF">2021-03-02T14:28:41Z</dcterms:modified>
</cp:coreProperties>
</file>