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1" r:id="rId3"/>
    <p:sldId id="276" r:id="rId4"/>
    <p:sldId id="272" r:id="rId5"/>
    <p:sldId id="265" r:id="rId6"/>
    <p:sldId id="258" r:id="rId7"/>
    <p:sldId id="260" r:id="rId8"/>
    <p:sldId id="262" r:id="rId9"/>
    <p:sldId id="267" r:id="rId10"/>
    <p:sldId id="268" r:id="rId11"/>
    <p:sldId id="269" r:id="rId12"/>
    <p:sldId id="270" r:id="rId13"/>
    <p:sldId id="263" r:id="rId14"/>
    <p:sldId id="275" r:id="rId15"/>
    <p:sldId id="274" r:id="rId16"/>
    <p:sldId id="266" r:id="rId17"/>
    <p:sldId id="26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13977-1DE4-4DA1-A537-303A75F37035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9057E-2324-4EF0-889E-64834CA2819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057E-2324-4EF0-889E-64834CA28192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Zdroj: http://www.</a:t>
            </a:r>
            <a:r>
              <a:rPr lang="cs-CZ" dirty="0" err="1" smtClean="0"/>
              <a:t>ipodnikatel.cz</a:t>
            </a:r>
            <a:r>
              <a:rPr lang="cs-CZ" dirty="0" smtClean="0"/>
              <a:t>/Strategie-</a:t>
            </a:r>
            <a:r>
              <a:rPr lang="cs-CZ" dirty="0" err="1" smtClean="0"/>
              <a:t>podnikani</a:t>
            </a:r>
            <a:r>
              <a:rPr lang="cs-CZ" dirty="0" smtClean="0"/>
              <a:t>/</a:t>
            </a:r>
            <a:r>
              <a:rPr lang="cs-CZ" dirty="0" err="1" smtClean="0"/>
              <a:t>marketingovy</a:t>
            </a:r>
            <a:r>
              <a:rPr lang="cs-CZ" dirty="0" smtClean="0"/>
              <a:t>-mix-a-segmentace-trhu-jako-</a:t>
            </a:r>
            <a:r>
              <a:rPr lang="cs-CZ" dirty="0" err="1" smtClean="0"/>
              <a:t>zakladni</a:t>
            </a:r>
            <a:r>
              <a:rPr lang="cs-CZ" dirty="0" smtClean="0"/>
              <a:t>-kamen-</a:t>
            </a:r>
            <a:r>
              <a:rPr lang="cs-CZ" dirty="0" err="1" smtClean="0"/>
              <a:t>uspesneho</a:t>
            </a:r>
            <a:r>
              <a:rPr lang="cs-CZ" dirty="0" smtClean="0"/>
              <a:t>-</a:t>
            </a:r>
            <a:r>
              <a:rPr lang="cs-CZ" dirty="0" err="1" smtClean="0"/>
              <a:t>podnikani</a:t>
            </a:r>
            <a:r>
              <a:rPr lang="cs-CZ" dirty="0" smtClean="0"/>
              <a:t>/</a:t>
            </a:r>
            <a:r>
              <a:rPr lang="cs-CZ" dirty="0" err="1" smtClean="0"/>
              <a:t>Ilustrativni</a:t>
            </a:r>
            <a:r>
              <a:rPr lang="cs-CZ" dirty="0" smtClean="0"/>
              <a:t>-</a:t>
            </a:r>
            <a:r>
              <a:rPr lang="cs-CZ" dirty="0" err="1" smtClean="0"/>
              <a:t>priklad</a:t>
            </a:r>
            <a:r>
              <a:rPr lang="cs-CZ" dirty="0" smtClean="0"/>
              <a:t>-</a:t>
            </a:r>
            <a:r>
              <a:rPr lang="cs-CZ" dirty="0" err="1" smtClean="0"/>
              <a:t>marketingoveho</a:t>
            </a:r>
            <a:r>
              <a:rPr lang="cs-CZ" dirty="0" smtClean="0"/>
              <a:t>-mixu.</a:t>
            </a:r>
            <a:r>
              <a:rPr lang="cs-CZ" dirty="0" err="1" smtClean="0"/>
              <a:t>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057E-2324-4EF0-889E-64834CA28192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FE42-A947-48B0-836C-26666C82BF89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0C1A53-054B-4D34-A689-5B3CFE16ECD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FE42-A947-48B0-836C-26666C82BF89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1A53-054B-4D34-A689-5B3CFE16EC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40C1A53-054B-4D34-A689-5B3CFE16ECD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FE42-A947-48B0-836C-26666C82BF89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FE42-A947-48B0-836C-26666C82BF89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40C1A53-054B-4D34-A689-5B3CFE16ECD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FE42-A947-48B0-836C-26666C82BF89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0C1A53-054B-4D34-A689-5B3CFE16ECD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0EAFE42-A947-48B0-836C-26666C82BF89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1A53-054B-4D34-A689-5B3CFE16ECD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FE42-A947-48B0-836C-26666C82BF89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40C1A53-054B-4D34-A689-5B3CFE16ECD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FE42-A947-48B0-836C-26666C82BF89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40C1A53-054B-4D34-A689-5B3CFE16EC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FE42-A947-48B0-836C-26666C82BF89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0C1A53-054B-4D34-A689-5B3CFE16EC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0C1A53-054B-4D34-A689-5B3CFE16ECD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AFE42-A947-48B0-836C-26666C82BF89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40C1A53-054B-4D34-A689-5B3CFE16ECD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0EAFE42-A947-48B0-836C-26666C82BF89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0EAFE42-A947-48B0-836C-26666C82BF89}" type="datetimeFigureOut">
              <a:rPr lang="cs-CZ" smtClean="0"/>
              <a:pPr/>
              <a:t>24.03.2020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40C1A53-054B-4D34-A689-5B3CFE16ECD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Segmentace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Marketing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Demografie - 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Časopis pro 3-6 a pro začínající čtenáře 6-9</a:t>
            </a:r>
            <a:endParaRPr lang="cs-CZ" dirty="0"/>
          </a:p>
        </p:txBody>
      </p:sp>
      <p:pic>
        <p:nvPicPr>
          <p:cNvPr id="7" name="Obrázek 6" descr="pun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3209156" cy="3209156"/>
          </a:xfrm>
          <a:prstGeom prst="rect">
            <a:avLst/>
          </a:prstGeom>
        </p:spPr>
      </p:pic>
      <p:pic>
        <p:nvPicPr>
          <p:cNvPr id="8" name="Obrázek 7" descr="medvíde pů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348880"/>
            <a:ext cx="2664296" cy="347516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Demografie - pohlaví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Časopis pro holky a pro kluky</a:t>
            </a:r>
            <a:endParaRPr lang="cs-CZ" dirty="0"/>
          </a:p>
        </p:txBody>
      </p:sp>
      <p:pic>
        <p:nvPicPr>
          <p:cNvPr id="4" name="Obrázek 3" descr="hot whe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0253" y="1564805"/>
            <a:ext cx="3456384" cy="4508327"/>
          </a:xfrm>
          <a:prstGeom prst="rect">
            <a:avLst/>
          </a:prstGeom>
        </p:spPr>
      </p:pic>
      <p:pic>
        <p:nvPicPr>
          <p:cNvPr id="5" name="Obrázek 4" descr="barb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32856"/>
            <a:ext cx="3386083" cy="44166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Demografie – fáze životního cyklu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Auto pro </a:t>
            </a:r>
            <a:r>
              <a:rPr lang="cs-CZ" dirty="0" err="1" smtClean="0"/>
              <a:t>singles</a:t>
            </a:r>
            <a:r>
              <a:rPr lang="cs-CZ" dirty="0" smtClean="0"/>
              <a:t> Mercedes vs. rodinný vůz KIA</a:t>
            </a:r>
            <a:endParaRPr lang="cs-CZ" dirty="0"/>
          </a:p>
        </p:txBody>
      </p:sp>
      <p:pic>
        <p:nvPicPr>
          <p:cNvPr id="4" name="Obrázek 3" descr="auto pro sin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663" y="1988840"/>
            <a:ext cx="4498361" cy="2343812"/>
          </a:xfrm>
          <a:prstGeom prst="rect">
            <a:avLst/>
          </a:prstGeom>
        </p:spPr>
      </p:pic>
      <p:pic>
        <p:nvPicPr>
          <p:cNvPr id="5" name="Obrázek 4" descr="rodinný vů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8625" y="3789040"/>
            <a:ext cx="6165375" cy="2397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Segmentace na spotřebitelském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sz="2400" i="1" dirty="0" err="1" smtClean="0">
                <a:solidFill>
                  <a:schemeClr val="bg2">
                    <a:lumMod val="50000"/>
                  </a:schemeClr>
                </a:solidFill>
              </a:rPr>
              <a:t>sociopsychografická</a:t>
            </a:r>
            <a:r>
              <a:rPr lang="cs-CZ" sz="2400" i="1" dirty="0" smtClean="0">
                <a:solidFill>
                  <a:schemeClr val="bg2">
                    <a:lumMod val="50000"/>
                  </a:schemeClr>
                </a:solidFill>
              </a:rPr>
              <a:t> kritéria: </a:t>
            </a:r>
            <a:r>
              <a:rPr lang="cs-CZ" sz="2400" dirty="0" smtClean="0"/>
              <a:t>životní styl, osobnost, status, sociální třída;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i="1" dirty="0" smtClean="0">
                <a:solidFill>
                  <a:schemeClr val="bg2">
                    <a:lumMod val="50000"/>
                  </a:schemeClr>
                </a:solidFill>
              </a:rPr>
              <a:t>behaviorální kritéria (nákupní chování): </a:t>
            </a:r>
            <a:r>
              <a:rPr lang="cs-CZ" sz="2400" dirty="0" smtClean="0"/>
              <a:t>status uživatele, nákupní příležitost, užitky, stupeň užívání – frekvence nákupů, status věrnosti k produktu, postoj k výrobku, stupeň připravenosti</a:t>
            </a:r>
            <a:r>
              <a:rPr lang="cs-CZ" sz="2800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Behaviorální kritéria – frekvence nákupů</a:t>
            </a:r>
            <a:endParaRPr lang="cs-CZ" dirty="0"/>
          </a:p>
        </p:txBody>
      </p:sp>
      <p:pic>
        <p:nvPicPr>
          <p:cNvPr id="4" name="Zástupný symbol pro obsah 3" descr="piv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4176463" cy="4937125"/>
          </a:xfrm>
        </p:spPr>
      </p:pic>
      <p:sp>
        <p:nvSpPr>
          <p:cNvPr id="5" name="TextovéPole 4"/>
          <p:cNvSpPr txBox="1"/>
          <p:nvPr/>
        </p:nvSpPr>
        <p:spPr>
          <a:xfrm>
            <a:off x="6660232" y="17728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Paretovo</a:t>
            </a:r>
            <a:r>
              <a:rPr lang="cs-CZ" dirty="0" smtClean="0"/>
              <a:t> pravidlo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Zacílení</a:t>
            </a:r>
            <a:endParaRPr lang="cs-CZ" dirty="0"/>
          </a:p>
        </p:txBody>
      </p:sp>
      <p:pic>
        <p:nvPicPr>
          <p:cNvPr id="4" name="Obrázek 30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6752"/>
            <a:ext cx="1872208" cy="1800200"/>
          </a:xfrm>
          <a:prstGeom prst="rect">
            <a:avLst/>
          </a:prstGeom>
        </p:spPr>
      </p:pic>
      <p:pic>
        <p:nvPicPr>
          <p:cNvPr id="5" name="Obrázek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1743075" cy="1730405"/>
          </a:xfrm>
          <a:prstGeom prst="rect">
            <a:avLst/>
          </a:prstGeom>
        </p:spPr>
      </p:pic>
      <p:pic>
        <p:nvPicPr>
          <p:cNvPr id="6" name="Obrázek 3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0768"/>
            <a:ext cx="1752600" cy="1739861"/>
          </a:xfrm>
          <a:prstGeom prst="rect">
            <a:avLst/>
          </a:prstGeom>
        </p:spPr>
      </p:pic>
      <p:pic>
        <p:nvPicPr>
          <p:cNvPr id="7" name="Obrázek 3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77072"/>
            <a:ext cx="1724025" cy="1711493"/>
          </a:xfrm>
          <a:prstGeom prst="rect">
            <a:avLst/>
          </a:prstGeom>
        </p:spPr>
      </p:pic>
      <p:pic>
        <p:nvPicPr>
          <p:cNvPr id="8" name="Obrázek 3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5064"/>
            <a:ext cx="1733550" cy="172094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660232" y="52292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Plné pokrytí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515719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Tržní specializace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228184" y="292494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Výrobková specializace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9512" y="29969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Výběrová specializace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75856" y="29249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Soustředění se na 1 segment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segmentace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07347522"/>
              </p:ext>
            </p:extLst>
          </p:nvPr>
        </p:nvGraphicFramePr>
        <p:xfrm>
          <a:off x="14700" y="1531238"/>
          <a:ext cx="9108504" cy="532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6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417">
                <a:tc>
                  <a:txBody>
                    <a:bodyPr/>
                    <a:lstStyle/>
                    <a:p>
                      <a:r>
                        <a:rPr lang="cs-CZ" dirty="0" smtClean="0"/>
                        <a:t>Fáze segmentace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Popis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657">
                <a:tc>
                  <a:txBody>
                    <a:bodyPr/>
                    <a:lstStyle/>
                    <a:p>
                      <a:r>
                        <a:rPr lang="cs-CZ" dirty="0" smtClean="0"/>
                        <a:t>1. Fáze – výzkum trhu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Cílem této fáze je zhodnotit možnosti prodeje vašich produktů, odhadnout velikost budoucí poptávky - </a:t>
                      </a:r>
                      <a:r>
                        <a:rPr lang="cs-CZ" i="1" dirty="0" smtClean="0"/>
                        <a:t>vymezit segmentační kritéria</a:t>
                      </a:r>
                      <a:r>
                        <a:rPr lang="cs-CZ" dirty="0" smtClean="0"/>
                        <a:t>. Tato</a:t>
                      </a:r>
                      <a:r>
                        <a:rPr lang="cs-CZ" baseline="0" dirty="0" smtClean="0"/>
                        <a:t> fáze je založena na metodách marketingového výzkumu.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879">
                <a:tc>
                  <a:txBody>
                    <a:bodyPr/>
                    <a:lstStyle/>
                    <a:p>
                      <a:r>
                        <a:rPr lang="cs-CZ" dirty="0" smtClean="0"/>
                        <a:t>2. Fáze – profilování segmentů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Analytická fáze segmentace trhu. Rozčlenění zákazníků do menších homogenních skupin dle </a:t>
                      </a:r>
                      <a:r>
                        <a:rPr lang="cs-CZ" i="1" dirty="0" smtClean="0"/>
                        <a:t>segmentačních kritérií</a:t>
                      </a:r>
                      <a:r>
                        <a:rPr lang="cs-CZ" dirty="0" smtClean="0"/>
                        <a:t>. Výsledky z dotazníku zpracujeme do přehledných tabulek. Analýzou vzniklých údajů vznikne několik </a:t>
                      </a:r>
                      <a:r>
                        <a:rPr lang="cs-CZ" b="1" dirty="0" smtClean="0"/>
                        <a:t>shluků</a:t>
                      </a:r>
                      <a:r>
                        <a:rPr lang="cs-CZ" dirty="0" smtClean="0"/>
                        <a:t> s podobnými potřebami a charakteristikami (</a:t>
                      </a:r>
                      <a:r>
                        <a:rPr lang="cs-CZ" i="1" dirty="0" smtClean="0"/>
                        <a:t>stejné postoje</a:t>
                      </a:r>
                      <a:r>
                        <a:rPr lang="cs-CZ" dirty="0" smtClean="0"/>
                        <a:t>, </a:t>
                      </a:r>
                      <a:r>
                        <a:rPr lang="cs-CZ" i="1" dirty="0" smtClean="0"/>
                        <a:t>podobná věková hranice</a:t>
                      </a:r>
                      <a:r>
                        <a:rPr lang="cs-CZ" dirty="0" smtClean="0"/>
                        <a:t> </a:t>
                      </a:r>
                      <a:r>
                        <a:rPr lang="cs-CZ" i="1" dirty="0" smtClean="0"/>
                        <a:t>a pod.</a:t>
                      </a:r>
                      <a:r>
                        <a:rPr lang="cs-CZ" dirty="0" smtClean="0"/>
                        <a:t>). Shluky je třeba </a:t>
                      </a:r>
                      <a:r>
                        <a:rPr lang="cs-CZ" b="1" dirty="0" smtClean="0"/>
                        <a:t>pojmenovat</a:t>
                      </a:r>
                      <a:r>
                        <a:rPr lang="cs-CZ" dirty="0" smtClean="0"/>
                        <a:t> podle dominantních rozlišujících charakteristik. Cílem je vytvořit dostatečný počet odlišných segmentů.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088">
                <a:tc>
                  <a:txBody>
                    <a:bodyPr/>
                    <a:lstStyle/>
                    <a:p>
                      <a:r>
                        <a:rPr lang="cs-CZ" dirty="0" smtClean="0"/>
                        <a:t>3. Fáze</a:t>
                      </a:r>
                      <a:r>
                        <a:rPr lang="cs-CZ" baseline="0" dirty="0" smtClean="0"/>
                        <a:t> – tržní zacílení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Vyhodnocení atraktivity a vhodnosti jednotlivých segmentů. Volba jednoho nebo několika cílových segmentů, na které se bude firma zaměřovat.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arketingov_mix_2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-52388"/>
            <a:ext cx="9144000" cy="6910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2736304"/>
          </a:xfrm>
        </p:spPr>
        <p:txBody>
          <a:bodyPr>
            <a:normAutofit/>
          </a:bodyPr>
          <a:lstStyle/>
          <a:p>
            <a:pPr algn="r"/>
            <a:r>
              <a:rPr lang="cs-CZ" dirty="0" smtClean="0"/>
              <a:t>„Nebude žádný trh pro produkty, které se trochu líbí všem, ale jen pro produkty, které se někomu líbí hodně“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Kotler</a:t>
            </a:r>
            <a:r>
              <a:rPr lang="cs-CZ" dirty="0" smtClean="0"/>
              <a:t>, 2007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08936"/>
            <a:ext cx="8534400" cy="758952"/>
          </a:xfrm>
        </p:spPr>
        <p:txBody>
          <a:bodyPr/>
          <a:lstStyle/>
          <a:p>
            <a:r>
              <a:rPr lang="cs-CZ" dirty="0" smtClean="0"/>
              <a:t>Podle </a:t>
            </a:r>
            <a:r>
              <a:rPr lang="cs-CZ" dirty="0" err="1" smtClean="0"/>
              <a:t>Portera</a:t>
            </a:r>
            <a:r>
              <a:rPr lang="cs-CZ" dirty="0" smtClean="0"/>
              <a:t> je strategie funkční když: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2132856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Podrobně známe zákazníka</a:t>
            </a:r>
          </a:p>
          <a:p>
            <a:r>
              <a:rPr lang="cs-CZ" sz="20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Víme, čeho si zákazník opravdu cení, co ho těší, na co má</a:t>
            </a:r>
          </a:p>
          <a:p>
            <a:r>
              <a:rPr lang="cs-CZ" sz="20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				……….proto segmentujeme</a:t>
            </a:r>
            <a:endParaRPr lang="cs-CZ" sz="20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cs-CZ" sz="20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		</a:t>
            </a:r>
          </a:p>
          <a:p>
            <a:r>
              <a:rPr lang="cs-CZ" sz="20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Známe svoje konkurenty</a:t>
            </a:r>
          </a:p>
          <a:p>
            <a:r>
              <a:rPr lang="cs-CZ" sz="20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Máme jedinečnou diferenciaci</a:t>
            </a:r>
          </a:p>
          <a:p>
            <a:r>
              <a:rPr lang="cs-CZ" sz="20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Je naše diferenciace dynamická</a:t>
            </a:r>
            <a:endParaRPr lang="cs-CZ" sz="20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705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Individualizovaný marketing (</a:t>
            </a:r>
            <a:r>
              <a:rPr lang="cs-CZ" dirty="0" err="1" smtClean="0"/>
              <a:t>costumized</a:t>
            </a:r>
            <a:r>
              <a:rPr lang="cs-CZ" dirty="0" smtClean="0"/>
              <a:t> marketing)</a:t>
            </a:r>
          </a:p>
          <a:p>
            <a:r>
              <a:rPr lang="cs-CZ" dirty="0" smtClean="0"/>
              <a:t>Hromadný (</a:t>
            </a:r>
            <a:r>
              <a:rPr lang="cs-CZ" dirty="0" err="1" smtClean="0"/>
              <a:t>mass</a:t>
            </a:r>
            <a:r>
              <a:rPr lang="cs-CZ" dirty="0" smtClean="0"/>
              <a:t> marketing) marketing</a:t>
            </a:r>
          </a:p>
          <a:p>
            <a:r>
              <a:rPr lang="cs-CZ" dirty="0" smtClean="0"/>
              <a:t>Cílený marketing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/>
              <a:t>Segmentace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err="1" smtClean="0"/>
              <a:t>Targeting</a:t>
            </a:r>
            <a:endParaRPr lang="cs-CZ" dirty="0" smtClean="0"/>
          </a:p>
          <a:p>
            <a:pPr marL="731520" lvl="1" indent="-457200">
              <a:buFont typeface="+mj-lt"/>
              <a:buAutoNum type="arabicPeriod"/>
            </a:pPr>
            <a:r>
              <a:rPr lang="cs-CZ" dirty="0" err="1" smtClean="0"/>
              <a:t>Positioning</a:t>
            </a:r>
            <a:endParaRPr lang="cs-CZ" dirty="0" smtClean="0"/>
          </a:p>
          <a:p>
            <a:pPr marL="731520" lvl="1" indent="-45720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Segmentace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Segmentace trhu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smtClean="0"/>
              <a:t>je proces plánování, který rozdělí velký trh na menší homogenní celky (</a:t>
            </a:r>
            <a:r>
              <a:rPr lang="cs-CZ" i="1" dirty="0" smtClean="0"/>
              <a:t>cílové skupiny</a:t>
            </a:r>
            <a:r>
              <a:rPr lang="cs-CZ" dirty="0" smtClean="0"/>
              <a:t>), které se vzájemně liší svými potřebami, charakteristikami a nákupním chováním … V druhém kroku si firma zvolí ten </a:t>
            </a:r>
            <a:r>
              <a:rPr lang="cs-CZ" i="1" dirty="0" smtClean="0"/>
              <a:t>segment trhu</a:t>
            </a:r>
            <a:r>
              <a:rPr lang="cs-CZ" dirty="0" smtClean="0"/>
              <a:t>, který nejlépe odpovídá jejímu poslání a stanoveným cílům.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Segmentace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Vychází se z rozdělení trhu:</a:t>
            </a:r>
          </a:p>
          <a:p>
            <a:pPr lvl="1"/>
            <a:r>
              <a:rPr lang="cs-CZ" dirty="0" smtClean="0"/>
              <a:t>Průmyslový trh</a:t>
            </a:r>
          </a:p>
          <a:p>
            <a:pPr lvl="1"/>
            <a:r>
              <a:rPr lang="cs-CZ" dirty="0" smtClean="0"/>
              <a:t>Spotřební trh</a:t>
            </a:r>
          </a:p>
          <a:p>
            <a:pPr lvl="1"/>
            <a:endParaRPr lang="cs-CZ" dirty="0"/>
          </a:p>
          <a:p>
            <a:r>
              <a:rPr lang="cs-CZ" dirty="0" smtClean="0"/>
              <a:t>Základní segmentace trhu:</a:t>
            </a:r>
          </a:p>
          <a:p>
            <a:pPr lvl="1"/>
            <a:r>
              <a:rPr lang="cs-CZ" dirty="0" smtClean="0"/>
              <a:t>Demografické faktory</a:t>
            </a:r>
          </a:p>
          <a:p>
            <a:pPr lvl="1"/>
            <a:r>
              <a:rPr lang="cs-CZ" dirty="0" smtClean="0"/>
              <a:t>Geografické faktory</a:t>
            </a:r>
          </a:p>
          <a:p>
            <a:pPr lvl="1"/>
            <a:r>
              <a:rPr lang="cs-CZ" dirty="0" err="1" smtClean="0"/>
              <a:t>Psychografické</a:t>
            </a:r>
            <a:r>
              <a:rPr lang="cs-CZ" dirty="0" smtClean="0"/>
              <a:t> (věk, zájmy, názory,…)</a:t>
            </a:r>
          </a:p>
          <a:p>
            <a:pPr lvl="1"/>
            <a:r>
              <a:rPr lang="cs-CZ" dirty="0" smtClean="0"/>
              <a:t>Behaviorální (mezní užitek, uživatelský status, připravenost k nákupu,…)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Segmentace na průmyslovém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demografická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smtClean="0"/>
              <a:t>odvětví</a:t>
            </a:r>
            <a:r>
              <a:rPr lang="cs-CZ" dirty="0"/>
              <a:t>, velikost odběratele, umístění (geografické);</a:t>
            </a:r>
          </a:p>
          <a:p>
            <a:pPr lvl="0"/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provozní: </a:t>
            </a: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smtClean="0"/>
              <a:t>technologie</a:t>
            </a:r>
            <a:r>
              <a:rPr lang="cs-CZ" dirty="0"/>
              <a:t>, uživatelský status (lehký, střední a silný uživatel, neuživatel), schopnosti zákazníka;</a:t>
            </a:r>
          </a:p>
          <a:p>
            <a:pPr lvl="0"/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nákupní přístupy: </a:t>
            </a: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smtClean="0"/>
              <a:t>organizace </a:t>
            </a:r>
            <a:r>
              <a:rPr lang="cs-CZ" dirty="0"/>
              <a:t>nákupu, stávající obchodní vztahy (nové, modifikované, opakované), nákupní politika, nákupní kritéria (leasing, tendr, cena, platební podmínky, dodací podmínky), struktura vnitřního členění, obecná pořizovací strategie;</a:t>
            </a:r>
          </a:p>
          <a:p>
            <a:pPr lvl="0"/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situace: </a:t>
            </a: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smtClean="0"/>
              <a:t>naléhavost</a:t>
            </a:r>
            <a:r>
              <a:rPr lang="cs-CZ" dirty="0"/>
              <a:t>, aplikační specifika, velikost objednávky (rychlé a náhlé, promptní dodávky);</a:t>
            </a:r>
          </a:p>
          <a:p>
            <a:pPr lvl="0"/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osobní: </a:t>
            </a:r>
            <a:r>
              <a:rPr lang="cs-CZ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 smtClean="0"/>
              <a:t>vstřícnost</a:t>
            </a:r>
            <a:r>
              <a:rPr lang="cs-CZ" dirty="0"/>
              <a:t>, vzájemná podobnost a náklonnost, postoj k riziku, věrnost.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Segmentace na spotřebitelském trhu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lvl="0"/>
            <a:r>
              <a:rPr lang="cs-CZ" sz="2400" i="1" dirty="0">
                <a:solidFill>
                  <a:schemeClr val="bg2">
                    <a:lumMod val="50000"/>
                  </a:schemeClr>
                </a:solidFill>
              </a:rPr>
              <a:t>demografická kritéria: </a:t>
            </a:r>
            <a:r>
              <a:rPr lang="cs-CZ" sz="2400" dirty="0"/>
              <a:t>věk (v různé škále členění), pohlaví, velikost rodiny, počet dětí, životní cyklus rodiny, vzdělání, povolání, příjem, vybavení domácnosti</a:t>
            </a:r>
            <a:r>
              <a:rPr lang="cs-CZ" sz="2400" dirty="0" smtClean="0"/>
              <a:t>;</a:t>
            </a:r>
          </a:p>
          <a:p>
            <a:pPr lvl="0"/>
            <a:endParaRPr lang="cs-CZ" sz="2400" dirty="0"/>
          </a:p>
          <a:p>
            <a:pPr lvl="0"/>
            <a:r>
              <a:rPr lang="cs-CZ" sz="2400" i="1" dirty="0">
                <a:solidFill>
                  <a:schemeClr val="bg2">
                    <a:lumMod val="50000"/>
                  </a:schemeClr>
                </a:solidFill>
              </a:rPr>
              <a:t>etnografická kritéria: </a:t>
            </a:r>
            <a:r>
              <a:rPr lang="cs-CZ" sz="2400" dirty="0"/>
              <a:t>národnost, rasa, náboženství, folklorní etniky</a:t>
            </a:r>
            <a:r>
              <a:rPr lang="cs-CZ" sz="2400" dirty="0" smtClean="0"/>
              <a:t>;</a:t>
            </a:r>
          </a:p>
          <a:p>
            <a:pPr lvl="0"/>
            <a:endParaRPr lang="cs-CZ" sz="2400" dirty="0"/>
          </a:p>
          <a:p>
            <a:pPr lvl="0"/>
            <a:r>
              <a:rPr lang="cs-CZ" sz="2400" i="1" dirty="0">
                <a:solidFill>
                  <a:schemeClr val="bg2">
                    <a:lumMod val="50000"/>
                  </a:schemeClr>
                </a:solidFill>
              </a:rPr>
              <a:t>fyzický (fyziologická) kritéria: </a:t>
            </a:r>
            <a:r>
              <a:rPr lang="cs-CZ" sz="2400" dirty="0"/>
              <a:t>zdravotní stav, fyziologické a antropometrické dispozice</a:t>
            </a:r>
            <a:r>
              <a:rPr lang="cs-CZ" sz="2400" dirty="0" smtClean="0"/>
              <a:t>;</a:t>
            </a:r>
          </a:p>
          <a:p>
            <a:pPr lvl="0"/>
            <a:endParaRPr lang="cs-CZ" sz="2400" dirty="0"/>
          </a:p>
          <a:p>
            <a:pPr lvl="0"/>
            <a:r>
              <a:rPr lang="cs-CZ" sz="2400" i="1" dirty="0">
                <a:solidFill>
                  <a:schemeClr val="bg2">
                    <a:lumMod val="50000"/>
                  </a:schemeClr>
                </a:solidFill>
              </a:rPr>
              <a:t>geografická kritéria: </a:t>
            </a:r>
            <a:r>
              <a:rPr lang="cs-CZ" sz="2400" dirty="0"/>
              <a:t>bydliště, země, město, čtvrtě a sídliště, hustota osídlení, rozměr regionů, morfologie krajiny, podnebí</a:t>
            </a:r>
            <a:r>
              <a:rPr lang="cs-CZ" sz="2400" dirty="0" smtClean="0"/>
              <a:t>;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Demografie - příjem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Dove</a:t>
            </a:r>
            <a:r>
              <a:rPr lang="cs-CZ" dirty="0" smtClean="0"/>
              <a:t> 100 g 31 Kč vs Fa 90 g za 11 Kč </a:t>
            </a:r>
            <a:endParaRPr lang="cs-CZ" dirty="0"/>
          </a:p>
        </p:txBody>
      </p:sp>
      <p:pic>
        <p:nvPicPr>
          <p:cNvPr id="4" name="Obrázek 3" descr="dove-mydlo-original-10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3456384" cy="3456384"/>
          </a:xfrm>
          <a:prstGeom prst="rect">
            <a:avLst/>
          </a:prstGeom>
        </p:spPr>
      </p:pic>
      <p:pic>
        <p:nvPicPr>
          <p:cNvPr id="5" name="Obrázek 4" descr="fa-mydlo-energizing-90g-78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857500"/>
            <a:ext cx="4000500" cy="4000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478</TotalTime>
  <Words>613</Words>
  <Application>Microsoft Office PowerPoint</Application>
  <PresentationFormat>Předvádění na obrazovce (4:3)</PresentationFormat>
  <Paragraphs>76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Calibri</vt:lpstr>
      <vt:lpstr>Georgia</vt:lpstr>
      <vt:lpstr>Wingdings</vt:lpstr>
      <vt:lpstr>Wingdings 2</vt:lpstr>
      <vt:lpstr>Administrativní</vt:lpstr>
      <vt:lpstr>Marketing</vt:lpstr>
      <vt:lpstr>„Nebude žádný trh pro produkty, které se trochu líbí všem, ale jen pro produkty, které se někomu líbí hodně“  Kotler, 2007</vt:lpstr>
      <vt:lpstr>Podle Portera je strategie funkční když:</vt:lpstr>
      <vt:lpstr>Základní pojmy</vt:lpstr>
      <vt:lpstr>Segmentace trhu</vt:lpstr>
      <vt:lpstr>Segmentace trhu</vt:lpstr>
      <vt:lpstr>Segmentace na průmyslovém trhu</vt:lpstr>
      <vt:lpstr>Segmentace na spotřebitelském trhu</vt:lpstr>
      <vt:lpstr>Demografie - příjem</vt:lpstr>
      <vt:lpstr>Demografie - věk</vt:lpstr>
      <vt:lpstr>Demografie - pohlaví</vt:lpstr>
      <vt:lpstr>Demografie – fáze životního cyklu</vt:lpstr>
      <vt:lpstr>Segmentace na spotřebitelském trhu</vt:lpstr>
      <vt:lpstr>Behaviorální kritéria – frekvence nákupů</vt:lpstr>
      <vt:lpstr>Zacílení</vt:lpstr>
      <vt:lpstr>Fáze segmentace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>Petka</dc:creator>
  <cp:lastModifiedBy>Hewlett-Packard Company</cp:lastModifiedBy>
  <cp:revision>7</cp:revision>
  <dcterms:created xsi:type="dcterms:W3CDTF">2017-10-16T19:33:27Z</dcterms:created>
  <dcterms:modified xsi:type="dcterms:W3CDTF">2020-03-24T08:39:24Z</dcterms:modified>
</cp:coreProperties>
</file>