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55"/>
  </p:notesMasterIdLst>
  <p:handoutMasterIdLst>
    <p:handoutMasterId r:id="rId56"/>
  </p:handoutMasterIdLst>
  <p:sldIdLst>
    <p:sldId id="294" r:id="rId2"/>
    <p:sldId id="304" r:id="rId3"/>
    <p:sldId id="383" r:id="rId4"/>
    <p:sldId id="381" r:id="rId5"/>
    <p:sldId id="404" r:id="rId6"/>
    <p:sldId id="405" r:id="rId7"/>
    <p:sldId id="406" r:id="rId8"/>
    <p:sldId id="387" r:id="rId9"/>
    <p:sldId id="388" r:id="rId10"/>
    <p:sldId id="390" r:id="rId11"/>
    <p:sldId id="392" r:id="rId12"/>
    <p:sldId id="393" r:id="rId13"/>
    <p:sldId id="394" r:id="rId14"/>
    <p:sldId id="395" r:id="rId15"/>
    <p:sldId id="396" r:id="rId16"/>
    <p:sldId id="397" r:id="rId17"/>
    <p:sldId id="385" r:id="rId18"/>
    <p:sldId id="305" r:id="rId19"/>
    <p:sldId id="340" r:id="rId20"/>
    <p:sldId id="332" r:id="rId21"/>
    <p:sldId id="333" r:id="rId22"/>
    <p:sldId id="306" r:id="rId23"/>
    <p:sldId id="307" r:id="rId24"/>
    <p:sldId id="308" r:id="rId25"/>
    <p:sldId id="309" r:id="rId26"/>
    <p:sldId id="311" r:id="rId27"/>
    <p:sldId id="401" r:id="rId28"/>
    <p:sldId id="402" r:id="rId29"/>
    <p:sldId id="264" r:id="rId30"/>
    <p:sldId id="258" r:id="rId31"/>
    <p:sldId id="259" r:id="rId32"/>
    <p:sldId id="260" r:id="rId33"/>
    <p:sldId id="265" r:id="rId34"/>
    <p:sldId id="262" r:id="rId35"/>
    <p:sldId id="334" r:id="rId36"/>
    <p:sldId id="335" r:id="rId37"/>
    <p:sldId id="336" r:id="rId38"/>
    <p:sldId id="337" r:id="rId39"/>
    <p:sldId id="291" r:id="rId40"/>
    <p:sldId id="297" r:id="rId41"/>
    <p:sldId id="271" r:id="rId42"/>
    <p:sldId id="350" r:id="rId43"/>
    <p:sldId id="351" r:id="rId44"/>
    <p:sldId id="352" r:id="rId45"/>
    <p:sldId id="353" r:id="rId46"/>
    <p:sldId id="354" r:id="rId47"/>
    <p:sldId id="355" r:id="rId48"/>
    <p:sldId id="356" r:id="rId49"/>
    <p:sldId id="357" r:id="rId50"/>
    <p:sldId id="358" r:id="rId51"/>
    <p:sldId id="359" r:id="rId52"/>
    <p:sldId id="384" r:id="rId53"/>
    <p:sldId id="274" r:id="rId5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E90D"/>
    <a:srgbClr val="673105"/>
    <a:srgbClr val="432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B063CA-F89E-4B95-B729-D09C3096C70F}" v="157" dt="2026-02-11T21:33:09.9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7" autoAdjust="0"/>
  </p:normalViewPr>
  <p:slideViewPr>
    <p:cSldViewPr>
      <p:cViewPr varScale="1">
        <p:scale>
          <a:sx n="51" d="100"/>
          <a:sy n="51" d="100"/>
        </p:scale>
        <p:origin x="1736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32" y="130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Dimitrov" userId="38f9263f699255cd" providerId="LiveId" clId="{4119002E-68FA-40CC-91F8-EBB3ED09C0BA}"/>
    <pc:docChg chg="undo custSel delSld modSld modMainMaster modNotesMaster">
      <pc:chgData name="Michal Dimitrov" userId="38f9263f699255cd" providerId="LiveId" clId="{4119002E-68FA-40CC-91F8-EBB3ED09C0BA}" dt="2026-02-17T17:12:34.714" v="277" actId="20577"/>
      <pc:docMkLst>
        <pc:docMk/>
      </pc:docMkLst>
      <pc:sldChg chg="modSp mod">
        <pc:chgData name="Michal Dimitrov" userId="38f9263f699255cd" providerId="LiveId" clId="{4119002E-68FA-40CC-91F8-EBB3ED09C0BA}" dt="2026-02-11T21:34:38.635" v="258" actId="20577"/>
        <pc:sldMkLst>
          <pc:docMk/>
          <pc:sldMk cId="0" sldId="258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258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34:38.635" v="258" actId="20577"/>
          <ac:spMkLst>
            <pc:docMk/>
            <pc:sldMk cId="0" sldId="258"/>
            <ac:spMk id="6146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259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259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259"/>
            <ac:spMk id="3" creationId="{00000000-0000-0000-0000-000000000000}"/>
          </ac:spMkLst>
        </pc:sp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0" sldId="260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260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260"/>
            <ac:spMk id="3" creationId="{00000000-0000-0000-0000-000000000000}"/>
          </ac:spMkLst>
        </pc:sp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0" sldId="262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262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262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9:24.686" v="223" actId="20577"/>
        <pc:sldMkLst>
          <pc:docMk/>
          <pc:sldMk cId="0" sldId="264"/>
        </pc:sldMkLst>
        <pc:spChg chg="mod">
          <ac:chgData name="Michal Dimitrov" userId="38f9263f699255cd" providerId="LiveId" clId="{4119002E-68FA-40CC-91F8-EBB3ED09C0BA}" dt="2026-02-11T21:29:24.686" v="223" actId="20577"/>
          <ac:spMkLst>
            <pc:docMk/>
            <pc:sldMk cId="0" sldId="264"/>
            <ac:spMk id="512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264"/>
            <ac:spMk id="512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265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265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265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2:01.899" v="59"/>
        <pc:sldMkLst>
          <pc:docMk/>
          <pc:sldMk cId="0" sldId="271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271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271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9:48.033" v="231" actId="27636"/>
        <pc:sldMkLst>
          <pc:docMk/>
          <pc:sldMk cId="0" sldId="274"/>
        </pc:sldMkLst>
        <pc:spChg chg="mod">
          <ac:chgData name="Michal Dimitrov" userId="38f9263f699255cd" providerId="LiveId" clId="{4119002E-68FA-40CC-91F8-EBB3ED09C0BA}" dt="2026-02-11T21:29:48.033" v="231" actId="27636"/>
          <ac:spMkLst>
            <pc:docMk/>
            <pc:sldMk cId="0" sldId="274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9:39.891" v="227" actId="20577"/>
          <ac:spMkLst>
            <pc:docMk/>
            <pc:sldMk cId="0" sldId="274"/>
            <ac:spMk id="35842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291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291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291"/>
            <ac:spMk id="21506" creationId="{00000000-0000-0000-0000-000000000000}"/>
          </ac:spMkLst>
        </pc:spChg>
      </pc:sldChg>
      <pc:sldChg chg="addSp delSp modSp mod setBg modNotes">
        <pc:chgData name="Michal Dimitrov" userId="38f9263f699255cd" providerId="LiveId" clId="{4119002E-68FA-40CC-91F8-EBB3ED09C0BA}" dt="2026-02-17T10:02:31.456" v="273" actId="20577"/>
        <pc:sldMkLst>
          <pc:docMk/>
          <pc:sldMk cId="0" sldId="294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294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7T10:02:31.456" v="273" actId="20577"/>
          <ac:spMkLst>
            <pc:docMk/>
            <pc:sldMk cId="0" sldId="294"/>
            <ac:spMk id="3" creationId="{00000000-0000-0000-0000-000000000000}"/>
          </ac:spMkLst>
        </pc:spChg>
      </pc:sldChg>
      <pc:sldChg chg="modSp">
        <pc:chgData name="Michal Dimitrov" userId="38f9263f699255cd" providerId="LiveId" clId="{4119002E-68FA-40CC-91F8-EBB3ED09C0BA}" dt="2026-02-11T21:22:01.899" v="59"/>
        <pc:sldMkLst>
          <pc:docMk/>
          <pc:sldMk cId="0" sldId="297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297"/>
            <ac:spMk id="22530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297"/>
            <ac:spMk id="22531" creationId="{00000000-0000-0000-0000-000000000000}"/>
          </ac:spMkLst>
        </pc:spChg>
      </pc:sldChg>
      <pc:sldChg chg="addSp delSp modSp mod setBg">
        <pc:chgData name="Michal Dimitrov" userId="38f9263f699255cd" providerId="LiveId" clId="{4119002E-68FA-40CC-91F8-EBB3ED09C0BA}" dt="2026-02-11T21:22:01.899" v="59"/>
        <pc:sldMkLst>
          <pc:docMk/>
          <pc:sldMk cId="0" sldId="304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04"/>
            <ac:spMk id="3074" creationId="{00000000-0000-0000-0000-000000000000}"/>
          </ac:spMkLst>
        </pc:spChg>
        <pc:spChg chg="add del mod">
          <ac:chgData name="Michal Dimitrov" userId="38f9263f699255cd" providerId="LiveId" clId="{4119002E-68FA-40CC-91F8-EBB3ED09C0BA}" dt="2026-02-11T21:22:01.899" v="59"/>
          <ac:spMkLst>
            <pc:docMk/>
            <pc:sldMk cId="0" sldId="304"/>
            <ac:spMk id="3075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2:01.899" v="59"/>
        <pc:sldMkLst>
          <pc:docMk/>
          <pc:sldMk cId="0" sldId="305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05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05"/>
            <ac:spMk id="4098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2:01.899" v="59"/>
        <pc:sldMkLst>
          <pc:docMk/>
          <pc:sldMk cId="0" sldId="306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06"/>
            <ac:spMk id="512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06"/>
            <ac:spMk id="5123" creationId="{00000000-0000-0000-0000-000000000000}"/>
          </ac:spMkLst>
        </pc:spChg>
      </pc:sldChg>
      <pc:sldChg chg="modSp mod modAnim">
        <pc:chgData name="Michal Dimitrov" userId="38f9263f699255cd" providerId="LiveId" clId="{4119002E-68FA-40CC-91F8-EBB3ED09C0BA}" dt="2026-02-11T21:23:34.776" v="70"/>
        <pc:sldMkLst>
          <pc:docMk/>
          <pc:sldMk cId="0" sldId="307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07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07"/>
            <ac:spMk id="6146" creationId="{00000000-0000-0000-0000-000000000000}"/>
          </ac:spMkLst>
        </pc:spChg>
      </pc:sldChg>
      <pc:sldChg chg="modSp mod modAnim">
        <pc:chgData name="Michal Dimitrov" userId="38f9263f699255cd" providerId="LiveId" clId="{4119002E-68FA-40CC-91F8-EBB3ED09C0BA}" dt="2026-02-11T21:22:15.073" v="60"/>
        <pc:sldMkLst>
          <pc:docMk/>
          <pc:sldMk cId="0" sldId="308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08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08"/>
            <ac:spMk id="7170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7T17:12:34.714" v="277" actId="20577"/>
        <pc:sldMkLst>
          <pc:docMk/>
          <pc:sldMk cId="0" sldId="309"/>
        </pc:sldMkLst>
        <pc:spChg chg="mod">
          <ac:chgData name="Michal Dimitrov" userId="38f9263f699255cd" providerId="LiveId" clId="{4119002E-68FA-40CC-91F8-EBB3ED09C0BA}" dt="2026-02-17T17:12:34.714" v="277" actId="20577"/>
          <ac:spMkLst>
            <pc:docMk/>
            <pc:sldMk cId="0" sldId="309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09"/>
            <ac:spMk id="8194" creationId="{00000000-0000-0000-0000-000000000000}"/>
          </ac:spMkLst>
        </pc:spChg>
      </pc:sldChg>
      <pc:sldChg chg="modSp">
        <pc:chgData name="Michal Dimitrov" userId="38f9263f699255cd" providerId="LiveId" clId="{4119002E-68FA-40CC-91F8-EBB3ED09C0BA}" dt="2026-02-11T21:22:01.899" v="59"/>
        <pc:sldMkLst>
          <pc:docMk/>
          <pc:sldMk cId="0" sldId="311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11"/>
            <ac:spMk id="1024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11"/>
            <ac:spMk id="1024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32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32"/>
            <ac:spMk id="4098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32"/>
            <ac:spMk id="4099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33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33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33"/>
            <ac:spMk id="5122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34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34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34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35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35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35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36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36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36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37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37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37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2:01.899" v="59"/>
        <pc:sldMkLst>
          <pc:docMk/>
          <pc:sldMk cId="0" sldId="340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40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40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2:01.899" v="59"/>
        <pc:sldMkLst>
          <pc:docMk/>
          <pc:sldMk cId="0" sldId="350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50"/>
            <ac:spMk id="31746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50"/>
            <ac:spMk id="31747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51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51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51"/>
            <ac:spMk id="11266" creationId="{00000000-0000-0000-0000-000000000000}"/>
          </ac:spMkLst>
        </pc:spChg>
      </pc:sldChg>
      <pc:sldChg chg="modSp mod modAnim">
        <pc:chgData name="Michal Dimitrov" userId="38f9263f699255cd" providerId="LiveId" clId="{4119002E-68FA-40CC-91F8-EBB3ED09C0BA}" dt="2026-02-11T21:23:34.776" v="70"/>
        <pc:sldMkLst>
          <pc:docMk/>
          <pc:sldMk cId="0" sldId="352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52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52"/>
            <ac:spMk id="12290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53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53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53"/>
            <ac:spMk id="13314" creationId="{00000000-0000-0000-0000-000000000000}"/>
          </ac:spMkLst>
        </pc:spChg>
      </pc:sldChg>
      <pc:sldChg chg="modSp mod modAnim modNotes">
        <pc:chgData name="Michal Dimitrov" userId="38f9263f699255cd" providerId="LiveId" clId="{4119002E-68FA-40CC-91F8-EBB3ED09C0BA}" dt="2026-02-11T21:23:34.776" v="70"/>
        <pc:sldMkLst>
          <pc:docMk/>
          <pc:sldMk cId="0" sldId="354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54"/>
            <ac:spMk id="7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54"/>
            <ac:spMk id="14338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55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55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55"/>
            <ac:spMk id="15362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56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56"/>
            <ac:spMk id="16386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56"/>
            <ac:spMk id="16387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57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57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57"/>
            <ac:spMk id="17410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58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58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58"/>
            <ac:spMk id="18434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2-11T21:23:34.776" v="70"/>
        <pc:sldMkLst>
          <pc:docMk/>
          <pc:sldMk cId="0" sldId="359"/>
        </pc:sldMkLst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0" sldId="359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59"/>
            <ac:spMk id="19458" creationId="{00000000-0000-0000-0000-000000000000}"/>
          </ac:spMkLst>
        </pc:spChg>
      </pc:sldChg>
      <pc:sldChg chg="modSp del">
        <pc:chgData name="Michal Dimitrov" userId="38f9263f699255cd" providerId="LiveId" clId="{4119002E-68FA-40CC-91F8-EBB3ED09C0BA}" dt="2026-02-17T08:13:32.104" v="269" actId="47"/>
        <pc:sldMkLst>
          <pc:docMk/>
          <pc:sldMk cId="0" sldId="360"/>
        </pc:sldMkLst>
      </pc:sldChg>
      <pc:sldChg chg="addSp delSp modSp mod">
        <pc:chgData name="Michal Dimitrov" userId="38f9263f699255cd" providerId="LiveId" clId="{4119002E-68FA-40CC-91F8-EBB3ED09C0BA}" dt="2026-02-11T21:33:33.389" v="254" actId="14100"/>
        <pc:sldMkLst>
          <pc:docMk/>
          <pc:sldMk cId="3298996100" sldId="381"/>
        </pc:sldMkLst>
        <pc:spChg chg="mod">
          <ac:chgData name="Michal Dimitrov" userId="38f9263f699255cd" providerId="LiveId" clId="{4119002E-68FA-40CC-91F8-EBB3ED09C0BA}" dt="2026-02-11T21:32:58.315" v="246" actId="6549"/>
          <ac:spMkLst>
            <pc:docMk/>
            <pc:sldMk cId="3298996100" sldId="381"/>
            <ac:spMk id="2" creationId="{32265BB3-370A-4530-B27D-14839BDEA22F}"/>
          </ac:spMkLst>
        </pc:spChg>
        <pc:spChg chg="add mod">
          <ac:chgData name="Michal Dimitrov" userId="38f9263f699255cd" providerId="LiveId" clId="{4119002E-68FA-40CC-91F8-EBB3ED09C0BA}" dt="2026-02-11T21:32:55.865" v="245" actId="478"/>
          <ac:spMkLst>
            <pc:docMk/>
            <pc:sldMk cId="3298996100" sldId="381"/>
            <ac:spMk id="4" creationId="{BCE37262-FA78-C2B6-F544-160959FA02F0}"/>
          </ac:spMkLst>
        </pc:spChg>
        <pc:picChg chg="add mod">
          <ac:chgData name="Michal Dimitrov" userId="38f9263f699255cd" providerId="LiveId" clId="{4119002E-68FA-40CC-91F8-EBB3ED09C0BA}" dt="2026-02-11T21:33:26.171" v="252" actId="1076"/>
          <ac:picMkLst>
            <pc:docMk/>
            <pc:sldMk cId="3298996100" sldId="381"/>
            <ac:picMk id="5" creationId="{237FF7F1-2101-CDEE-94AB-CCF03A4B77AB}"/>
          </ac:picMkLst>
        </pc:picChg>
        <pc:picChg chg="add mod">
          <ac:chgData name="Michal Dimitrov" userId="38f9263f699255cd" providerId="LiveId" clId="{4119002E-68FA-40CC-91F8-EBB3ED09C0BA}" dt="2026-02-11T21:33:33.389" v="254" actId="14100"/>
          <ac:picMkLst>
            <pc:docMk/>
            <pc:sldMk cId="3298996100" sldId="381"/>
            <ac:picMk id="6" creationId="{971D4EC7-4DD0-F982-0B82-1E39B070A6C9}"/>
          </ac:picMkLst>
        </pc:picChg>
      </pc:sldChg>
      <pc:sldChg chg="addSp delSp modSp mod">
        <pc:chgData name="Michal Dimitrov" userId="38f9263f699255cd" providerId="LiveId" clId="{4119002E-68FA-40CC-91F8-EBB3ED09C0BA}" dt="2026-02-17T08:13:10.964" v="268" actId="20577"/>
        <pc:sldMkLst>
          <pc:docMk/>
          <pc:sldMk cId="2079765016" sldId="383"/>
        </pc:sldMkLst>
        <pc:spChg chg="mod">
          <ac:chgData name="Michal Dimitrov" userId="38f9263f699255cd" providerId="LiveId" clId="{4119002E-68FA-40CC-91F8-EBB3ED09C0BA}" dt="2026-02-17T08:13:10.964" v="268" actId="20577"/>
          <ac:spMkLst>
            <pc:docMk/>
            <pc:sldMk cId="2079765016" sldId="383"/>
            <ac:spMk id="2" creationId="{32265BB3-370A-4530-B27D-14839BDEA22F}"/>
          </ac:spMkLst>
        </pc:spChg>
        <pc:spChg chg="add mod">
          <ac:chgData name="Michal Dimitrov" userId="38f9263f699255cd" providerId="LiveId" clId="{4119002E-68FA-40CC-91F8-EBB3ED09C0BA}" dt="2026-02-11T21:31:17.158" v="234" actId="14100"/>
          <ac:spMkLst>
            <pc:docMk/>
            <pc:sldMk cId="2079765016" sldId="383"/>
            <ac:spMk id="6" creationId="{0ECDB007-3835-B74D-C91B-9D45BB25B683}"/>
          </ac:spMkLst>
        </pc:spChg>
        <pc:picChg chg="add mod">
          <ac:chgData name="Michal Dimitrov" userId="38f9263f699255cd" providerId="LiveId" clId="{4119002E-68FA-40CC-91F8-EBB3ED09C0BA}" dt="2026-02-11T21:31:56.956" v="243" actId="14100"/>
          <ac:picMkLst>
            <pc:docMk/>
            <pc:sldMk cId="2079765016" sldId="383"/>
            <ac:picMk id="3" creationId="{B4B2B6B9-4EDC-4378-E0D6-DAD5EAEAFC9B}"/>
          </ac:picMkLst>
        </pc:picChg>
        <pc:picChg chg="add mod">
          <ac:chgData name="Michal Dimitrov" userId="38f9263f699255cd" providerId="LiveId" clId="{4119002E-68FA-40CC-91F8-EBB3ED09C0BA}" dt="2026-02-11T21:32:00.226" v="244" actId="1076"/>
          <ac:picMkLst>
            <pc:docMk/>
            <pc:sldMk cId="2079765016" sldId="383"/>
            <ac:picMk id="7" creationId="{0A8A8569-4B3A-8AF4-8205-FA2009907BCE}"/>
          </ac:picMkLst>
        </pc:picChg>
      </pc:sldChg>
      <pc:sldChg chg="modSp">
        <pc:chgData name="Michal Dimitrov" userId="38f9263f699255cd" providerId="LiveId" clId="{4119002E-68FA-40CC-91F8-EBB3ED09C0BA}" dt="2026-02-11T21:22:01.899" v="59"/>
        <pc:sldMkLst>
          <pc:docMk/>
          <pc:sldMk cId="0" sldId="384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84"/>
            <ac:spMk id="2048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0" sldId="384"/>
            <ac:spMk id="20483" creationId="{00000000-0000-0000-0000-000000000000}"/>
          </ac:spMkLst>
        </pc:sp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1291340567" sldId="385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1291340567" sldId="385"/>
            <ac:spMk id="2" creationId="{15B55D0A-951E-D2C1-EB85-C02D4CD3FF91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1291340567" sldId="385"/>
            <ac:spMk id="3" creationId="{F2EF6AA0-032B-1B74-F07E-BF5FC0E3B863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1291340567" sldId="385"/>
            <ac:picMk id="5" creationId="{B717B409-8A58-24D9-50E2-F93AC6518FEF}"/>
          </ac:picMkLst>
        </pc:picChg>
      </pc:sldChg>
      <pc:sldChg chg="modSp modNotes">
        <pc:chgData name="Michal Dimitrov" userId="38f9263f699255cd" providerId="LiveId" clId="{4119002E-68FA-40CC-91F8-EBB3ED09C0BA}" dt="2026-02-11T21:23:34.776" v="70"/>
        <pc:sldMkLst>
          <pc:docMk/>
          <pc:sldMk cId="4055603895" sldId="387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4055603895" sldId="387"/>
            <ac:spMk id="2" creationId="{D5F424EC-99B4-0E34-64D1-9E76756C2F55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4055603895" sldId="387"/>
            <ac:spMk id="3" creationId="{7AD7F87A-6B10-3A5B-3195-2D75EEC1231E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4055603895" sldId="387"/>
            <ac:picMk id="5" creationId="{F7AF5EAB-CE26-1750-E7CD-65CD838AB8DB}"/>
          </ac:picMkLst>
        </pc:pic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4055603895" sldId="387"/>
            <ac:picMk id="6" creationId="{2DE191A2-C2F4-3F1C-B083-C23174A456C2}"/>
          </ac:picMkLst>
        </pc:pic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2924624750" sldId="388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2924624750" sldId="388"/>
            <ac:spMk id="2" creationId="{A5A3824E-297C-88AD-DCE8-A8A2314859C9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2924624750" sldId="388"/>
            <ac:picMk id="5" creationId="{DDCED660-E440-74EE-A04E-524993878B90}"/>
          </ac:picMkLst>
        </pc:pic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2924624750" sldId="388"/>
            <ac:picMk id="6" creationId="{EA058B6F-BAC5-0AEB-39D3-301DFBFD0706}"/>
          </ac:picMkLst>
        </pc:pic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3643178919" sldId="390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3643178919" sldId="390"/>
            <ac:spMk id="2" creationId="{DAA255DE-5AB6-AD10-8B14-7B7A39D13606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3643178919" sldId="390"/>
            <ac:spMk id="3" creationId="{B40A635E-FA10-40DD-C0FE-275041FA2571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3643178919" sldId="390"/>
            <ac:picMk id="5" creationId="{10E0E857-BB58-A608-BC32-6F44952ED8D6}"/>
          </ac:picMkLst>
        </pc:pic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3643178919" sldId="390"/>
            <ac:picMk id="7" creationId="{B5383292-BF64-FB2B-C711-DEDD79109023}"/>
          </ac:picMkLst>
        </pc:pic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1810122582" sldId="392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1810122582" sldId="392"/>
            <ac:spMk id="2" creationId="{6EBFEBA9-9E2C-94B8-A8F8-15FEFC81BA17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1810122582" sldId="392"/>
            <ac:spMk id="9" creationId="{FA46D645-AF06-CDA4-5068-F53A1E3ECCD4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1810122582" sldId="392"/>
            <ac:picMk id="5" creationId="{DCF00EB8-A8BD-B1D6-E6BF-17268A784FBB}"/>
          </ac:picMkLst>
        </pc:pic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1810122582" sldId="392"/>
            <ac:picMk id="10" creationId="{0DB95EBB-DA4C-D99A-4E5D-FAFB6A53C3C3}"/>
          </ac:picMkLst>
        </pc:pic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3459585191" sldId="393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3459585191" sldId="393"/>
            <ac:spMk id="2" creationId="{420696B6-9D8A-AC8E-E154-310E28F602CB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3459585191" sldId="393"/>
            <ac:spMk id="3" creationId="{11473ACC-341E-EA16-719D-44BD89D71CE9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3459585191" sldId="393"/>
            <ac:picMk id="5" creationId="{31DB5FFE-054D-4457-3FB8-2297C5A75776}"/>
          </ac:picMkLst>
        </pc:pic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3459585191" sldId="393"/>
            <ac:picMk id="6" creationId="{4F921168-38E7-9D34-BA10-1BAAD324F801}"/>
          </ac:picMkLst>
        </pc:pic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1945829472" sldId="394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1945829472" sldId="394"/>
            <ac:spMk id="2" creationId="{3916310A-727E-210F-2654-22EDE86597F5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1945829472" sldId="394"/>
            <ac:picMk id="7" creationId="{57E22158-A679-AB01-E4E0-D8345569AC6C}"/>
          </ac:picMkLst>
        </pc:pic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1945829472" sldId="394"/>
            <ac:picMk id="9" creationId="{AEF720FF-AE2B-B73C-CF73-985B82A265E6}"/>
          </ac:picMkLst>
        </pc:pic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4208492594" sldId="395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4208492594" sldId="395"/>
            <ac:spMk id="2" creationId="{3675DDD7-B8C8-9937-204A-04B3ECAB7AFB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4208492594" sldId="395"/>
            <ac:spMk id="3" creationId="{725D2BF4-7755-EFD9-0BED-73430CDA5771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4208492594" sldId="395"/>
            <ac:picMk id="7" creationId="{CB0ABB69-35BB-F636-9791-925D3339669E}"/>
          </ac:picMkLst>
        </pc:pic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4208492594" sldId="395"/>
            <ac:picMk id="9" creationId="{2643585F-8578-EAA6-1D22-F7A116B05511}"/>
          </ac:picMkLst>
        </pc:pic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61135196" sldId="396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61135196" sldId="396"/>
            <ac:spMk id="2" creationId="{DF18410D-694D-8582-9C2B-7D4C725A1813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61135196" sldId="396"/>
            <ac:spMk id="3" creationId="{ADA71448-5CE5-8054-07D2-41AC1060F94C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61135196" sldId="396"/>
            <ac:picMk id="5" creationId="{15CB7A1A-106D-7B6F-7B90-621200149F88}"/>
          </ac:picMkLst>
        </pc:pic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61135196" sldId="396"/>
            <ac:picMk id="7" creationId="{BF2DD831-5173-7354-5EA8-D09A6E6511D6}"/>
          </ac:picMkLst>
        </pc:pic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2463035313" sldId="397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2463035313" sldId="397"/>
            <ac:spMk id="2" creationId="{689DE879-0D30-2D7C-EC49-B3F66ADA6711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2463035313" sldId="397"/>
            <ac:spMk id="3" creationId="{0DE6CDD7-5089-D105-BEAC-F9284C070F58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2463035313" sldId="397"/>
            <ac:picMk id="5" creationId="{92F1471F-F4FF-12A9-E6BE-005724057C70}"/>
          </ac:picMkLst>
        </pc:pic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2463035313" sldId="397"/>
            <ac:picMk id="7" creationId="{9C96FC6E-D9DF-E064-2F71-AF23A07CE23E}"/>
          </ac:picMkLst>
        </pc:picChg>
      </pc:sldChg>
      <pc:sldChg chg="modSp del">
        <pc:chgData name="Michal Dimitrov" userId="38f9263f699255cd" providerId="LiveId" clId="{4119002E-68FA-40CC-91F8-EBB3ED09C0BA}" dt="2026-02-17T08:13:32.104" v="269" actId="47"/>
        <pc:sldMkLst>
          <pc:docMk/>
          <pc:sldMk cId="3791549192" sldId="400"/>
        </pc:sldMkLst>
      </pc:sldChg>
      <pc:sldChg chg="modSp mod modAnim modNotes">
        <pc:chgData name="Michal Dimitrov" userId="38f9263f699255cd" providerId="LiveId" clId="{4119002E-68FA-40CC-91F8-EBB3ED09C0BA}" dt="2026-02-11T21:26:28.484" v="118" actId="20577"/>
        <pc:sldMkLst>
          <pc:docMk/>
          <pc:sldMk cId="3970643674" sldId="401"/>
        </pc:sldMkLst>
        <pc:spChg chg="mod">
          <ac:chgData name="Michal Dimitrov" userId="38f9263f699255cd" providerId="LiveId" clId="{4119002E-68FA-40CC-91F8-EBB3ED09C0BA}" dt="2026-02-11T21:26:28.484" v="118" actId="20577"/>
          <ac:spMkLst>
            <pc:docMk/>
            <pc:sldMk cId="3970643674" sldId="401"/>
            <ac:spMk id="7" creationId="{0CE11270-9D13-D11A-D1FD-32E95DBFAE0A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k cId="3970643674" sldId="401"/>
            <ac:spMk id="3074" creationId="{1F59A340-4A56-2C6F-2515-4DB8C12B97AF}"/>
          </ac:spMkLst>
        </pc:spChg>
      </pc:sldChg>
      <pc:sldChg chg="modSp modAnim">
        <pc:chgData name="Michal Dimitrov" userId="38f9263f699255cd" providerId="LiveId" clId="{4119002E-68FA-40CC-91F8-EBB3ED09C0BA}" dt="2026-02-11T21:28:55.244" v="219" actId="6549"/>
        <pc:sldMkLst>
          <pc:docMk/>
          <pc:sldMk cId="2349203630" sldId="402"/>
        </pc:sldMkLst>
        <pc:spChg chg="mod">
          <ac:chgData name="Michal Dimitrov" userId="38f9263f699255cd" providerId="LiveId" clId="{4119002E-68FA-40CC-91F8-EBB3ED09C0BA}" dt="2026-02-11T21:28:55.244" v="219" actId="6549"/>
          <ac:spMkLst>
            <pc:docMk/>
            <pc:sldMk cId="2349203630" sldId="402"/>
            <ac:spMk id="3" creationId="{9F3BB20A-400A-CA32-7E86-498A0A9D1BDB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2349203630" sldId="402"/>
            <ac:spMk id="4098" creationId="{3DE5C562-A712-7D0D-1BDD-D398118B579F}"/>
          </ac:spMkLst>
        </pc:spChg>
      </pc:sldChg>
      <pc:sldChg chg="modSp del">
        <pc:chgData name="Michal Dimitrov" userId="38f9263f699255cd" providerId="LiveId" clId="{4119002E-68FA-40CC-91F8-EBB3ED09C0BA}" dt="2026-02-17T08:13:32.104" v="269" actId="47"/>
        <pc:sldMkLst>
          <pc:docMk/>
          <pc:sldMk cId="1519758805" sldId="403"/>
        </pc:sldMkLst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3460212896" sldId="404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3460212896" sldId="404"/>
            <ac:spMk id="2" creationId="{57BC0961-D06F-4ADA-F84A-930A9A6007AE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3460212896" sldId="404"/>
            <ac:spMk id="3" creationId="{7C296EE6-24C0-934A-F8CE-E281B29468CF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3460212896" sldId="404"/>
            <ac:picMk id="1028" creationId="{C72D00FC-1F55-4655-BF60-530A826F46CC}"/>
          </ac:picMkLst>
        </pc:pic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1386156559" sldId="405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1386156559" sldId="405"/>
            <ac:spMk id="2" creationId="{BC09276A-F0D6-0BDB-F020-ADCE713D901F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1386156559" sldId="405"/>
            <ac:spMk id="3" creationId="{8F48871F-A43D-3509-0A7C-0184938BAA70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1386156559" sldId="405"/>
            <ac:picMk id="1026" creationId="{66687BD5-27B7-68E5-59C0-5D3C68C942C0}"/>
          </ac:picMkLst>
        </pc:picChg>
      </pc:sldChg>
      <pc:sldChg chg="modSp">
        <pc:chgData name="Michal Dimitrov" userId="38f9263f699255cd" providerId="LiveId" clId="{4119002E-68FA-40CC-91F8-EBB3ED09C0BA}" dt="2026-02-11T21:23:34.776" v="70"/>
        <pc:sldMkLst>
          <pc:docMk/>
          <pc:sldMk cId="254770418" sldId="406"/>
        </pc:sldMkLst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254770418" sldId="406"/>
            <ac:spMk id="2" creationId="{BCC2EA52-3EF1-46AC-8688-603696E27CB6}"/>
          </ac:spMkLst>
        </pc:spChg>
        <pc:spChg chg="mod">
          <ac:chgData name="Michal Dimitrov" userId="38f9263f699255cd" providerId="LiveId" clId="{4119002E-68FA-40CC-91F8-EBB3ED09C0BA}" dt="2026-02-11T21:22:01.899" v="59"/>
          <ac:spMkLst>
            <pc:docMk/>
            <pc:sldMk cId="254770418" sldId="406"/>
            <ac:spMk id="3" creationId="{8568E9EC-BFF2-9BBC-EA6F-1BCCC9CEFBD7}"/>
          </ac:spMkLst>
        </pc:spChg>
        <pc:picChg chg="mod">
          <ac:chgData name="Michal Dimitrov" userId="38f9263f699255cd" providerId="LiveId" clId="{4119002E-68FA-40CC-91F8-EBB3ED09C0BA}" dt="2026-02-11T21:23:34.776" v="70"/>
          <ac:picMkLst>
            <pc:docMk/>
            <pc:sldMk cId="254770418" sldId="406"/>
            <ac:picMk id="5" creationId="{CB47A8BB-1973-9692-6AB7-87EF7625CCAB}"/>
          </ac:picMkLst>
        </pc:picChg>
      </pc:sldChg>
      <pc:sldMasterChg chg="modSp modSldLayout">
        <pc:chgData name="Michal Dimitrov" userId="38f9263f699255cd" providerId="LiveId" clId="{4119002E-68FA-40CC-91F8-EBB3ED09C0BA}" dt="2026-02-11T21:23:34.776" v="70"/>
        <pc:sldMasterMkLst>
          <pc:docMk/>
          <pc:sldMasterMk cId="0" sldId="2147483768"/>
        </pc:sldMasterMkLst>
        <pc:spChg chg="mod">
          <ac:chgData name="Michal Dimitrov" userId="38f9263f699255cd" providerId="LiveId" clId="{4119002E-68FA-40CC-91F8-EBB3ED09C0BA}" dt="2026-02-11T21:23:34.776" v="70"/>
          <ac:spMkLst>
            <pc:docMk/>
            <pc:sldMasterMk cId="0" sldId="2147483768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asterMk cId="0" sldId="2147483768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asterMk cId="0" sldId="2147483768"/>
            <ac:spMk id="4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asterMk cId="0" sldId="2147483768"/>
            <ac:spMk id="5" creationId="{00000000-0000-0000-0000-000000000000}"/>
          </ac:spMkLst>
        </pc:spChg>
        <pc:spChg chg="mod">
          <ac:chgData name="Michal Dimitrov" userId="38f9263f699255cd" providerId="LiveId" clId="{4119002E-68FA-40CC-91F8-EBB3ED09C0BA}" dt="2026-02-11T21:23:34.776" v="70"/>
          <ac:spMkLst>
            <pc:docMk/>
            <pc:sldMasterMk cId="0" sldId="2147483768"/>
            <ac:spMk id="6" creationId="{00000000-0000-0000-0000-000000000000}"/>
          </ac:spMkLst>
        </pc:spChg>
        <pc:sldLayoutChg chg="modSp">
          <pc:chgData name="Michal Dimitrov" userId="38f9263f699255cd" providerId="LiveId" clId="{4119002E-68FA-40CC-91F8-EBB3ED09C0BA}" dt="2026-02-11T21:23:34.776" v="70"/>
          <pc:sldLayoutMkLst>
            <pc:docMk/>
            <pc:sldMasterMk cId="0" sldId="2147483768"/>
            <pc:sldLayoutMk cId="0" sldId="2147483769"/>
          </pc:sldLayoutMkLst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69"/>
              <ac:spMk id="2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69"/>
              <ac:spMk id="3" creationId="{00000000-0000-0000-0000-000000000000}"/>
            </ac:spMkLst>
          </pc:spChg>
        </pc:sldLayoutChg>
        <pc:sldLayoutChg chg="modSp">
          <pc:chgData name="Michal Dimitrov" userId="38f9263f699255cd" providerId="LiveId" clId="{4119002E-68FA-40CC-91F8-EBB3ED09C0BA}" dt="2026-02-11T21:23:34.776" v="70"/>
          <pc:sldLayoutMkLst>
            <pc:docMk/>
            <pc:sldMasterMk cId="0" sldId="2147483768"/>
            <pc:sldLayoutMk cId="0" sldId="2147483771"/>
          </pc:sldLayoutMkLst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1"/>
              <ac:spMk id="2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1"/>
              <ac:spMk id="3" creationId="{00000000-0000-0000-0000-000000000000}"/>
            </ac:spMkLst>
          </pc:spChg>
        </pc:sldLayoutChg>
        <pc:sldLayoutChg chg="modSp">
          <pc:chgData name="Michal Dimitrov" userId="38f9263f699255cd" providerId="LiveId" clId="{4119002E-68FA-40CC-91F8-EBB3ED09C0BA}" dt="2026-02-11T21:23:34.776" v="70"/>
          <pc:sldLayoutMkLst>
            <pc:docMk/>
            <pc:sldMasterMk cId="0" sldId="2147483768"/>
            <pc:sldLayoutMk cId="0" sldId="2147483772"/>
          </pc:sldLayoutMkLst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2"/>
              <ac:spMk id="3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2"/>
              <ac:spMk id="4" creationId="{00000000-0000-0000-0000-000000000000}"/>
            </ac:spMkLst>
          </pc:spChg>
        </pc:sldLayoutChg>
        <pc:sldLayoutChg chg="modSp">
          <pc:chgData name="Michal Dimitrov" userId="38f9263f699255cd" providerId="LiveId" clId="{4119002E-68FA-40CC-91F8-EBB3ED09C0BA}" dt="2026-02-11T21:23:34.776" v="70"/>
          <pc:sldLayoutMkLst>
            <pc:docMk/>
            <pc:sldMasterMk cId="0" sldId="2147483768"/>
            <pc:sldLayoutMk cId="0" sldId="2147483773"/>
          </pc:sldLayoutMkLst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3"/>
              <ac:spMk id="3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3"/>
              <ac:spMk id="4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3"/>
              <ac:spMk id="5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3"/>
              <ac:spMk id="6" creationId="{00000000-0000-0000-0000-000000000000}"/>
            </ac:spMkLst>
          </pc:spChg>
        </pc:sldLayoutChg>
        <pc:sldLayoutChg chg="modSp">
          <pc:chgData name="Michal Dimitrov" userId="38f9263f699255cd" providerId="LiveId" clId="{4119002E-68FA-40CC-91F8-EBB3ED09C0BA}" dt="2026-02-11T21:23:34.776" v="70"/>
          <pc:sldLayoutMkLst>
            <pc:docMk/>
            <pc:sldMasterMk cId="0" sldId="2147483768"/>
            <pc:sldLayoutMk cId="0" sldId="2147483776"/>
          </pc:sldLayoutMkLst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6"/>
              <ac:spMk id="2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6"/>
              <ac:spMk id="3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6"/>
              <ac:spMk id="4" creationId="{00000000-0000-0000-0000-000000000000}"/>
            </ac:spMkLst>
          </pc:spChg>
        </pc:sldLayoutChg>
        <pc:sldLayoutChg chg="modSp">
          <pc:chgData name="Michal Dimitrov" userId="38f9263f699255cd" providerId="LiveId" clId="{4119002E-68FA-40CC-91F8-EBB3ED09C0BA}" dt="2026-02-11T21:23:34.776" v="70"/>
          <pc:sldLayoutMkLst>
            <pc:docMk/>
            <pc:sldMasterMk cId="0" sldId="2147483768"/>
            <pc:sldLayoutMk cId="0" sldId="2147483777"/>
          </pc:sldLayoutMkLst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7"/>
              <ac:spMk id="2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7"/>
              <ac:spMk id="3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7"/>
              <ac:spMk id="4" creationId="{00000000-0000-0000-0000-000000000000}"/>
            </ac:spMkLst>
          </pc:spChg>
        </pc:sldLayoutChg>
        <pc:sldLayoutChg chg="modSp">
          <pc:chgData name="Michal Dimitrov" userId="38f9263f699255cd" providerId="LiveId" clId="{4119002E-68FA-40CC-91F8-EBB3ED09C0BA}" dt="2026-02-11T21:23:34.776" v="70"/>
          <pc:sldLayoutMkLst>
            <pc:docMk/>
            <pc:sldMasterMk cId="0" sldId="2147483768"/>
            <pc:sldLayoutMk cId="0" sldId="2147483779"/>
          </pc:sldLayoutMkLst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9"/>
              <ac:spMk id="2" creationId="{00000000-0000-0000-0000-000000000000}"/>
            </ac:spMkLst>
          </pc:spChg>
          <pc:spChg chg="mod">
            <ac:chgData name="Michal Dimitrov" userId="38f9263f699255cd" providerId="LiveId" clId="{4119002E-68FA-40CC-91F8-EBB3ED09C0BA}" dt="2026-02-11T21:23:34.776" v="70"/>
            <ac:spMkLst>
              <pc:docMk/>
              <pc:sldMasterMk cId="0" sldId="2147483768"/>
              <pc:sldLayoutMk cId="0" sldId="214748377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5760200-1EB0-400E-954C-489064ADED0D}" type="datetimeFigureOut">
              <a:rPr lang="cs-CZ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F6A4899-FC13-4467-B700-E3225A10110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E18998A-83F7-40F2-8F57-3235639BBD7C}" type="datetimeFigureOut">
              <a:rPr lang="cs-CZ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40230F-2F1A-4454-8C3C-57C788A830B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1748" name="Zástupný symbol pro záhlaví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https://twitter.com/tomaspueyo/status/1757777722024075750?s=51&amp;t=iy2oSHa6hXITbOdQuotLOQ</a:t>
            </a:r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4170371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516DB-BB39-47EE-A079-70A5E500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>
            <a:extLst>
              <a:ext uri="{FF2B5EF4-FFF2-40B4-BE49-F238E27FC236}">
                <a16:creationId xmlns:a16="http://schemas.microsoft.com/office/drawing/2014/main" id="{7B6E60EE-A24B-FBF2-6F8C-2B6803960A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Zástupný symbol pro poznámky 2">
            <a:extLst>
              <a:ext uri="{FF2B5EF4-FFF2-40B4-BE49-F238E27FC236}">
                <a16:creationId xmlns:a16="http://schemas.microsoft.com/office/drawing/2014/main" id="{F48D3E87-D1E0-5F29-C78B-4E7A5D149E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2772" name="Zástupný symbol pro záhlaví 3">
            <a:extLst>
              <a:ext uri="{FF2B5EF4-FFF2-40B4-BE49-F238E27FC236}">
                <a16:creationId xmlns:a16="http://schemas.microsoft.com/office/drawing/2014/main" id="{A19EBBFA-2064-5CC5-8F2C-BD7E0548F825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3253908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1748" name="Zástupný symbol pro záhlaví 3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7DD7DB-63CA-499C-85F3-3E02D894B623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70B4FC-82A7-47B7-A332-A152EBD5DE6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BB25EF-B250-49B2-9802-E6556A86A9C6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BCAA8-9F10-4D75-8C3A-E7DA3113649D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9E0FFA-601E-4FAE-96CD-456C76A09186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D9D9B0-40F5-4BF4-8CFD-44558FCA5BB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6A8DF2-2851-43C0-ABA9-10EEF484D234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0E5959-CA2B-4F18-851E-9076C9792F30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6D2CEC-97CA-4C7F-8372-EEBDC0998406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0B39B2-CD43-4CB0-BD4A-AC56A90CD876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2AE73B-EAB6-4F2B-85BE-5C6BDFA525BA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3F6926-0BA7-47E0-A79C-D7152DCDF9F5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DD3977-E87B-4F50-978C-37ED79E4CC95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4562E2-55B2-402C-9F68-55CC5778E53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916D45-7E3E-4E8E-ADA1-CBAC8B6E2A72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F0BD2A-09D9-436D-AF1E-30111225FA3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717302-B69E-4930-8D5B-46E0272373A4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7E1F-42A4-438A-917D-00907D3C3451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90B1C7-38B8-455B-832F-6187417D6225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2F1C6A-A707-4E0F-8231-2D6F9BDEF68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841C47-6DAF-41F4-A258-997FA97C09D4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D448E6-4D9D-42AA-997E-4360D850A7C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1178EE7-13F2-4F5D-851D-785E35D2A4B0}" type="datetimeFigureOut">
              <a:rPr lang="cs-CZ" smtClean="0"/>
              <a:pPr>
                <a:defRPr/>
              </a:pPr>
              <a:t>17.02.2026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330678-D3DA-4842-93EA-12697BA2CB1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11811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dimis@post.cz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mokratiezentrum.org/wissen/videos/opfermythos-videos.html?index=338&amp;video=339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mokratiezentrum.org/wissen/videos.html?index=324&amp;video=2308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85813" y="928688"/>
            <a:ext cx="7772400" cy="164306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/>
              <a:t>Vybraná témata dějin</a:t>
            </a:r>
            <a:br>
              <a:rPr lang="cs-CZ"/>
            </a:br>
            <a:r>
              <a:rPr lang="cs-CZ"/>
              <a:t>německy mluvících zemí </a:t>
            </a:r>
            <a:br>
              <a:rPr lang="cs-CZ"/>
            </a:br>
            <a:r>
              <a:rPr lang="cs-CZ"/>
              <a:t>po roce 1945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8313" y="2928938"/>
            <a:ext cx="8280400" cy="2786062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JTB026 Seminář k dějinám NMZ</a:t>
            </a:r>
          </a:p>
          <a:p>
            <a:pPr>
              <a:defRPr/>
            </a:pPr>
            <a:r>
              <a:rPr lang="cs-CZ"/>
              <a:t>  </a:t>
            </a: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PhDr. Michal Dimitrov, Ph.D.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A255DE-5AB6-AD10-8B14-7B7A39D13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0A635E-FA10-40DD-C0FE-275041FA2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5383292-BF64-FB2B-C711-DEDD79109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527" y="674818"/>
            <a:ext cx="4669475" cy="567216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0E0E857-BB58-A608-BC32-6F44952ED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674818"/>
            <a:ext cx="4669475" cy="555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78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FEBA9-9E2C-94B8-A8F8-15FEFC81B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FA46D645-AF06-CDA4-5068-F53A1E3EC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CF00EB8-A8BD-B1D6-E6BF-17268A784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29" y="845081"/>
            <a:ext cx="3879326" cy="536533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DB95EBB-DA4C-D99A-4E5D-FAFB6A53C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989" y="855917"/>
            <a:ext cx="4311928" cy="536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22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0696B6-9D8A-AC8E-E154-310E28F60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473ACC-341E-EA16-719D-44BD89D71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1DB5FFE-054D-4457-3FB8-2297C5A75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689" y="581847"/>
            <a:ext cx="3845824" cy="5643007"/>
          </a:xfrm>
          <a:prstGeom prst="rect">
            <a:avLst/>
          </a:prstGeom>
        </p:spPr>
      </p:pic>
      <p:pic>
        <p:nvPicPr>
          <p:cNvPr id="6" name="Zástupný obsah 6">
            <a:extLst>
              <a:ext uri="{FF2B5EF4-FFF2-40B4-BE49-F238E27FC236}">
                <a16:creationId xmlns:a16="http://schemas.microsoft.com/office/drawing/2014/main" id="{4F921168-38E7-9D34-BA10-1BAAD324F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573" y="539568"/>
            <a:ext cx="3810861" cy="564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85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16310A-727E-210F-2654-22EDE8659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AEF720FF-AE2B-B73C-CF73-985B82A26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4688" y="831340"/>
            <a:ext cx="3852751" cy="5261956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7E22158-A679-AB01-E4E0-D8345569A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94" y="846138"/>
            <a:ext cx="4204585" cy="524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29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75DDD7-B8C8-9937-204A-04B3ECAB7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5D2BF4-7755-EFD9-0BED-73430CDA5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B0ABB69-35BB-F636-9791-925D33396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85143"/>
            <a:ext cx="3978158" cy="577252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643585F-8578-EAA6-1D22-F7A116B05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280" y="485143"/>
            <a:ext cx="4032448" cy="577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492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18410D-694D-8582-9C2B-7D4C725A1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\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A71448-5CE5-8054-07D2-41AC1060F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5CB7A1A-106D-7B6F-7B90-621200149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" y="528375"/>
            <a:ext cx="4330824" cy="570848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F2DD831-5173-7354-5EA8-D09A6E651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330" y="621148"/>
            <a:ext cx="4492502" cy="554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5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9DE879-0D30-2D7C-EC49-B3F66ADA6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E6CDD7-5089-D105-BEAC-F9284C070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2F1471F-F4FF-12A9-E6BE-005724057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822310"/>
            <a:ext cx="4127712" cy="478814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C96FC6E-D9DF-E064-2F71-AF23A07CE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680" y="784208"/>
            <a:ext cx="4280120" cy="486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35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B55D0A-951E-D2C1-EB85-C02D4CD3F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EF6AA0-032B-1B74-F07E-BF5FC0E3B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717B409-8A58-24D9-50E2-F93AC6518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20153"/>
            <a:ext cx="4752528" cy="626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340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Cíle kurzu: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dirty="0"/>
              <a:t>prohloubení požadovaných znalostí pro absolvování zkoušky</a:t>
            </a:r>
          </a:p>
          <a:p>
            <a:pPr eaLnBrk="1" hangingPunct="1"/>
            <a:r>
              <a:rPr lang="cs-CZ" dirty="0"/>
              <a:t>schopnost uvažovat o tématech z různých úhlů pohledu, z hlediska různých metod poznání </a:t>
            </a:r>
          </a:p>
          <a:p>
            <a:pPr eaLnBrk="1" hangingPunct="1"/>
            <a:r>
              <a:rPr lang="cs-CZ" dirty="0"/>
              <a:t>schopnost hledat paralely v českém kontextu</a:t>
            </a:r>
          </a:p>
          <a:p>
            <a:pPr eaLnBrk="1" hangingPunct="1"/>
            <a:r>
              <a:rPr lang="cs-CZ" dirty="0"/>
              <a:t>schopnost prezentovat své názory na veřejnosti a kultivovaně o nich diskutovat</a:t>
            </a:r>
          </a:p>
          <a:p>
            <a:pPr eaLnBrk="1" hangingPunct="1"/>
            <a:r>
              <a:rPr lang="cs-CZ" dirty="0"/>
              <a:t>učit se ve smyslu „být“, ne „mít“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Motto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cs-CZ" dirty="0"/>
              <a:t>„Poznáním chlad hrobu zteplal již.“</a:t>
            </a:r>
          </a:p>
          <a:p>
            <a:pPr algn="ctr">
              <a:buNone/>
            </a:pPr>
            <a:r>
              <a:rPr lang="cs-CZ" sz="2800" dirty="0"/>
              <a:t>báseň Ohně ve sbírce Tvář, 1930</a:t>
            </a:r>
          </a:p>
          <a:p>
            <a:pPr algn="ctr">
              <a:buNone/>
            </a:pPr>
            <a:r>
              <a:rPr lang="cs-CZ" sz="2800" dirty="0"/>
              <a:t>František Halas</a:t>
            </a:r>
          </a:p>
          <a:p>
            <a:endParaRPr lang="cs-CZ" dirty="0"/>
          </a:p>
          <a:p>
            <a:pPr marL="0" indent="0" algn="ctr">
              <a:buNone/>
            </a:pPr>
            <a:r>
              <a:rPr lang="cs-CZ" dirty="0"/>
              <a:t>„</a:t>
            </a:r>
            <a:r>
              <a:rPr lang="cs-CZ" dirty="0" err="1"/>
              <a:t>Wenn</a:t>
            </a:r>
            <a:r>
              <a:rPr lang="cs-CZ" dirty="0"/>
              <a:t> </a:t>
            </a:r>
            <a:r>
              <a:rPr lang="de-DE" dirty="0"/>
              <a:t>man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nur</a:t>
            </a:r>
            <a:r>
              <a:rPr lang="cs-CZ" dirty="0"/>
              <a:t> </a:t>
            </a:r>
            <a:r>
              <a:rPr lang="cs-CZ" dirty="0" err="1"/>
              <a:t>wü</a:t>
            </a:r>
            <a:r>
              <a:rPr lang="de-DE" dirty="0" err="1"/>
              <a:t>ßte</a:t>
            </a:r>
            <a:r>
              <a:rPr lang="de-DE" dirty="0"/>
              <a:t>!“</a:t>
            </a:r>
          </a:p>
          <a:p>
            <a:pPr marL="0" indent="0" algn="ctr">
              <a:buNone/>
            </a:pPr>
            <a:r>
              <a:rPr lang="cs-CZ" sz="2800" dirty="0"/>
              <a:t>báseň </a:t>
            </a:r>
            <a:r>
              <a:rPr lang="cs-CZ" sz="2800" dirty="0" err="1"/>
              <a:t>Ein</a:t>
            </a:r>
            <a:r>
              <a:rPr lang="cs-CZ" sz="2800" dirty="0"/>
              <a:t> </a:t>
            </a:r>
            <a:r>
              <a:rPr lang="cs-CZ" sz="2800" dirty="0" err="1"/>
              <a:t>sogennanter</a:t>
            </a:r>
            <a:r>
              <a:rPr lang="cs-CZ" sz="2800" dirty="0"/>
              <a:t> </a:t>
            </a:r>
            <a:r>
              <a:rPr lang="cs-CZ" sz="2800" dirty="0" err="1"/>
              <a:t>schöner</a:t>
            </a:r>
            <a:r>
              <a:rPr lang="cs-CZ" sz="2800" dirty="0"/>
              <a:t> </a:t>
            </a:r>
            <a:r>
              <a:rPr lang="cs-CZ" sz="2800" dirty="0" err="1"/>
              <a:t>Tod</a:t>
            </a:r>
            <a:r>
              <a:rPr lang="cs-CZ" sz="2800" dirty="0"/>
              <a:t> </a:t>
            </a:r>
          </a:p>
          <a:p>
            <a:pPr marL="0" indent="0" algn="ctr">
              <a:buNone/>
            </a:pPr>
            <a:r>
              <a:rPr lang="de-DE" sz="2800" dirty="0"/>
              <a:t>Mascha Kal</a:t>
            </a:r>
            <a:r>
              <a:rPr lang="cs-CZ" sz="2800" dirty="0" err="1"/>
              <a:t>éko</a:t>
            </a:r>
            <a:endParaRPr lang="de-DE" sz="2800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1. seminář – 18. 2. 2025</a:t>
            </a:r>
            <a:endParaRPr lang="cs-CZ" dirty="0"/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cíle kurzu</a:t>
            </a:r>
          </a:p>
          <a:p>
            <a:pPr eaLnBrk="1" hangingPunct="1"/>
            <a:r>
              <a:rPr lang="cs-CZ" dirty="0"/>
              <a:t>organizace semináře, požadavky na absolvování kurzu</a:t>
            </a:r>
          </a:p>
          <a:p>
            <a:pPr eaLnBrk="1" hangingPunct="1"/>
            <a:r>
              <a:rPr lang="cs-CZ" dirty="0"/>
              <a:t>program semináře </a:t>
            </a:r>
          </a:p>
          <a:p>
            <a:pPr eaLnBrk="1" hangingPunct="1"/>
            <a:r>
              <a:rPr lang="cs-CZ" dirty="0"/>
              <a:t>Téma č. 1: Rakousko: oběť, nebo viník druhé světové války </a:t>
            </a:r>
          </a:p>
          <a:p>
            <a:pPr marL="457200" lvl="1" indent="0"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 err="1"/>
              <a:t>Waldheimova</a:t>
            </a:r>
            <a:r>
              <a:rPr lang="cs-CZ" dirty="0"/>
              <a:t> aféra, skandál „</a:t>
            </a:r>
            <a:r>
              <a:rPr lang="cs-CZ" dirty="0" err="1"/>
              <a:t>Heldenplatz</a:t>
            </a:r>
            <a:r>
              <a:rPr lang="cs-CZ" dirty="0"/>
              <a:t>“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496300" cy="1143000"/>
          </a:xfrm>
        </p:spPr>
        <p:txBody>
          <a:bodyPr>
            <a:normAutofit/>
          </a:bodyPr>
          <a:lstStyle/>
          <a:p>
            <a:r>
              <a:rPr lang="cs-CZ" sz="4000"/>
              <a:t>Proces učení v kontrastu „mít“ a „být“</a:t>
            </a:r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>
            <a:normAutofit lnSpcReduction="10000"/>
          </a:bodyPr>
          <a:lstStyle/>
          <a:p>
            <a:pPr algn="ctr">
              <a:buFont typeface="Arial" charset="0"/>
              <a:buNone/>
            </a:pPr>
            <a:r>
              <a:rPr lang="cs-CZ" sz="2600"/>
              <a:t>(…) „Studenti existenčního způsobu učení naslouchají přednášce tak, že slyší slova, chápou jejich logickou souvislost a jejich smysl, jak nejlépe umějí, vše si doslova zapisují do poznámkových bloků, aby si později své poznámky namemorovali a tak prošli zkouškami. Ale obsah se nestává součástí jejich vlastního individuálního systému myšlení, neobohacuje je a nerozšiřuje je. Místo toho slova, která slyší, přenášejí do myšlenkových stereotypů nebo celých teorií, jimiž se vyzbrojují. Studenti i obsah přednášek si zůstávají cizí až na to, že každý student se stal vlastníkem sbírky tvrzení, které formuloval někdo jiný (kdo je buď vytvořil sám, anebo je převzal z jiného pramene). (…)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424862" cy="1143000"/>
          </a:xfrm>
        </p:spPr>
        <p:txBody>
          <a:bodyPr>
            <a:normAutofit/>
          </a:bodyPr>
          <a:lstStyle/>
          <a:p>
            <a:r>
              <a:rPr lang="cs-CZ" sz="4000"/>
              <a:t>Proces učení v kontrastu „mít“ a „být“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 lnSpcReduction="10000"/>
          </a:bodyPr>
          <a:lstStyle/>
          <a:p>
            <a:pPr algn="ctr">
              <a:buFont typeface="Arial" charset="0"/>
              <a:buNone/>
            </a:pPr>
            <a:r>
              <a:rPr lang="cs-CZ" sz="2600"/>
              <a:t>(...) Učební proces má zcela odlišnou kvalitu pro studenty ve vztahu ke světu BÝT. Především nepřicházejí na přednášky, dokonce ani na tu první, jako </a:t>
            </a:r>
            <a:r>
              <a:rPr lang="cs-CZ" sz="2600" i="1"/>
              <a:t>tabula rasa</a:t>
            </a:r>
            <a:r>
              <a:rPr lang="cs-CZ" sz="2600"/>
              <a:t>. Přemýšleli již napřed o problémech, o nichž budou přednášky pojednávat, a ve své mysli došli k určitým, vlastním otázkám a problémům tématu. Jsou jím zaujati, zajímá je. Místo aby byli pasivními nádobami na slova a myšlenky, oni naslouchají, oni </a:t>
            </a:r>
            <a:r>
              <a:rPr lang="cs-CZ" sz="2600" i="1"/>
              <a:t>slyší</a:t>
            </a:r>
            <a:r>
              <a:rPr lang="cs-CZ" sz="2600"/>
              <a:t>, a co je nejdůležitější, oni je </a:t>
            </a:r>
            <a:r>
              <a:rPr lang="cs-CZ" sz="2600" i="1"/>
              <a:t>přijímají</a:t>
            </a:r>
            <a:r>
              <a:rPr lang="cs-CZ" sz="2600"/>
              <a:t> a </a:t>
            </a:r>
            <a:r>
              <a:rPr lang="cs-CZ" sz="2600" i="1"/>
              <a:t>reagují</a:t>
            </a:r>
            <a:r>
              <a:rPr lang="cs-CZ" sz="2600"/>
              <a:t> na ně aktivně a tvořivě. To, čemu naslouchají, podněcuje jejich vlastní myšlenkové procesy. Nové otázky, nové ideje, nové perspektivy vznikají v jejich myslích.“ (…)</a:t>
            </a:r>
          </a:p>
          <a:p>
            <a:pPr algn="ctr">
              <a:buFont typeface="Arial" charset="0"/>
              <a:buNone/>
            </a:pPr>
            <a:r>
              <a:rPr lang="cs-CZ" sz="2000"/>
              <a:t>Erich Fromm: Mít nebo být (</a:t>
            </a:r>
            <a:r>
              <a:rPr lang="cs-CZ" sz="2000" i="1"/>
              <a:t>překlad: Vlastislava Žihlová, 1992</a:t>
            </a:r>
            <a:r>
              <a:rPr lang="cs-CZ" sz="2000"/>
              <a:t>)</a:t>
            </a:r>
          </a:p>
          <a:p>
            <a:pPr algn="ctr">
              <a:buFont typeface="Arial" charset="0"/>
              <a:buNone/>
            </a:pPr>
            <a:endParaRPr lang="cs-CZ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Požadavky kurzu: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dirty="0"/>
              <a:t>docházka (max. 1+1 </a:t>
            </a:r>
            <a:r>
              <a:rPr lang="cs-CZ" sz="2800" dirty="0"/>
              <a:t>ne/omluvená</a:t>
            </a:r>
            <a:r>
              <a:rPr lang="cs-CZ" dirty="0"/>
              <a:t> hodina)</a:t>
            </a:r>
          </a:p>
          <a:p>
            <a:pPr eaLnBrk="1" hangingPunct="1"/>
            <a:r>
              <a:rPr lang="cs-CZ" dirty="0"/>
              <a:t>aktivní účast na semináři</a:t>
            </a:r>
          </a:p>
          <a:p>
            <a:pPr eaLnBrk="1" hangingPunct="1"/>
            <a:r>
              <a:rPr lang="cs-CZ" dirty="0"/>
              <a:t>příprava (četba textů)</a:t>
            </a:r>
          </a:p>
          <a:p>
            <a:pPr eaLnBrk="1" hangingPunct="1"/>
            <a:r>
              <a:rPr lang="cs-CZ" dirty="0"/>
              <a:t>ústní referát – 15 minut</a:t>
            </a:r>
          </a:p>
          <a:p>
            <a:pPr eaLnBrk="1" hangingPunct="1"/>
            <a:r>
              <a:rPr lang="cs-CZ" dirty="0"/>
              <a:t>psaný referát – 3 normostrany</a:t>
            </a:r>
          </a:p>
          <a:p>
            <a:pPr eaLnBrk="1" hangingPunct="1"/>
            <a:endParaRPr lang="cs-CZ" dirty="0"/>
          </a:p>
          <a:p>
            <a:r>
              <a:rPr lang="cs-CZ" dirty="0"/>
              <a:t>sylabus a literatura viz </a:t>
            </a:r>
            <a:r>
              <a:rPr lang="cs-CZ" dirty="0" err="1"/>
              <a:t>Moodle</a:t>
            </a:r>
            <a:r>
              <a:rPr lang="cs-CZ" dirty="0"/>
              <a:t> 1:</a:t>
            </a:r>
          </a:p>
          <a:p>
            <a:pPr marL="0" indent="0">
              <a:buNone/>
            </a:pPr>
            <a:r>
              <a:rPr lang="cs-CZ" u="sng" dirty="0">
                <a:hlinkClick r:id="rId2"/>
              </a:rPr>
              <a:t>https://dl1.cuni.cz/course/view.php?id=11811</a:t>
            </a:r>
            <a:r>
              <a:rPr lang="cs-CZ" dirty="0"/>
              <a:t>)</a:t>
            </a:r>
            <a:r>
              <a:rPr lang="cs-CZ" b="1" dirty="0"/>
              <a:t>: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Ústní referát (1)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627" y="1417638"/>
            <a:ext cx="8258175" cy="5035698"/>
          </a:xfrm>
        </p:spPr>
        <p:txBody>
          <a:bodyPr rtlCol="0">
            <a:normAutofit fontScale="85000" lnSpcReduction="20000"/>
          </a:bodyPr>
          <a:lstStyle/>
          <a:p>
            <a:pPr>
              <a:defRPr/>
            </a:pPr>
            <a:r>
              <a:rPr lang="cs-CZ" dirty="0"/>
              <a:t>dodržení stanoveného času: 15 minut (+</a:t>
            </a:r>
            <a:r>
              <a:rPr lang="en-US" dirty="0"/>
              <a:t>/</a:t>
            </a:r>
            <a:r>
              <a:rPr lang="de-DE" dirty="0"/>
              <a:t>- 2 </a:t>
            </a:r>
            <a:r>
              <a:rPr lang="de-DE" dirty="0" err="1"/>
              <a:t>minuty</a:t>
            </a:r>
            <a:r>
              <a:rPr lang="cs-CZ" dirty="0"/>
              <a:t>)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přehledná struktura: </a:t>
            </a:r>
          </a:p>
          <a:p>
            <a:pPr lvl="1">
              <a:defRPr/>
            </a:pPr>
            <a:r>
              <a:rPr lang="cs-CZ" dirty="0"/>
              <a:t>úvod (vymezení problému, tzn. co?, proč?, jak?) </a:t>
            </a:r>
          </a:p>
          <a:p>
            <a:pPr lvl="1">
              <a:defRPr/>
            </a:pPr>
            <a:r>
              <a:rPr lang="cs-CZ" dirty="0"/>
              <a:t>stať  (hlavní část referátu, rozvedení tezí)</a:t>
            </a:r>
          </a:p>
          <a:p>
            <a:pPr lvl="1">
              <a:defRPr/>
            </a:pPr>
            <a:r>
              <a:rPr lang="cs-CZ" dirty="0"/>
              <a:t>závěr (shrnutí a nastínění otázek pro diskusi)</a:t>
            </a:r>
          </a:p>
          <a:p>
            <a:pPr lvl="1">
              <a:defRPr/>
            </a:pPr>
            <a:r>
              <a:rPr lang="cs-CZ" dirty="0"/>
              <a:t>VLASTNÍ MYŠLENKA!!!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kultivovanost projevu při prezentaci</a:t>
            </a:r>
          </a:p>
          <a:p>
            <a:pPr lvl="1">
              <a:defRPr/>
            </a:pPr>
            <a:r>
              <a:rPr lang="cs-CZ" dirty="0"/>
              <a:t>spisovná čeština </a:t>
            </a:r>
          </a:p>
          <a:p>
            <a:pPr lvl="1">
              <a:defRPr/>
            </a:pPr>
            <a:r>
              <a:rPr lang="cs-CZ" dirty="0"/>
              <a:t>souvislost projevu</a:t>
            </a:r>
          </a:p>
          <a:p>
            <a:pPr lvl="1">
              <a:defRPr/>
            </a:pPr>
            <a:r>
              <a:rPr lang="cs-CZ" dirty="0"/>
              <a:t>oční kontakt (nečíst referát z papíru či obrazovky!) </a:t>
            </a:r>
          </a:p>
          <a:p>
            <a:pPr lvl="1">
              <a:defRPr/>
            </a:pPr>
            <a:r>
              <a:rPr lang="cs-CZ" dirty="0"/>
              <a:t>nonverbální komunikace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Ústní referát (2)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 err="1"/>
              <a:t>hand</a:t>
            </a:r>
            <a:r>
              <a:rPr lang="cs-CZ" dirty="0"/>
              <a:t>-</a:t>
            </a:r>
            <a:r>
              <a:rPr lang="cs-CZ" dirty="0" err="1"/>
              <a:t>o</a:t>
            </a:r>
            <a:r>
              <a:rPr lang="cs-CZ" sz="3000" dirty="0" err="1"/>
              <a:t>ut</a:t>
            </a:r>
            <a:r>
              <a:rPr lang="cs-CZ" sz="3000" dirty="0"/>
              <a:t> + prezentace v </a:t>
            </a:r>
            <a:r>
              <a:rPr lang="cs-CZ" sz="3000" dirty="0" err="1"/>
              <a:t>power</a:t>
            </a:r>
            <a:r>
              <a:rPr lang="cs-CZ" sz="3000" dirty="0"/>
              <a:t>-pointu</a:t>
            </a:r>
          </a:p>
          <a:p>
            <a:pPr lvl="1">
              <a:defRPr/>
            </a:pPr>
            <a:r>
              <a:rPr lang="cs-CZ" sz="2400" dirty="0"/>
              <a:t>název semináře, semestr apod., jméno autora</a:t>
            </a:r>
          </a:p>
          <a:p>
            <a:pPr lvl="1">
              <a:defRPr/>
            </a:pPr>
            <a:r>
              <a:rPr lang="cs-CZ" sz="2400" dirty="0"/>
              <a:t>úplná citace textu (resp. textů), z něhož referát vychází</a:t>
            </a:r>
          </a:p>
          <a:p>
            <a:pPr lvl="1">
              <a:defRPr/>
            </a:pPr>
            <a:r>
              <a:rPr lang="cs-CZ" sz="2400" dirty="0"/>
              <a:t>klíčová data, fakta, osoby, teze apod.</a:t>
            </a:r>
          </a:p>
          <a:p>
            <a:pPr lvl="1">
              <a:defRPr/>
            </a:pPr>
            <a:r>
              <a:rPr lang="cs-CZ" sz="2400" dirty="0"/>
              <a:t>pozice autora textu vs. pozice autora referátu </a:t>
            </a:r>
          </a:p>
          <a:p>
            <a:pPr lvl="1">
              <a:defRPr/>
            </a:pPr>
            <a:r>
              <a:rPr lang="cs-CZ" sz="2400" dirty="0"/>
              <a:t>otázky do diskuse</a:t>
            </a:r>
          </a:p>
          <a:p>
            <a:pPr>
              <a:buNone/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plénum: zhodnocení referátu z hlediska obsahu a prezentace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Psaný referát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obsah: psaná forma předneseného referátu</a:t>
            </a:r>
          </a:p>
          <a:p>
            <a:pPr>
              <a:defRPr/>
            </a:pPr>
            <a:r>
              <a:rPr lang="cs-CZ" dirty="0"/>
              <a:t>délka: 3 normostrany </a:t>
            </a:r>
          </a:p>
          <a:p>
            <a:pPr lvl="1">
              <a:buNone/>
              <a:defRPr/>
            </a:pPr>
            <a:r>
              <a:rPr lang="cs-CZ" dirty="0"/>
              <a:t>= 5 400 znaků včetně mezer (+</a:t>
            </a:r>
            <a:r>
              <a:rPr lang="en-US" dirty="0"/>
              <a:t>/</a:t>
            </a:r>
            <a:r>
              <a:rPr lang="cs-CZ" dirty="0"/>
              <a:t>–  1 000 znaků)</a:t>
            </a:r>
          </a:p>
          <a:p>
            <a:pPr>
              <a:defRPr/>
            </a:pPr>
            <a:r>
              <a:rPr lang="cs-CZ" dirty="0"/>
              <a:t>přehledná struktura: viz ústní referát + poznámky pod čarou (!)</a:t>
            </a:r>
          </a:p>
          <a:p>
            <a:pPr>
              <a:defRPr/>
            </a:pPr>
            <a:r>
              <a:rPr lang="cs-CZ" dirty="0"/>
              <a:t>termín odevzdání přes </a:t>
            </a:r>
            <a:r>
              <a:rPr lang="cs-CZ" dirty="0" err="1"/>
              <a:t>Moodle</a:t>
            </a:r>
            <a:r>
              <a:rPr lang="cs-CZ" dirty="0"/>
              <a:t>: 17. 5. </a:t>
            </a:r>
            <a:r>
              <a:rPr lang="cs-CZ"/>
              <a:t>2026 </a:t>
            </a:r>
            <a:r>
              <a:rPr lang="cs-CZ" dirty="0"/>
              <a:t>do 23:59          </a:t>
            </a:r>
            <a:endParaRPr lang="cs-CZ" sz="2800" dirty="0"/>
          </a:p>
          <a:p>
            <a:pPr>
              <a:defRPr/>
            </a:pPr>
            <a:r>
              <a:rPr lang="cs-CZ" dirty="0"/>
              <a:t>hodnotí se první odevzdaná verze!</a:t>
            </a:r>
          </a:p>
          <a:p>
            <a:pPr lvl="1">
              <a:buNone/>
              <a:defRPr/>
            </a:pPr>
            <a:endParaRPr lang="cs-CZ" dirty="0"/>
          </a:p>
          <a:p>
            <a:pPr lvl="1"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/>
              <a:t>Ukončení semináře, konzultace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splnění požadavků kurzu:</a:t>
            </a:r>
          </a:p>
          <a:p>
            <a:pPr eaLnBrk="1" hangingPunct="1">
              <a:buFont typeface="Arial" charset="0"/>
              <a:buNone/>
            </a:pPr>
            <a:r>
              <a:rPr lang="cs-CZ" dirty="0"/>
              <a:t>		→ zápočet  2 ECTS = 52 hodin práce</a:t>
            </a:r>
          </a:p>
          <a:p>
            <a:pPr lvl="2"/>
            <a:r>
              <a:rPr lang="cs-CZ" dirty="0"/>
              <a:t>docházka / aktivní účast = 16 hodin</a:t>
            </a:r>
          </a:p>
          <a:p>
            <a:pPr lvl="2"/>
            <a:r>
              <a:rPr lang="cs-CZ" dirty="0"/>
              <a:t>povinná četba = 26 hodin</a:t>
            </a:r>
          </a:p>
          <a:p>
            <a:pPr lvl="2"/>
            <a:r>
              <a:rPr lang="cs-CZ" dirty="0"/>
              <a:t>příprava ústního/psaného referátu = 10 hodin</a:t>
            </a:r>
          </a:p>
          <a:p>
            <a:pPr eaLnBrk="1" hangingPunct="1">
              <a:buFont typeface="Arial" charset="0"/>
              <a:buNone/>
            </a:pPr>
            <a:r>
              <a:rPr lang="cs-CZ" dirty="0"/>
              <a:t>konzultace: </a:t>
            </a:r>
          </a:p>
          <a:p>
            <a:pPr lvl="1" eaLnBrk="1" hangingPunct="1"/>
            <a:r>
              <a:rPr lang="cs-CZ" dirty="0"/>
              <a:t>po individuální dohodě (e-mail </a:t>
            </a:r>
            <a:r>
              <a:rPr lang="cs-CZ" dirty="0" err="1">
                <a:hlinkClick r:id="rId2"/>
              </a:rPr>
              <a:t>dimis</a:t>
            </a:r>
            <a:r>
              <a:rPr lang="cs-CZ" dirty="0">
                <a:hlinkClick r:id="rId2"/>
              </a:rPr>
              <a:t>@post.</a:t>
            </a:r>
            <a:r>
              <a:rPr lang="cs-CZ" dirty="0" err="1">
                <a:hlinkClick r:id="rId2"/>
              </a:rPr>
              <a:t>cz</a:t>
            </a:r>
            <a:r>
              <a:rPr lang="cs-CZ" dirty="0"/>
              <a:t>)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0FB94-27BA-86E4-E711-876D2AE3A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5">
            <a:extLst>
              <a:ext uri="{FF2B5EF4-FFF2-40B4-BE49-F238E27FC236}">
                <a16:creationId xmlns:a16="http://schemas.microsoft.com/office/drawing/2014/main" id="{1F59A340-4A56-2C6F-2515-4DB8C12B9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cs-CZ"/>
              <a:t>Rozdělení referátů (1)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0CE11270-9D13-D11A-D1FD-32E95DBF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733256"/>
          </a:xfrm>
        </p:spPr>
        <p:txBody>
          <a:bodyPr rtlCol="0">
            <a:normAutofit fontScale="70000" lnSpcReduction="20000"/>
          </a:bodyPr>
          <a:lstStyle/>
          <a:p>
            <a:pPr>
              <a:buNone/>
            </a:pPr>
            <a:r>
              <a:rPr lang="cs-CZ" dirty="0"/>
              <a:t>1) </a:t>
            </a:r>
            <a:r>
              <a:rPr lang="cs-CZ" b="1" dirty="0"/>
              <a:t>Úvodní hodina;</a:t>
            </a:r>
            <a:r>
              <a:rPr lang="cs-CZ" dirty="0"/>
              <a:t> </a:t>
            </a:r>
            <a:r>
              <a:rPr lang="cs-CZ" b="1" dirty="0"/>
              <a:t>Rakousko: oběť, nebo viník druhé světové války?</a:t>
            </a:r>
            <a:r>
              <a:rPr lang="cs-CZ" dirty="0"/>
              <a:t> </a:t>
            </a:r>
            <a:r>
              <a:rPr lang="cs-CZ" b="1" dirty="0"/>
              <a:t>1/2  </a:t>
            </a:r>
            <a:r>
              <a:rPr lang="cs-CZ" dirty="0"/>
              <a:t>(17. 2. 2026)   </a:t>
            </a:r>
          </a:p>
          <a:p>
            <a:pPr>
              <a:buNone/>
            </a:pPr>
            <a:r>
              <a:rPr lang="cs-CZ" dirty="0"/>
              <a:t>2) </a:t>
            </a:r>
            <a:r>
              <a:rPr lang="cs-CZ" b="1" dirty="0"/>
              <a:t>Rakousko: oběť, nebo viník druhé světové války? 2/2 </a:t>
            </a:r>
            <a:r>
              <a:rPr lang="cs-CZ" dirty="0"/>
              <a:t>(24. 2. 2026)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     Prezentace: </a:t>
            </a:r>
          </a:p>
          <a:p>
            <a:pPr>
              <a:buNone/>
            </a:pPr>
            <a:r>
              <a:rPr lang="cs-CZ" dirty="0"/>
              <a:t>3) </a:t>
            </a:r>
            <a:r>
              <a:rPr lang="cs-CZ" b="1" dirty="0"/>
              <a:t>Němci jako oběti druhé světové války? </a:t>
            </a:r>
            <a:r>
              <a:rPr lang="cs-CZ" dirty="0"/>
              <a:t>(10. 3. 2026)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</a:t>
            </a:r>
            <a:endParaRPr lang="cs-CZ" b="1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4) </a:t>
            </a:r>
            <a:r>
              <a:rPr lang="cs-CZ" b="1" dirty="0"/>
              <a:t>Integrace vyhnanců v SRN a NDR a kolektivní paměť </a:t>
            </a:r>
            <a:r>
              <a:rPr lang="cs-CZ" dirty="0"/>
              <a:t>(17. 3. 2026)</a:t>
            </a: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dirty="0"/>
              <a:t>	</a:t>
            </a:r>
            <a:r>
              <a:rPr lang="cs-CZ" b="1" dirty="0">
                <a:solidFill>
                  <a:srgbClr val="FF0000"/>
                </a:solidFill>
              </a:rPr>
              <a:t>Prezentace:</a:t>
            </a:r>
            <a:endParaRPr lang="cs-CZ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5) </a:t>
            </a:r>
            <a:r>
              <a:rPr lang="cs-CZ" b="1" dirty="0"/>
              <a:t>Na cestě za občanskou společností: střet politiky a médií na příkladu „Aféry Spiegel“ </a:t>
            </a:r>
            <a:r>
              <a:rPr lang="cs-CZ" dirty="0"/>
              <a:t>(24. 3. 2026) </a:t>
            </a:r>
            <a:endParaRPr lang="cs-CZ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b="1" dirty="0"/>
              <a:t>	</a:t>
            </a:r>
            <a:r>
              <a:rPr lang="cs-CZ" b="1" dirty="0">
                <a:solidFill>
                  <a:srgbClr val="FF0000"/>
                </a:solidFill>
              </a:rPr>
              <a:t>Prezentace:</a:t>
            </a:r>
            <a:endParaRPr lang="cs-CZ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6) </a:t>
            </a:r>
            <a:r>
              <a:rPr lang="cs-CZ" b="1" dirty="0"/>
              <a:t>Rok 1968 a cesta k Německému podzimu: levicový terorismus Rote </a:t>
            </a:r>
            <a:r>
              <a:rPr lang="cs-CZ" b="1" dirty="0" err="1"/>
              <a:t>Armee</a:t>
            </a:r>
            <a:r>
              <a:rPr lang="cs-CZ" b="1" dirty="0"/>
              <a:t> </a:t>
            </a:r>
            <a:r>
              <a:rPr lang="cs-CZ" b="1" dirty="0" err="1"/>
              <a:t>Fraktion</a:t>
            </a:r>
            <a:r>
              <a:rPr lang="cs-CZ" b="1" dirty="0"/>
              <a:t> a jeho reflexe</a:t>
            </a:r>
            <a:r>
              <a:rPr lang="cs-CZ" dirty="0"/>
              <a:t> (31. 3. 2026)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</a:t>
            </a:r>
            <a:endParaRPr lang="cs-CZ" b="1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7) </a:t>
            </a:r>
            <a:r>
              <a:rPr lang="cs-CZ" b="1" dirty="0"/>
              <a:t>(Znovu)sjednocení Německa a jeho hospodářské a sociální důsledky</a:t>
            </a:r>
            <a:r>
              <a:rPr lang="cs-CZ" dirty="0"/>
              <a:t> (7. 4. 2026)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</a:t>
            </a:r>
            <a:endParaRPr lang="cs-CZ" b="1" dirty="0">
              <a:solidFill>
                <a:srgbClr val="00B050"/>
              </a:solidFill>
            </a:endParaRPr>
          </a:p>
          <a:p>
            <a:pPr>
              <a:buNone/>
            </a:pPr>
            <a:endParaRPr lang="cs-CZ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7064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C97F7-0860-0375-55C7-E5C45D22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DE5C562-A712-7D0D-1BDD-D398118B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Rozdělení referátů (2):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3BB20A-400A-CA32-7E86-498A0A9D1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25"/>
          </a:xfrm>
        </p:spPr>
        <p:txBody>
          <a:bodyPr rtlCol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-CZ" sz="2200" dirty="0"/>
              <a:t>8) </a:t>
            </a:r>
            <a:r>
              <a:rPr lang="cs-CZ" sz="2200" b="1" dirty="0"/>
              <a:t>Přistěhovalecké země proti své vůli – imigrace do NMZ po roce 1949 </a:t>
            </a:r>
            <a:r>
              <a:rPr lang="cs-CZ" sz="2200" dirty="0"/>
              <a:t>(14. 4. 2026)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</a:t>
            </a:r>
            <a:endParaRPr lang="cs-CZ" sz="2200" b="1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9) </a:t>
            </a:r>
            <a:r>
              <a:rPr lang="cs-CZ" sz="2200" b="1" dirty="0"/>
              <a:t>Velkoměsto jako laboratoř integrace imigrantů: příklady Berlín a Vídeň</a:t>
            </a:r>
            <a:r>
              <a:rPr lang="cs-CZ" sz="2200" dirty="0"/>
              <a:t> (21. 4. 2026)</a:t>
            </a:r>
            <a:r>
              <a:rPr lang="cs-CZ" sz="2200" b="1" dirty="0"/>
              <a:t> </a:t>
            </a:r>
            <a:r>
              <a:rPr lang="cs-CZ" sz="2200" b="1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10) </a:t>
            </a:r>
            <a:r>
              <a:rPr lang="cs-CZ" sz="2200" b="1" dirty="0"/>
              <a:t>Dlouhý stín populismu v Rakousku – od </a:t>
            </a:r>
            <a:r>
              <a:rPr lang="cs-CZ" sz="2200" b="1" dirty="0" err="1"/>
              <a:t>Haiderovi</a:t>
            </a:r>
            <a:r>
              <a:rPr lang="cs-CZ" sz="2200" b="1" dirty="0"/>
              <a:t> přes </a:t>
            </a:r>
            <a:r>
              <a:rPr lang="cs-CZ" sz="2200" b="1" dirty="0" err="1"/>
              <a:t>Stracheho</a:t>
            </a:r>
            <a:r>
              <a:rPr lang="cs-CZ" sz="2200" b="1" dirty="0"/>
              <a:t> ke </a:t>
            </a:r>
            <a:r>
              <a:rPr lang="cs-CZ" sz="2200" b="1" dirty="0" err="1"/>
              <a:t>Kicklovi</a:t>
            </a:r>
            <a:r>
              <a:rPr lang="cs-CZ" sz="2200" b="1" dirty="0"/>
              <a:t> a dál? </a:t>
            </a:r>
            <a:r>
              <a:rPr lang="cs-CZ" sz="2200" dirty="0"/>
              <a:t>(28. 4. 2026)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</a:t>
            </a:r>
            <a:endParaRPr lang="cs-CZ" sz="2200" b="1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11)</a:t>
            </a:r>
            <a:r>
              <a:rPr lang="cs-CZ" sz="2200" b="1" dirty="0"/>
              <a:t> Migrační krize v Německu – dvakrát nevstoupíš do stejné řeky </a:t>
            </a:r>
            <a:r>
              <a:rPr lang="cs-CZ" sz="2200" dirty="0"/>
              <a:t>(5. 5. 2026)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12)</a:t>
            </a:r>
            <a:r>
              <a:rPr lang="cs-CZ" sz="2200" b="1" dirty="0"/>
              <a:t> Německy mluvící země, energetika a bezpečnostní politika; zhodnocení semináře; zhodnocení semináře </a:t>
            </a:r>
            <a:r>
              <a:rPr lang="cs-CZ" sz="2200" dirty="0"/>
              <a:t>(12. 5. 2026)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34920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1. seminář – 17. 2. 2026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buFont typeface="Arial" pitchFamily="34" charset="0"/>
              <a:buNone/>
            </a:pPr>
            <a:r>
              <a:rPr lang="cs-CZ" dirty="0"/>
              <a:t>                                         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cs-CZ" sz="6000" dirty="0"/>
              <a:t>Rakousko: 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cs-CZ" sz="5400" dirty="0"/>
              <a:t>oběť, nebo viník 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cs-CZ" sz="4000" dirty="0"/>
              <a:t>druhé světové války?</a:t>
            </a:r>
          </a:p>
          <a:p>
            <a:pPr algn="ctr" eaLnBrk="1" hangingPunct="1">
              <a:buFont typeface="Arial" pitchFamily="34" charset="0"/>
              <a:buNone/>
            </a:pPr>
            <a:endParaRPr lang="cs-CZ" sz="4000" dirty="0"/>
          </a:p>
          <a:p>
            <a:pPr algn="ctr">
              <a:buNone/>
            </a:pPr>
            <a:r>
              <a:rPr lang="cs-CZ" sz="4000" i="1" dirty="0"/>
              <a:t> </a:t>
            </a:r>
            <a:r>
              <a:rPr lang="cs-CZ" sz="4400" dirty="0"/>
              <a:t>Nekonečný příběh?</a:t>
            </a:r>
          </a:p>
          <a:p>
            <a:pPr algn="ctr">
              <a:buNone/>
            </a:pPr>
            <a:r>
              <a:rPr lang="cs-CZ" sz="4000" i="1" dirty="0"/>
              <a:t>Vyrovnání rakouské společnosti</a:t>
            </a:r>
          </a:p>
          <a:p>
            <a:pPr algn="ctr">
              <a:buNone/>
            </a:pPr>
            <a:r>
              <a:rPr lang="cs-CZ" sz="4000" i="1" dirty="0"/>
              <a:t>s nacistickou minulostí 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cs-CZ" sz="4000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265BB3-370A-4530-B27D-14839BDEA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Volby do </a:t>
            </a:r>
            <a:r>
              <a:rPr lang="cs-CZ" sz="4000" dirty="0" err="1"/>
              <a:t>Bundestagu</a:t>
            </a:r>
            <a:r>
              <a:rPr lang="cs-CZ" sz="4000" dirty="0"/>
              <a:t> 2021 a 2025 – druhý hlas</a:t>
            </a:r>
          </a:p>
        </p:txBody>
      </p:sp>
      <p:pic>
        <p:nvPicPr>
          <p:cNvPr id="3" name="Zástupný obsah 4">
            <a:extLst>
              <a:ext uri="{FF2B5EF4-FFF2-40B4-BE49-F238E27FC236}">
                <a16:creationId xmlns:a16="http://schemas.microsoft.com/office/drawing/2014/main" id="{B4B2B6B9-4EDC-4378-E0D6-DAD5EAEAF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5" y="1700808"/>
            <a:ext cx="4347362" cy="4032448"/>
          </a:xfrm>
          <a:prstGeom prst="rect">
            <a:avLst/>
          </a:prstGeo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ECDB007-3835-B74D-C91B-9D45BB25B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9792" y="3068960"/>
            <a:ext cx="5987008" cy="3057205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A8A8569-4B3A-8AF4-8205-FA2009907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728" y="1700808"/>
            <a:ext cx="4336637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650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Program semináře 17. 2.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marL="514350" indent="-514350">
              <a:buFont typeface="Arial" pitchFamily="34" charset="0"/>
              <a:buAutoNum type="arabicParenR"/>
            </a:pPr>
            <a:r>
              <a:rPr lang="cs-CZ" dirty="0"/>
              <a:t>Film </a:t>
            </a:r>
            <a:r>
              <a:rPr lang="cs-CZ" dirty="0" err="1"/>
              <a:t>Schicksalstage</a:t>
            </a:r>
            <a:r>
              <a:rPr lang="cs-CZ" dirty="0"/>
              <a:t> </a:t>
            </a:r>
            <a:r>
              <a:rPr lang="cs-CZ" dirty="0" err="1"/>
              <a:t>Österreichs</a:t>
            </a:r>
            <a:r>
              <a:rPr lang="cs-CZ" dirty="0"/>
              <a:t> (</a:t>
            </a:r>
            <a:r>
              <a:rPr lang="cs-CZ" dirty="0" err="1"/>
              <a:t>Austria</a:t>
            </a:r>
            <a:r>
              <a:rPr lang="cs-CZ" dirty="0"/>
              <a:t>  </a:t>
            </a:r>
            <a:r>
              <a:rPr lang="cs-CZ" dirty="0" err="1"/>
              <a:t>Wochenschau</a:t>
            </a:r>
            <a:r>
              <a:rPr lang="cs-CZ" dirty="0"/>
              <a:t> 10</a:t>
            </a:r>
            <a:r>
              <a:rPr lang="en-US" dirty="0"/>
              <a:t>/63</a:t>
            </a:r>
            <a:r>
              <a:rPr lang="cs-CZ" dirty="0"/>
              <a:t>)</a:t>
            </a:r>
          </a:p>
          <a:p>
            <a:pPr marL="514350" indent="-514350">
              <a:buFont typeface="Arial" pitchFamily="34" charset="0"/>
              <a:buAutoNum type="arabicParenR"/>
            </a:pPr>
            <a:r>
              <a:rPr lang="cs-CZ" dirty="0"/>
              <a:t>Film </a:t>
            </a:r>
            <a:r>
              <a:rPr lang="cs-CZ" dirty="0" err="1"/>
              <a:t>Märztage</a:t>
            </a:r>
            <a:r>
              <a:rPr lang="cs-CZ" dirty="0"/>
              <a:t> (</a:t>
            </a:r>
            <a:r>
              <a:rPr lang="cs-CZ" dirty="0" err="1"/>
              <a:t>Hallo</a:t>
            </a:r>
            <a:r>
              <a:rPr lang="cs-CZ" dirty="0"/>
              <a:t> Kino 3/1988)</a:t>
            </a:r>
          </a:p>
          <a:p>
            <a:pPr marL="514350" indent="-514350">
              <a:buFont typeface="Arial" pitchFamily="34" charset="0"/>
              <a:buAutoNum type="arabicParenR"/>
            </a:pPr>
            <a:r>
              <a:rPr lang="cs-CZ" dirty="0"/>
              <a:t>Cesta Rakouska k anšlusu v roce 1938?</a:t>
            </a:r>
          </a:p>
          <a:p>
            <a:pPr marL="914400" lvl="1" indent="-514350">
              <a:buNone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 err="1"/>
              <a:t>Schicksalstage</a:t>
            </a:r>
            <a:r>
              <a:rPr lang="cs-CZ" dirty="0"/>
              <a:t> </a:t>
            </a:r>
            <a:r>
              <a:rPr lang="cs-CZ" dirty="0" err="1"/>
              <a:t>Österreichs</a:t>
            </a:r>
            <a:r>
              <a:rPr lang="cs-CZ" dirty="0"/>
              <a:t> (1)</a:t>
            </a:r>
            <a:br>
              <a:rPr lang="cs-CZ" dirty="0"/>
            </a:br>
            <a:r>
              <a:rPr lang="cs-CZ" sz="3600" dirty="0"/>
              <a:t>(</a:t>
            </a:r>
            <a:r>
              <a:rPr lang="cs-CZ" sz="3600" dirty="0" err="1"/>
              <a:t>Austria</a:t>
            </a:r>
            <a:r>
              <a:rPr lang="cs-CZ" sz="3600" dirty="0"/>
              <a:t> </a:t>
            </a:r>
            <a:r>
              <a:rPr lang="cs-CZ" sz="3600" dirty="0" err="1"/>
              <a:t>Wochenschau</a:t>
            </a:r>
            <a:r>
              <a:rPr lang="cs-CZ" sz="3600" dirty="0"/>
              <a:t> 10</a:t>
            </a:r>
            <a:r>
              <a:rPr lang="en-US" sz="3600" dirty="0"/>
              <a:t>/63</a:t>
            </a:r>
            <a:r>
              <a:rPr lang="cs-CZ" sz="36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cs-CZ" sz="2600" dirty="0"/>
              <a:t>Jaká je ve filmu použita hudba a proč? </a:t>
            </a:r>
          </a:p>
          <a:p>
            <a:pPr>
              <a:defRPr/>
            </a:pPr>
            <a:r>
              <a:rPr lang="cs-CZ" sz="2600" dirty="0"/>
              <a:t>V jakých pasážích filmu není použit komentář a proč?</a:t>
            </a:r>
          </a:p>
          <a:p>
            <a:pPr>
              <a:defRPr/>
            </a:pPr>
            <a:r>
              <a:rPr lang="cs-CZ" sz="2600" dirty="0"/>
              <a:t>Jaká forma jazyku je využita k popisu zániku Rakouska (aktivum/pasivum)?</a:t>
            </a:r>
          </a:p>
          <a:p>
            <a:pPr>
              <a:defRPr/>
            </a:pPr>
            <a:r>
              <a:rPr lang="cs-CZ" sz="2600" dirty="0"/>
              <a:t>Jaké jsou podle tvůrců filmu důvody pro zánik Rakouska – kdo je viníkem?</a:t>
            </a:r>
          </a:p>
          <a:p>
            <a:pPr>
              <a:defRPr/>
            </a:pPr>
            <a:r>
              <a:rPr lang="cs-CZ" sz="2600" dirty="0"/>
              <a:t>V jakém duchu je zachycen samotný anšlus Rakouska?</a:t>
            </a:r>
          </a:p>
          <a:p>
            <a:pPr>
              <a:defRPr/>
            </a:pPr>
            <a:r>
              <a:rPr lang="cs-CZ" sz="2600" dirty="0"/>
              <a:t>V jakém duchu je zachyceno válečné období?</a:t>
            </a:r>
          </a:p>
          <a:p>
            <a:pPr>
              <a:defRPr/>
            </a:pPr>
            <a:r>
              <a:rPr lang="cs-CZ" sz="2600" dirty="0"/>
              <a:t>Kdo pracuje na tom, aby ve svornosti vystavěl nový stát?</a:t>
            </a:r>
          </a:p>
          <a:p>
            <a:pPr>
              <a:defRPr/>
            </a:pPr>
            <a:endParaRPr lang="cs-CZ" sz="2200" dirty="0"/>
          </a:p>
          <a:p>
            <a:pPr>
              <a:defRPr/>
            </a:pPr>
            <a:r>
              <a:rPr lang="cs-CZ" sz="2400" u="sng" dirty="0">
                <a:hlinkClick r:id="rId2"/>
              </a:rPr>
              <a:t>http://www.</a:t>
            </a:r>
            <a:r>
              <a:rPr lang="cs-CZ" sz="2400" u="sng" dirty="0" err="1">
                <a:hlinkClick r:id="rId2"/>
              </a:rPr>
              <a:t>demokratiezentrum.org</a:t>
            </a:r>
            <a:r>
              <a:rPr lang="cs-CZ" sz="2400" u="sng" dirty="0">
                <a:hlinkClick r:id="rId2"/>
              </a:rPr>
              <a:t>/</a:t>
            </a:r>
            <a:r>
              <a:rPr lang="cs-CZ" sz="2400" u="sng" dirty="0" err="1">
                <a:hlinkClick r:id="rId2"/>
              </a:rPr>
              <a:t>wissen</a:t>
            </a:r>
            <a:r>
              <a:rPr lang="cs-CZ" sz="2400" u="sng" dirty="0">
                <a:hlinkClick r:id="rId2"/>
              </a:rPr>
              <a:t>/</a:t>
            </a:r>
            <a:r>
              <a:rPr lang="cs-CZ" sz="2400" u="sng" dirty="0" err="1">
                <a:hlinkClick r:id="rId2"/>
              </a:rPr>
              <a:t>videos</a:t>
            </a:r>
            <a:r>
              <a:rPr lang="cs-CZ" sz="2400" u="sng" dirty="0">
                <a:hlinkClick r:id="rId2"/>
              </a:rPr>
              <a:t>/</a:t>
            </a:r>
            <a:r>
              <a:rPr lang="cs-CZ" sz="2400" u="sng" dirty="0" err="1">
                <a:hlinkClick r:id="rId2"/>
              </a:rPr>
              <a:t>opfermythos</a:t>
            </a:r>
            <a:r>
              <a:rPr lang="cs-CZ" sz="2400" u="sng" dirty="0">
                <a:hlinkClick r:id="rId2"/>
              </a:rPr>
              <a:t>-</a:t>
            </a:r>
            <a:r>
              <a:rPr lang="cs-CZ" sz="2400" u="sng" dirty="0" err="1">
                <a:hlinkClick r:id="rId2"/>
              </a:rPr>
              <a:t>videos.html</a:t>
            </a:r>
            <a:r>
              <a:rPr lang="cs-CZ" sz="2400" u="sng" dirty="0">
                <a:hlinkClick r:id="rId2"/>
              </a:rPr>
              <a:t>?index=338&amp;video=339</a:t>
            </a:r>
            <a:r>
              <a:rPr lang="cs-CZ" sz="2400" dirty="0"/>
              <a:t> </a:t>
            </a:r>
          </a:p>
          <a:p>
            <a:pPr>
              <a:defRPr/>
            </a:pP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 err="1"/>
              <a:t>Schicksalstage</a:t>
            </a:r>
            <a:r>
              <a:rPr lang="cs-CZ" dirty="0"/>
              <a:t> </a:t>
            </a:r>
            <a:r>
              <a:rPr lang="cs-CZ" dirty="0" err="1"/>
              <a:t>Österreichs</a:t>
            </a:r>
            <a:r>
              <a:rPr lang="cs-CZ" dirty="0"/>
              <a:t> (2)</a:t>
            </a:r>
            <a:br>
              <a:rPr lang="cs-CZ" dirty="0"/>
            </a:br>
            <a:r>
              <a:rPr lang="cs-CZ" dirty="0"/>
              <a:t>Komentář: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627" y="1600202"/>
            <a:ext cx="8258175" cy="4525963"/>
          </a:xfrm>
        </p:spPr>
        <p:txBody>
          <a:bodyPr rtlCol="0">
            <a:normAutofit fontScale="25000" lnSpcReduction="20000"/>
          </a:bodyPr>
          <a:lstStyle/>
          <a:p>
            <a:pPr>
              <a:defRPr/>
            </a:pPr>
            <a:r>
              <a:rPr lang="cs-CZ" sz="9600" i="1" dirty="0"/>
              <a:t>„Březnové dny jsou dny vzpomínek. V březnu 1938 bylo Rakousko vymazáno z mapy. Rakousko tehdy podlehlo ohrožení fašismem ze severu i z jihu. Na severu Hitler, který byl rozhodnut připojit Rakousko k nacistickému Německu. Na jihu jeho kumpán </a:t>
            </a:r>
            <a:r>
              <a:rPr lang="cs-CZ" sz="9600" i="1" dirty="0" err="1"/>
              <a:t>Mussolini</a:t>
            </a:r>
            <a:r>
              <a:rPr lang="cs-CZ" sz="9600" i="1" dirty="0"/>
              <a:t>. Nejprve chtěl mít Rakousko ve své sféře vlivu, ale později od toho upustil a přenechal pole silnějšímu fašismu na severu. Rakousko tehdy muselo podlehnout, bylo rozštěpené. Jeho občané bojovali proti sobě samotným. Parlamentární demokracie byla udušena už o pět let dříve. Jeden zaměněný volební lístek byl zneužit jako záminka k tomu, vyřadit parlament a jeho funkci. Byl to čas politických dobrodruhů. Rakušané vedli válku proti Rakušanům. Mnozí věřili, že Rakousko není životaschopné. A mezi Rakušany existovala nenávist, která se proměnila v krvavý boj, a tento boj vedl k utrpení a neštěstí. Lidé ztratili svou víru v Rakousko. Zdálo se, že život už nemá cenu. Dějiny nemilují národy, které nevěří samy v sebe.“</a:t>
            </a:r>
          </a:p>
          <a:p>
            <a:pPr>
              <a:defRPr/>
            </a:pPr>
            <a:endParaRPr lang="cs-CZ" sz="7400" dirty="0"/>
          </a:p>
          <a:p>
            <a:pPr>
              <a:defRPr/>
            </a:pPr>
            <a:endParaRPr lang="cs-CZ" sz="7400" dirty="0"/>
          </a:p>
          <a:p>
            <a:pPr>
              <a:defRPr/>
            </a:pPr>
            <a:endParaRPr lang="cs-CZ" sz="7400" dirty="0"/>
          </a:p>
          <a:p>
            <a:pPr>
              <a:defRPr/>
            </a:pPr>
            <a:endParaRPr lang="cs-CZ" sz="7400" dirty="0"/>
          </a:p>
          <a:p>
            <a:pPr>
              <a:defRPr/>
            </a:pPr>
            <a:endParaRPr lang="cs-CZ" sz="7400" dirty="0"/>
          </a:p>
          <a:p>
            <a:pPr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714375"/>
            <a:ext cx="8258175" cy="85725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 err="1"/>
              <a:t>Schicksalstage</a:t>
            </a:r>
            <a:r>
              <a:rPr lang="cs-CZ" dirty="0"/>
              <a:t> </a:t>
            </a:r>
            <a:r>
              <a:rPr lang="cs-CZ" dirty="0" err="1"/>
              <a:t>Österreichs</a:t>
            </a:r>
            <a:r>
              <a:rPr lang="cs-CZ" dirty="0"/>
              <a:t> (3)</a:t>
            </a:r>
            <a:br>
              <a:rPr lang="cs-CZ" dirty="0"/>
            </a:br>
            <a:r>
              <a:rPr lang="cs-CZ" sz="3600" dirty="0"/>
              <a:t>Komentář: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625" y="1571625"/>
            <a:ext cx="8229600" cy="4643438"/>
          </a:xfrm>
        </p:spPr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cs-CZ" sz="3800" i="1" dirty="0"/>
              <a:t>„Marně apeloval spolkový kancléř Dr. </a:t>
            </a:r>
            <a:r>
              <a:rPr lang="cs-CZ" sz="3800" i="1" dirty="0" err="1"/>
              <a:t>Schuschnigg</a:t>
            </a:r>
            <a:r>
              <a:rPr lang="cs-CZ" sz="3800" i="1" dirty="0"/>
              <a:t> na svět a Rakušany. Německé jednotky pochodují do Rakouska. Hitler, vůdce, zažívá hodinu svého triumfu. Táhne do Vídně jako vítěz. Země, která byla jeho rodnou zemí, je připojena k Německu. Hranice padají. Vojáci jsou tady. Slíbil novou tvář perle Vídni. A také ji novou tvář dal.“ (…) „</a:t>
            </a:r>
            <a:r>
              <a:rPr lang="cs-CZ" sz="4000" i="1" dirty="0"/>
              <a:t>Přicházejí těžké časy. Tisíciletá říše začala a trvala sedm strašlivých let. A mnozí ti, kdo dokonce oslavovali zánik svého státu, protože věřili, že to znamená konec nezaměstnanosti, konec chmurného osudu, museli doznat, že poslední akt tragédie osudu teprve začal. K politickému úpadku se připojil také úpadek fyzický. Ano, tehdy jsme ztratili vše, co dává životu cenu a smysl. Tehdy jsme hladověli a mrzli, ale tehdy jsme také spolu přišli na to, na čem záleží.“</a:t>
            </a:r>
            <a:endParaRPr lang="cs-CZ" sz="3800" i="1" dirty="0"/>
          </a:p>
          <a:p>
            <a:pPr>
              <a:defRPr/>
            </a:pPr>
            <a:endParaRPr lang="cs-CZ" sz="8800" i="1" dirty="0"/>
          </a:p>
          <a:p>
            <a:pPr>
              <a:buNone/>
              <a:defRPr/>
            </a:pPr>
            <a:endParaRPr lang="cs-CZ" sz="7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 err="1"/>
              <a:t>Schicksalstage</a:t>
            </a:r>
            <a:r>
              <a:rPr lang="cs-CZ" dirty="0"/>
              <a:t> </a:t>
            </a:r>
            <a:r>
              <a:rPr lang="cs-CZ" dirty="0" err="1"/>
              <a:t>Österreichs</a:t>
            </a:r>
            <a:r>
              <a:rPr lang="cs-CZ" dirty="0"/>
              <a:t> (4)</a:t>
            </a:r>
            <a:br>
              <a:rPr lang="cs-CZ" dirty="0"/>
            </a:br>
            <a:r>
              <a:rPr lang="cs-CZ" sz="3600" dirty="0"/>
              <a:t> Komentář: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3786188"/>
          </a:xfrm>
        </p:spPr>
        <p:txBody>
          <a:bodyPr rtlCol="0">
            <a:normAutofit fontScale="77500" lnSpcReduction="20000"/>
          </a:bodyPr>
          <a:lstStyle/>
          <a:p>
            <a:pPr lvl="1">
              <a:buFont typeface="Arial" pitchFamily="34" charset="0"/>
              <a:buChar char="•"/>
              <a:defRPr/>
            </a:pPr>
            <a:r>
              <a:rPr lang="cs-CZ" sz="3100" i="1" dirty="0"/>
              <a:t>„Poslední výstřely ještě neodezněly a už jsme začali odklízet sutiny, </a:t>
            </a:r>
            <a:r>
              <a:rPr lang="cs-CZ" sz="3100" i="1" dirty="0" err="1"/>
              <a:t>sutiny</a:t>
            </a:r>
            <a:r>
              <a:rPr lang="cs-CZ" sz="3100" i="1" dirty="0"/>
              <a:t> ruin a sutiny obrovského omylu. Tady útrpná cesta Rakouska skončila. Tady začíná nová cesta Rakouska do budoucnosti. Právě tady. Společně jsme tehdy vytáhli vůz z kaluže. Bylo to mnohem horší než v roce 1918 nebo 1934. Spolkový kancléř </a:t>
            </a:r>
            <a:r>
              <a:rPr lang="cs-CZ" sz="3100" i="1" dirty="0" err="1"/>
              <a:t>Renner</a:t>
            </a:r>
            <a:r>
              <a:rPr lang="cs-CZ" sz="3100" i="1" dirty="0"/>
              <a:t> vede provizorní spolkovou vládu z Vídeňské radnice do parlamentu, aby zřídil novou republiku Rakousko. Demokratičtí poslanci z obou stran spolu pracují na tom, aby ve svornosti vystavěli nový stát. Rakousko se znovu našlo. Ať se nikdy neztratí. To je výstraha dnů před 25 lety.“ </a:t>
            </a:r>
          </a:p>
          <a:p>
            <a:pPr lvl="1"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Märztage</a:t>
            </a:r>
            <a:r>
              <a:rPr lang="cs-CZ" dirty="0"/>
              <a:t> 1938 (1)</a:t>
            </a:r>
            <a:br>
              <a:rPr lang="cs-CZ" dirty="0"/>
            </a:br>
            <a:r>
              <a:rPr lang="cs-CZ" dirty="0"/>
              <a:t> </a:t>
            </a:r>
            <a:r>
              <a:rPr lang="cs-CZ" sz="3200" dirty="0"/>
              <a:t>(</a:t>
            </a:r>
            <a:r>
              <a:rPr lang="cs-CZ" sz="3200" dirty="0" err="1"/>
              <a:t>Hallo</a:t>
            </a:r>
            <a:r>
              <a:rPr lang="cs-CZ" sz="3200" dirty="0"/>
              <a:t> Kino 7/1988, </a:t>
            </a:r>
            <a:r>
              <a:rPr lang="cs-CZ" sz="3200" dirty="0" err="1"/>
              <a:t>Beitrag</a:t>
            </a:r>
            <a:r>
              <a:rPr lang="cs-CZ" sz="3200" dirty="0"/>
              <a:t>: 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4"/>
            <a:ext cx="8229600" cy="4209331"/>
          </a:xfrm>
        </p:spPr>
        <p:txBody>
          <a:bodyPr>
            <a:normAutofit/>
          </a:bodyPr>
          <a:lstStyle/>
          <a:p>
            <a:r>
              <a:rPr lang="cs-CZ" sz="2800" dirty="0">
                <a:hlinkClick r:id="rId2"/>
              </a:rPr>
              <a:t>http://www.</a:t>
            </a:r>
            <a:r>
              <a:rPr lang="cs-CZ" sz="2800" dirty="0" err="1">
                <a:hlinkClick r:id="rId2"/>
              </a:rPr>
              <a:t>demokratiezentrum.org</a:t>
            </a:r>
            <a:r>
              <a:rPr lang="cs-CZ" sz="2800" dirty="0">
                <a:hlinkClick r:id="rId2"/>
              </a:rPr>
              <a:t>/</a:t>
            </a:r>
            <a:r>
              <a:rPr lang="cs-CZ" sz="2800" dirty="0" err="1">
                <a:hlinkClick r:id="rId2"/>
              </a:rPr>
              <a:t>wissen</a:t>
            </a:r>
            <a:r>
              <a:rPr lang="cs-CZ" sz="2800" dirty="0">
                <a:hlinkClick r:id="rId2"/>
              </a:rPr>
              <a:t>/</a:t>
            </a:r>
            <a:r>
              <a:rPr lang="cs-CZ" sz="2800" dirty="0" err="1">
                <a:hlinkClick r:id="rId2"/>
              </a:rPr>
              <a:t>videos.html</a:t>
            </a:r>
            <a:r>
              <a:rPr lang="cs-CZ" sz="2800" dirty="0">
                <a:hlinkClick r:id="rId2"/>
              </a:rPr>
              <a:t>?index=324&amp;video=2308</a:t>
            </a:r>
            <a:endParaRPr lang="cs-CZ" sz="2800" dirty="0"/>
          </a:p>
          <a:p>
            <a:r>
              <a:rPr lang="cs-CZ" sz="2800" dirty="0"/>
              <a:t>Jak vyznívá příspěvek o 25 let později?</a:t>
            </a:r>
          </a:p>
          <a:p>
            <a:r>
              <a:rPr lang="cs-CZ" sz="2800" dirty="0"/>
              <a:t>V čem se liší od příspěvku z roku 1963?</a:t>
            </a:r>
          </a:p>
          <a:p>
            <a:r>
              <a:rPr lang="cs-CZ" sz="2800" dirty="0"/>
              <a:t>Jaká témata jsou akcentována a proč?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Märztage</a:t>
            </a:r>
            <a:r>
              <a:rPr lang="cs-CZ" dirty="0"/>
              <a:t> 1938 (2)</a:t>
            </a:r>
            <a:br>
              <a:rPr lang="cs-CZ" dirty="0"/>
            </a:br>
            <a:r>
              <a:rPr lang="cs-CZ" sz="3200" dirty="0"/>
              <a:t>Komentář: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6"/>
            <a:ext cx="8229600" cy="464137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400" i="1" dirty="0"/>
              <a:t>Tragická balkonová scéna ze světových dějin. Ale ti ve tmě nejsou vidět a neukazují se.</a:t>
            </a:r>
          </a:p>
          <a:p>
            <a:pPr>
              <a:buNone/>
            </a:pPr>
            <a:r>
              <a:rPr lang="cs-CZ" sz="2400" i="1" dirty="0"/>
              <a:t>Vídeň – Náměstí hrdinů – místo březnových idejí padesát let poté: s vnitřním pohnutím jsme v patách dějinám, snažíme se je dostihnout, než ony dostihnou nás. Rakousko přehodnocuje předevčírem, aby zítřek byl zase takový jako včerejšek. Pohled zpět jako krok vpřed. </a:t>
            </a:r>
          </a:p>
          <a:p>
            <a:pPr>
              <a:buNone/>
            </a:pPr>
            <a:r>
              <a:rPr lang="cs-CZ" sz="2400" i="1" dirty="0"/>
              <a:t>Březnové dny vzpomínek v pamětním roce 1988. V Národním sálu </a:t>
            </a:r>
            <a:r>
              <a:rPr lang="cs-CZ" sz="2400" i="1" dirty="0" err="1"/>
              <a:t>Vídeňšké</a:t>
            </a:r>
            <a:r>
              <a:rPr lang="cs-CZ" sz="2400" i="1" dirty="0"/>
              <a:t> radnice: Soudobý dokument o „anšlusu“ a odboji. </a:t>
            </a:r>
          </a:p>
          <a:p>
            <a:pPr>
              <a:buNone/>
            </a:pPr>
            <a:r>
              <a:rPr lang="cs-CZ" sz="2400" i="1" dirty="0"/>
              <a:t>Jako pronásledovaná menšina často zapomínáni: cikáni. Cikánka: „Hudba folklórní skupiny </a:t>
            </a:r>
            <a:r>
              <a:rPr lang="cs-CZ" sz="2400" i="1" dirty="0" err="1"/>
              <a:t>Kalyi</a:t>
            </a:r>
            <a:r>
              <a:rPr lang="cs-CZ" sz="2400" i="1" dirty="0"/>
              <a:t> Jag – Černý oheň – reprezentuje naši identitu, naši vlastní kulturu. Ahoj v </a:t>
            </a:r>
            <a:r>
              <a:rPr lang="cs-CZ" sz="2400" i="1" dirty="0" err="1"/>
              <a:t>Hallo</a:t>
            </a:r>
            <a:r>
              <a:rPr lang="cs-CZ" sz="2400" i="1" dirty="0"/>
              <a:t> Kino!!</a:t>
            </a:r>
          </a:p>
          <a:p>
            <a:pPr>
              <a:buNone/>
            </a:pPr>
            <a:r>
              <a:rPr lang="cs-CZ" dirty="0"/>
              <a:t> 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Märztage</a:t>
            </a:r>
            <a:r>
              <a:rPr lang="cs-CZ" dirty="0"/>
              <a:t> 1938 (3)</a:t>
            </a:r>
            <a:br>
              <a:rPr lang="cs-CZ" dirty="0"/>
            </a:br>
            <a:r>
              <a:rPr lang="cs-CZ" sz="3200" dirty="0"/>
              <a:t>Komentář: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400" i="1" dirty="0"/>
              <a:t>Na Radničním náměstí mají slovo: svědkové doby, kteří se nad ideologiemi našli v odboji proti barbarství nacistů. </a:t>
            </a:r>
            <a:br>
              <a:rPr lang="cs-CZ" sz="2400" i="1" dirty="0"/>
            </a:br>
            <a:endParaRPr lang="cs-CZ" sz="2400" i="1" dirty="0"/>
          </a:p>
          <a:p>
            <a:pPr>
              <a:buNone/>
            </a:pPr>
            <a:r>
              <a:rPr lang="cs-CZ" sz="2400" i="1" dirty="0"/>
              <a:t>Minuta ticha a vzpomínková hodina v parlamentu. Spolková rada a Národní rada stvrzují svou oddanost demokracii. </a:t>
            </a:r>
            <a:br>
              <a:rPr lang="cs-CZ" sz="2400" i="1" dirty="0"/>
            </a:br>
            <a:endParaRPr lang="cs-CZ" sz="2400" i="1" dirty="0"/>
          </a:p>
          <a:p>
            <a:pPr>
              <a:buNone/>
            </a:pPr>
            <a:r>
              <a:rPr lang="cs-CZ" sz="2400" i="1" dirty="0"/>
              <a:t>Moderátor Stefan </a:t>
            </a:r>
            <a:r>
              <a:rPr lang="cs-CZ" sz="2400" i="1" dirty="0" err="1"/>
              <a:t>Fleming</a:t>
            </a:r>
            <a:r>
              <a:rPr lang="cs-CZ" sz="2400" i="1" dirty="0"/>
              <a:t>: „Zatímco oficiální Rakousko vzpomíná v parlamentu, lidé, kteří vytvářejí umění a kulturu, stanují na </a:t>
            </a:r>
            <a:r>
              <a:rPr lang="cs-CZ" sz="2400" i="1" dirty="0" err="1"/>
              <a:t>Morzinově</a:t>
            </a:r>
            <a:r>
              <a:rPr lang="cs-CZ" sz="2400" i="1" dirty="0"/>
              <a:t> náměstí. Na místě bývalého ústředí gestapa, centra despocie, která pohrdala lidmi, se domácí intelektuálové pokouší určení místa Rakouska v dnešní době – Motto: Dějiny žijí….</a:t>
            </a:r>
          </a:p>
          <a:p>
            <a:endParaRPr lang="cs-CZ" sz="2400" i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Märztage</a:t>
            </a:r>
            <a:r>
              <a:rPr lang="cs-CZ" dirty="0"/>
              <a:t> 1938 (4)</a:t>
            </a:r>
            <a:br>
              <a:rPr lang="cs-CZ" dirty="0"/>
            </a:br>
            <a:r>
              <a:rPr lang="cs-CZ" sz="3200" dirty="0"/>
              <a:t>Komentář: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400" i="1" dirty="0"/>
              <a:t>… také během státního aktu v Ceremoniálním sálu Hofburgu shrnuje kancléř </a:t>
            </a:r>
            <a:r>
              <a:rPr lang="cs-CZ" sz="2400" i="1" dirty="0" err="1"/>
              <a:t>Vranitzky</a:t>
            </a:r>
            <a:r>
              <a:rPr lang="cs-CZ" sz="2400" i="1" dirty="0"/>
              <a:t>: „A tak se dne můžeme obětem fašismu a národního socialismu podívat do očí a říct: Podívejte, ze všeho ponížení a ze všech útrap jsme ušli dobrý kousek cesty vpřed a já prosím všechny oběti národního socialismu, aby mě vyslyšeli, když říkám, to jsme dlužili především vám a vážně se snažíme, jít po této cestě dál.“</a:t>
            </a:r>
          </a:p>
          <a:p>
            <a:pPr>
              <a:buNone/>
            </a:pPr>
            <a:r>
              <a:rPr lang="cs-CZ" sz="2400" i="1" dirty="0"/>
              <a:t> </a:t>
            </a:r>
          </a:p>
          <a:p>
            <a:pPr>
              <a:buNone/>
            </a:pPr>
            <a:r>
              <a:rPr lang="cs-CZ" sz="2400" i="1" dirty="0"/>
              <a:t>Zelení se stěhují ven a svolávají ke společné tryzně v </a:t>
            </a:r>
            <a:r>
              <a:rPr lang="cs-CZ" sz="2400" i="1" dirty="0" err="1"/>
              <a:t>Mathausenu</a:t>
            </a:r>
            <a:r>
              <a:rPr lang="cs-CZ" sz="2400" i="1" dirty="0"/>
              <a:t>. Demonstrace na </a:t>
            </a:r>
            <a:r>
              <a:rPr lang="cs-CZ" sz="2400" i="1" dirty="0" err="1"/>
              <a:t>Ballhausplatz</a:t>
            </a:r>
            <a:r>
              <a:rPr lang="cs-CZ" sz="2400" i="1" dirty="0"/>
              <a:t> („Náměstí míčoven“) – a jsou kritičtí, skeptičtí a kousaví jako vždy: první všeobecné </a:t>
            </a:r>
            <a:r>
              <a:rPr lang="cs-CZ" sz="2400" i="1" dirty="0" err="1"/>
              <a:t>znejištění</a:t>
            </a:r>
            <a:r>
              <a:rPr lang="cs-CZ" sz="2400" i="1" dirty="0"/>
              <a:t>.</a:t>
            </a:r>
          </a:p>
          <a:p>
            <a:endParaRPr lang="cs-CZ" sz="2400" i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Rakousko – viník, nebo oběť?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cs-CZ" dirty="0"/>
              <a:t>viník?</a:t>
            </a:r>
          </a:p>
          <a:p>
            <a:pPr lvl="1">
              <a:buFont typeface="Arial" charset="0"/>
              <a:buChar char="–"/>
              <a:defRPr/>
            </a:pPr>
            <a:r>
              <a:rPr lang="cs-CZ" dirty="0"/>
              <a:t>většina Rakušanů si přála spojení s Německem </a:t>
            </a:r>
          </a:p>
          <a:p>
            <a:pPr lvl="1">
              <a:buFont typeface="Arial" charset="0"/>
              <a:buChar char="–"/>
              <a:defRPr/>
            </a:pPr>
            <a:r>
              <a:rPr lang="cs-CZ" dirty="0"/>
              <a:t>počet Rakušanů sloužících např. na Balkáně</a:t>
            </a:r>
          </a:p>
          <a:p>
            <a:pPr lvl="1">
              <a:buFont typeface="Arial" charset="0"/>
              <a:buChar char="–"/>
              <a:defRPr/>
            </a:pPr>
            <a:r>
              <a:rPr lang="cs-CZ" dirty="0"/>
              <a:t>Rakušané součástí aparátu teroru </a:t>
            </a:r>
          </a:p>
          <a:p>
            <a:pPr lvl="1">
              <a:buFont typeface="Arial" charset="0"/>
              <a:buChar char="–"/>
              <a:defRPr/>
            </a:pPr>
            <a:r>
              <a:rPr lang="cs-CZ" dirty="0"/>
              <a:t>40 % a 75 % velících důstojníků ve vyhlazovacích táborech </a:t>
            </a:r>
            <a:r>
              <a:rPr lang="cs-CZ" dirty="0" err="1"/>
              <a:t>Belzec</a:t>
            </a:r>
            <a:r>
              <a:rPr lang="cs-CZ" dirty="0"/>
              <a:t>, </a:t>
            </a:r>
            <a:r>
              <a:rPr lang="cs-CZ" dirty="0" err="1"/>
              <a:t>Sobibor</a:t>
            </a:r>
            <a:r>
              <a:rPr lang="cs-CZ" dirty="0"/>
              <a:t> a </a:t>
            </a:r>
            <a:r>
              <a:rPr lang="cs-CZ" dirty="0" err="1"/>
              <a:t>Treblinka</a:t>
            </a:r>
            <a:r>
              <a:rPr lang="cs-CZ" dirty="0"/>
              <a:t>  z Rakouska</a:t>
            </a:r>
          </a:p>
          <a:p>
            <a:pPr lvl="1">
              <a:buFont typeface="Arial" charset="0"/>
              <a:buChar char="–"/>
              <a:defRPr/>
            </a:pPr>
            <a:r>
              <a:rPr lang="cs-CZ" dirty="0"/>
              <a:t>divoké pogromy (1938 Vídeň a Innsbruck – Křišťálová noc)</a:t>
            </a:r>
          </a:p>
          <a:p>
            <a:pPr lvl="1">
              <a:buFont typeface="Arial" charset="0"/>
              <a:buChar char="–"/>
              <a:defRPr/>
            </a:pPr>
            <a:r>
              <a:rPr lang="cs-CZ" dirty="0"/>
              <a:t>žádná reakce ze strany církve </a:t>
            </a:r>
          </a:p>
          <a:p>
            <a:pPr lvl="1">
              <a:buFont typeface="Arial" charset="0"/>
              <a:buChar char="–"/>
              <a:defRPr/>
            </a:pPr>
            <a:r>
              <a:rPr lang="cs-CZ" dirty="0"/>
              <a:t>aktivní arizace rakouské společnosti → umění, banky, lékárny </a:t>
            </a:r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265BB3-370A-4530-B27D-14839BDEA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endParaRPr lang="cs-CZ" sz="36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CE37262-FA78-C2B6-F544-160959FA0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37FF7F1-2101-CDEE-94AB-CCF03A4B7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97" y="343504"/>
            <a:ext cx="6388019" cy="306387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71D4EC7-4DD0-F982-0B82-1E39B070A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597" y="3590380"/>
            <a:ext cx="6388019" cy="307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9961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Rakousko – viník, nebo oběť?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oběť?</a:t>
            </a:r>
          </a:p>
          <a:p>
            <a:pPr lvl="1"/>
            <a:r>
              <a:rPr lang="cs-CZ" dirty="0"/>
              <a:t>1. 11. 1943 Moskevská deklarace → spojenci prohlašují Rakousko za 1. oběť Hitlerovy agrese </a:t>
            </a:r>
          </a:p>
          <a:p>
            <a:pPr lvl="1"/>
            <a:r>
              <a:rPr lang="cs-CZ" dirty="0"/>
              <a:t>1938 Rakousko jako stát </a:t>
            </a:r>
          </a:p>
          <a:p>
            <a:pPr lvl="1"/>
            <a:r>
              <a:rPr lang="cs-CZ" dirty="0"/>
              <a:t>20 tisíc obětí náletů, 242 tisíc padlo v boji za Wehrmacht a na 30 tisíc civilistů popraveno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/>
              <a:t>Anšlus, nebo okupace?</a:t>
            </a:r>
            <a:br>
              <a:rPr lang="cs-CZ" dirty="0"/>
            </a:br>
            <a:r>
              <a:rPr lang="cs-CZ" dirty="0"/>
              <a:t>Viník, nebo oběť?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r>
              <a:rPr lang="cs-CZ" dirty="0"/>
              <a:t>Otázky do diskuse:</a:t>
            </a:r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r>
              <a:rPr lang="cs-CZ" dirty="0"/>
              <a:t>1) První oběť Hitlera?</a:t>
            </a:r>
          </a:p>
          <a:p>
            <a:pPr>
              <a:buNone/>
              <a:defRPr/>
            </a:pPr>
            <a:r>
              <a:rPr lang="cs-CZ" dirty="0"/>
              <a:t>2) Anšlus, nebo okupace?</a:t>
            </a:r>
          </a:p>
          <a:p>
            <a:pPr>
              <a:buNone/>
              <a:defRPr/>
            </a:pPr>
            <a:r>
              <a:rPr lang="cs-CZ" dirty="0"/>
              <a:t>3) Paralela k Mnichovu?</a:t>
            </a:r>
          </a:p>
          <a:p>
            <a:pPr>
              <a:buNone/>
              <a:defRPr/>
            </a:pPr>
            <a:r>
              <a:rPr lang="cs-CZ" dirty="0"/>
              <a:t>4) Role mocností?</a:t>
            </a:r>
          </a:p>
          <a:p>
            <a:pPr>
              <a:buNone/>
              <a:defRPr/>
            </a:pPr>
            <a:r>
              <a:rPr lang="cs-CZ" dirty="0"/>
              <a:t>5) Otázka kolektivní viny?</a:t>
            </a:r>
          </a:p>
          <a:p>
            <a:pPr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Cesta Rakouska k anšlusu</a:t>
            </a:r>
          </a:p>
        </p:txBody>
      </p:sp>
      <p:sp>
        <p:nvSpPr>
          <p:cNvPr id="3174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sz="2400" dirty="0" err="1"/>
              <a:t>Steininger</a:t>
            </a:r>
            <a:r>
              <a:rPr lang="cs-CZ" sz="2400" dirty="0"/>
              <a:t>, </a:t>
            </a:r>
            <a:r>
              <a:rPr lang="cs-CZ" sz="2400" dirty="0" err="1"/>
              <a:t>Rolf</a:t>
            </a:r>
            <a:r>
              <a:rPr lang="cs-CZ" sz="2400" dirty="0"/>
              <a:t>: </a:t>
            </a:r>
            <a:r>
              <a:rPr lang="cs-CZ" sz="2400" i="1" dirty="0"/>
              <a:t>12 </a:t>
            </a:r>
            <a:r>
              <a:rPr lang="cs-CZ" sz="2400" i="1" dirty="0" err="1"/>
              <a:t>November</a:t>
            </a:r>
            <a:r>
              <a:rPr lang="cs-CZ" sz="2400" i="1" dirty="0"/>
              <a:t> 1918-12 </a:t>
            </a:r>
            <a:r>
              <a:rPr lang="cs-CZ" sz="2400" i="1" dirty="0" err="1"/>
              <a:t>March</a:t>
            </a:r>
            <a:r>
              <a:rPr lang="cs-CZ" sz="2400" i="1" dirty="0"/>
              <a:t> 1938: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Road</a:t>
            </a:r>
            <a:r>
              <a:rPr lang="cs-CZ" sz="2400" i="1" dirty="0"/>
              <a:t> to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Anschlu</a:t>
            </a:r>
            <a:r>
              <a:rPr lang="de-DE" sz="2400" i="1" dirty="0"/>
              <a:t>ß</a:t>
            </a:r>
            <a:r>
              <a:rPr lang="cs-CZ" sz="2400" dirty="0"/>
              <a:t>. In </a:t>
            </a:r>
            <a:r>
              <a:rPr lang="cs-CZ" sz="2400" dirty="0" err="1"/>
              <a:t>Steininger</a:t>
            </a:r>
            <a:r>
              <a:rPr lang="cs-CZ" sz="2400" dirty="0"/>
              <a:t>, </a:t>
            </a:r>
            <a:r>
              <a:rPr lang="cs-CZ" sz="2400" dirty="0" err="1"/>
              <a:t>Rolf</a:t>
            </a:r>
            <a:r>
              <a:rPr lang="cs-CZ" sz="2400" dirty="0"/>
              <a:t>; </a:t>
            </a:r>
            <a:r>
              <a:rPr lang="cs-CZ" sz="2400" dirty="0" err="1"/>
              <a:t>Bischof</a:t>
            </a:r>
            <a:r>
              <a:rPr lang="cs-CZ" sz="2400" dirty="0"/>
              <a:t>, </a:t>
            </a:r>
            <a:r>
              <a:rPr lang="cs-CZ" sz="2400" dirty="0" err="1"/>
              <a:t>Günther</a:t>
            </a:r>
            <a:r>
              <a:rPr lang="cs-CZ" sz="2400" dirty="0"/>
              <a:t>; </a:t>
            </a:r>
            <a:r>
              <a:rPr lang="cs-CZ" sz="2400" dirty="0" err="1"/>
              <a:t>Gehler</a:t>
            </a:r>
            <a:r>
              <a:rPr lang="cs-CZ" sz="2400" dirty="0"/>
              <a:t>, Michael (</a:t>
            </a:r>
            <a:r>
              <a:rPr lang="cs-CZ" sz="2400" dirty="0" err="1"/>
              <a:t>eds</a:t>
            </a:r>
            <a:r>
              <a:rPr lang="cs-CZ" sz="2400" dirty="0"/>
              <a:t>.): </a:t>
            </a:r>
            <a:r>
              <a:rPr lang="cs-CZ" sz="2400" i="1" dirty="0" err="1"/>
              <a:t>Austria</a:t>
            </a:r>
            <a:r>
              <a:rPr lang="cs-CZ" sz="2400" i="1" dirty="0"/>
              <a:t> in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Twentieth</a:t>
            </a:r>
            <a:r>
              <a:rPr lang="cs-CZ" sz="2400" i="1" dirty="0"/>
              <a:t> </a:t>
            </a:r>
            <a:r>
              <a:rPr lang="cs-CZ" sz="2400" i="1" dirty="0" err="1"/>
              <a:t>Century</a:t>
            </a:r>
            <a:r>
              <a:rPr lang="cs-CZ" sz="2400" dirty="0"/>
              <a:t>. New </a:t>
            </a:r>
            <a:r>
              <a:rPr lang="cs-CZ" sz="2400" dirty="0" err="1"/>
              <a:t>Brunswick</a:t>
            </a:r>
            <a:r>
              <a:rPr lang="cs-CZ" sz="2400" dirty="0"/>
              <a:t>: </a:t>
            </a:r>
            <a:r>
              <a:rPr lang="cs-CZ" sz="2400" dirty="0" err="1"/>
              <a:t>Transaction</a:t>
            </a:r>
            <a:r>
              <a:rPr lang="cs-CZ" sz="2400" dirty="0"/>
              <a:t> </a:t>
            </a:r>
            <a:r>
              <a:rPr lang="cs-CZ" sz="2400" dirty="0" err="1"/>
              <a:t>Publishers</a:t>
            </a:r>
            <a:r>
              <a:rPr lang="cs-CZ" sz="2400" dirty="0"/>
              <a:t>, 2002. S. 85-113.</a:t>
            </a:r>
          </a:p>
          <a:p>
            <a:pPr eaLnBrk="1" hangingPunct="1"/>
            <a:endParaRPr lang="cs-CZ" sz="2400" dirty="0"/>
          </a:p>
          <a:p>
            <a:pPr eaLnBrk="1" hangingPunct="1"/>
            <a:r>
              <a:rPr lang="cs-CZ" sz="2400" dirty="0"/>
              <a:t>1) Proč k anšlusu došlo a bylo reálné mu zabránit? Pokud ano, jak? </a:t>
            </a:r>
            <a:br>
              <a:rPr lang="cs-CZ" sz="2400" dirty="0"/>
            </a:br>
            <a:r>
              <a:rPr lang="cs-CZ" sz="2400" dirty="0"/>
              <a:t>2) Jak na anšlus reagovali vůdčí rakouští politici a rakouská veřejnost a proč? </a:t>
            </a:r>
            <a:br>
              <a:rPr lang="cs-CZ" sz="2400" dirty="0"/>
            </a:br>
            <a:r>
              <a:rPr lang="cs-CZ" sz="2400" dirty="0"/>
              <a:t>3) Lze Rakousko bezvýhradně označit jako první oběť Hitlerovy expanzívní politiky? Jaká jsou pro a proti této teze? </a:t>
            </a:r>
          </a:p>
          <a:p>
            <a:pPr eaLnBrk="1" hangingPunct="1"/>
            <a:endParaRPr lang="cs-CZ" sz="2400" dirty="0"/>
          </a:p>
          <a:p>
            <a:pPr eaLnBrk="1" hangingPunct="1">
              <a:buNone/>
            </a:pPr>
            <a:endParaRPr lang="cs-CZ" sz="24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Cesta Rakouska k anšlusu (1)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cs-CZ" dirty="0"/>
              <a:t>6 fází podle </a:t>
            </a:r>
            <a:r>
              <a:rPr lang="cs-CZ" dirty="0" err="1"/>
              <a:t>Rolfa</a:t>
            </a:r>
            <a:r>
              <a:rPr lang="cs-CZ" dirty="0"/>
              <a:t> </a:t>
            </a:r>
            <a:r>
              <a:rPr lang="cs-CZ" dirty="0" err="1"/>
              <a:t>Steiningera</a:t>
            </a:r>
            <a:r>
              <a:rPr lang="cs-CZ" dirty="0"/>
              <a:t>:</a:t>
            </a:r>
          </a:p>
          <a:p>
            <a:pPr lvl="1">
              <a:buNone/>
              <a:defRPr/>
            </a:pPr>
            <a:r>
              <a:rPr lang="cs-CZ" dirty="0"/>
              <a:t>1) Nadšení socialistů pro anšlus 1918-1919</a:t>
            </a:r>
          </a:p>
          <a:p>
            <a:pPr lvl="1">
              <a:buNone/>
              <a:defRPr/>
            </a:pPr>
            <a:r>
              <a:rPr lang="cs-CZ" dirty="0"/>
              <a:t>2) Plebiscity o anšlusu v rakouských zemích 1921</a:t>
            </a:r>
          </a:p>
          <a:p>
            <a:pPr lvl="1">
              <a:buNone/>
              <a:defRPr/>
            </a:pPr>
            <a:r>
              <a:rPr lang="cs-CZ" dirty="0"/>
              <a:t>3) Reálná politika a propaganda pro anšlus ve 20. letech</a:t>
            </a:r>
          </a:p>
          <a:p>
            <a:pPr lvl="1">
              <a:buNone/>
              <a:defRPr/>
            </a:pPr>
            <a:r>
              <a:rPr lang="cs-CZ" dirty="0"/>
              <a:t>4) Projekt Německo-rakouské celní unie v roce 1931</a:t>
            </a:r>
          </a:p>
          <a:p>
            <a:pPr lvl="1">
              <a:buNone/>
              <a:defRPr/>
            </a:pPr>
            <a:r>
              <a:rPr lang="cs-CZ" dirty="0"/>
              <a:t>5) Hitlerovo uchopení moci v roce 1933 a „rychlé řešení“ 1933-34</a:t>
            </a:r>
          </a:p>
          <a:p>
            <a:pPr lvl="1">
              <a:buNone/>
              <a:defRPr/>
            </a:pPr>
            <a:r>
              <a:rPr lang="cs-CZ" dirty="0"/>
              <a:t>6) Evoluční řešení, „mentální saturace“ Rakouska ve prospěch Anšlusu v březnu 1938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Cesta Rakouska k anšlusu (2)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143500"/>
          </a:xfrm>
        </p:spPr>
        <p:txBody>
          <a:bodyPr rtlCol="0">
            <a:normAutofit fontScale="85000" lnSpcReduction="20000"/>
          </a:bodyPr>
          <a:lstStyle/>
          <a:p>
            <a:pPr marL="514350" indent="-514350">
              <a:buFont typeface="Arial" pitchFamily="34" charset="0"/>
              <a:buAutoNum type="arabicParenR"/>
              <a:defRPr/>
            </a:pPr>
            <a:r>
              <a:rPr lang="cs-CZ" sz="4100" dirty="0"/>
              <a:t>Nadšení socialistů pro anšlus 1918-1919</a:t>
            </a:r>
          </a:p>
          <a:p>
            <a:pPr marL="514350" indent="-514350">
              <a:defRPr/>
            </a:pPr>
            <a:r>
              <a:rPr lang="cs-CZ" dirty="0"/>
              <a:t>12. listopad 1918 – Ústava schválená Provizorním národním shromážděním pro Německé Rakousko:</a:t>
            </a:r>
          </a:p>
          <a:p>
            <a:pPr marL="1314450" lvl="2" indent="-514350">
              <a:defRPr/>
            </a:pPr>
            <a:endParaRPr lang="cs-CZ" dirty="0"/>
          </a:p>
          <a:p>
            <a:pPr marL="1314450" lvl="2" indent="-514350">
              <a:defRPr/>
            </a:pPr>
            <a:r>
              <a:rPr lang="cs-CZ" sz="2600" dirty="0"/>
              <a:t>Čl. 1: Německé Rakousko (včetně Sudet)</a:t>
            </a:r>
          </a:p>
          <a:p>
            <a:pPr marL="1314450" lvl="2" indent="-514350">
              <a:defRPr/>
            </a:pPr>
            <a:r>
              <a:rPr lang="cs-CZ" sz="2600" dirty="0"/>
              <a:t>Čl. 2: Německé Rakousko je nedílnou součástí Německé republiky</a:t>
            </a:r>
          </a:p>
          <a:p>
            <a:pPr marL="1314450" lvl="2" indent="-514350">
              <a:defRPr/>
            </a:pPr>
            <a:r>
              <a:rPr lang="cs-CZ" sz="2600" dirty="0"/>
              <a:t>velkoněmci i socialisté (nejsilnější strana) hlasovali pro</a:t>
            </a:r>
          </a:p>
          <a:p>
            <a:pPr marL="1771650" lvl="3" indent="-514350">
              <a:defRPr/>
            </a:pPr>
            <a:r>
              <a:rPr lang="cs-CZ" sz="2600" dirty="0"/>
              <a:t>hospodářská nesoběstačnost (surovinová i zemědělská) </a:t>
            </a:r>
          </a:p>
          <a:p>
            <a:pPr marL="1771650" lvl="3" indent="-514350">
              <a:buNone/>
              <a:defRPr/>
            </a:pPr>
            <a:r>
              <a:rPr lang="cs-CZ" sz="2600" dirty="0"/>
              <a:t>               x     v Rakousku 30 % hospodářské kapacity při 12 % </a:t>
            </a:r>
          </a:p>
          <a:p>
            <a:pPr marL="1771650" lvl="3" indent="-514350">
              <a:buNone/>
              <a:defRPr/>
            </a:pPr>
            <a:r>
              <a:rPr lang="cs-CZ" sz="2600" dirty="0"/>
              <a:t>                      obyvatel</a:t>
            </a:r>
          </a:p>
          <a:p>
            <a:pPr marL="1771650" lvl="3" indent="-514350">
              <a:defRPr/>
            </a:pPr>
            <a:r>
              <a:rPr lang="cs-CZ" sz="2600" dirty="0"/>
              <a:t>snaha spojit rakouské a německé socialisty → socialismus  x proti anšlusu: křesťanští sociálové</a:t>
            </a:r>
          </a:p>
          <a:p>
            <a:pPr marL="1771650" lvl="3" indent="-514350">
              <a:defRPr/>
            </a:pPr>
            <a:r>
              <a:rPr lang="cs-CZ" sz="2600" dirty="0"/>
              <a:t>nový kancléř:  Karl </a:t>
            </a:r>
            <a:r>
              <a:rPr lang="cs-CZ" sz="2600" dirty="0" err="1"/>
              <a:t>Renner</a:t>
            </a:r>
            <a:r>
              <a:rPr lang="cs-CZ" sz="2600" dirty="0"/>
              <a:t> (socialista)</a:t>
            </a:r>
          </a:p>
          <a:p>
            <a:pPr marL="514350" indent="-514350">
              <a:buNone/>
              <a:defRPr/>
            </a:pPr>
            <a:endParaRPr lang="cs-CZ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Cesta Rakouska k anšlusu (3)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50"/>
          </a:xfrm>
        </p:spPr>
        <p:txBody>
          <a:bodyPr rtlCol="0">
            <a:normAutofit fontScale="85000" lnSpcReduction="20000"/>
          </a:bodyPr>
          <a:lstStyle/>
          <a:p>
            <a:pPr marL="342900" lvl="2" indent="-342900">
              <a:defRPr/>
            </a:pPr>
            <a:r>
              <a:rPr lang="cs-CZ" sz="2600" dirty="0"/>
              <a:t>chladná reakce Německé říše – obava z horších podmínek při jednání ve Versailles</a:t>
            </a:r>
          </a:p>
          <a:p>
            <a:pPr marL="342900" lvl="2" indent="-342900">
              <a:defRPr/>
            </a:pPr>
            <a:endParaRPr lang="cs-CZ" sz="2600" dirty="0"/>
          </a:p>
          <a:p>
            <a:pPr marL="342900" lvl="2" indent="-342900">
              <a:defRPr/>
            </a:pPr>
            <a:r>
              <a:rPr lang="cs-CZ" sz="2600" dirty="0"/>
              <a:t>Versailleská smlouva (červen 1919):  </a:t>
            </a:r>
          </a:p>
          <a:p>
            <a:pPr marL="342900" lvl="2" indent="-342900">
              <a:defRPr/>
            </a:pPr>
            <a:r>
              <a:rPr lang="cs-CZ" sz="2200" dirty="0"/>
              <a:t>Německo uznává nezávislost Rakouska ve stávajících hranicích a zavazuje se k jejímu respektování; tato nezávislost je nezměnitelná bez souhlasu Rady Společnosti národů</a:t>
            </a:r>
          </a:p>
          <a:p>
            <a:pPr marL="342900" lvl="2" indent="-342900">
              <a:buNone/>
              <a:defRPr/>
            </a:pPr>
            <a:endParaRPr lang="cs-CZ" sz="2600" dirty="0"/>
          </a:p>
          <a:p>
            <a:pPr marL="342900" lvl="2" indent="-342900">
              <a:defRPr/>
            </a:pPr>
            <a:r>
              <a:rPr lang="cs-CZ" sz="2600" dirty="0" err="1"/>
              <a:t>Saint</a:t>
            </a:r>
            <a:r>
              <a:rPr lang="cs-CZ" sz="2600" dirty="0"/>
              <a:t>-</a:t>
            </a:r>
            <a:r>
              <a:rPr lang="cs-CZ" sz="2600" dirty="0" err="1"/>
              <a:t>Germainská</a:t>
            </a:r>
            <a:r>
              <a:rPr lang="cs-CZ" sz="2600" dirty="0"/>
              <a:t> smlouva (září 1919): </a:t>
            </a:r>
          </a:p>
          <a:p>
            <a:pPr marL="342900" lvl="2" indent="-342900">
              <a:defRPr/>
            </a:pPr>
            <a:r>
              <a:rPr lang="cs-CZ" sz="2200" dirty="0"/>
              <a:t>zakazuje se používání názvu státu "</a:t>
            </a:r>
            <a:r>
              <a:rPr lang="cs-CZ" sz="2200" dirty="0" err="1"/>
              <a:t>Deutschösterreich</a:t>
            </a:r>
            <a:r>
              <a:rPr lang="cs-CZ" sz="2200" dirty="0"/>
              <a:t>“ a připojení Rakouska k Německé říši (Čl. 88)</a:t>
            </a:r>
          </a:p>
          <a:p>
            <a:pPr marL="342900" lvl="2" indent="-342900">
              <a:defRPr/>
            </a:pPr>
            <a:r>
              <a:rPr lang="cs-CZ" sz="2200" dirty="0"/>
              <a:t>teritoriální ztráty:  Česko, Morava, Rakouské Slezsko, Jižní Tyrolsko, Italské Tyrolsko, </a:t>
            </a:r>
            <a:r>
              <a:rPr lang="cs-CZ" sz="2200" dirty="0" err="1"/>
              <a:t>Kanálské</a:t>
            </a:r>
            <a:r>
              <a:rPr lang="cs-CZ" sz="2200" dirty="0"/>
              <a:t> údolí,  Istrie, Bukovina, část Štýrska a Korutan</a:t>
            </a:r>
          </a:p>
          <a:p>
            <a:pPr marL="342900" lvl="2" indent="-342900">
              <a:defRPr/>
            </a:pPr>
            <a:r>
              <a:rPr lang="cs-CZ" sz="2200" dirty="0"/>
              <a:t>o přináležitosti jižního </a:t>
            </a:r>
            <a:r>
              <a:rPr lang="cs-CZ" sz="2200" dirty="0" err="1"/>
              <a:t>Korutanska</a:t>
            </a:r>
            <a:r>
              <a:rPr lang="cs-CZ" sz="2200" dirty="0"/>
              <a:t>  má rozhodnout referendum (1920 – 59 % pro </a:t>
            </a:r>
            <a:r>
              <a:rPr lang="cs-CZ" sz="2200" dirty="0" err="1"/>
              <a:t>Rakosuko</a:t>
            </a:r>
            <a:r>
              <a:rPr lang="cs-CZ" sz="2200" dirty="0"/>
              <a:t> v zóně, kde žilo 79 % etnických Slovinců)</a:t>
            </a:r>
          </a:p>
          <a:p>
            <a:pPr marL="342900" lvl="2" indent="-342900">
              <a:defRPr/>
            </a:pPr>
            <a:r>
              <a:rPr lang="cs-CZ" sz="2200" dirty="0"/>
              <a:t>reparace, profesionální armáda </a:t>
            </a:r>
          </a:p>
          <a:p>
            <a:pPr marL="342900" lvl="2" indent="-342900">
              <a:buNone/>
              <a:defRPr/>
            </a:pPr>
            <a:endParaRPr lang="cs-CZ" sz="2000" dirty="0"/>
          </a:p>
          <a:p>
            <a:pPr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cs-CZ"/>
              <a:t>Cesta Rakouska k anšlusu (4)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68850"/>
          </a:xfrm>
        </p:spPr>
        <p:txBody>
          <a:bodyPr rtlCol="0">
            <a:normAutofit fontScale="62500" lnSpcReduction="20000"/>
          </a:bodyPr>
          <a:lstStyle/>
          <a:p>
            <a:pPr marL="514350" lvl="1" indent="-514350">
              <a:buNone/>
              <a:defRPr/>
            </a:pPr>
            <a:r>
              <a:rPr lang="cs-CZ" sz="5100" dirty="0"/>
              <a:t>2) Plebiscity o anšlusu v rakouských zemích 1921</a:t>
            </a:r>
          </a:p>
          <a:p>
            <a:pPr marL="514350" lvl="1" indent="-514350">
              <a:buNone/>
              <a:defRPr/>
            </a:pPr>
            <a:endParaRPr lang="cs-CZ" dirty="0"/>
          </a:p>
          <a:p>
            <a:pPr marL="514350" lvl="1" indent="-514350">
              <a:defRPr/>
            </a:pPr>
            <a:r>
              <a:rPr lang="cs-CZ" sz="4500" dirty="0"/>
              <a:t>Otázka:</a:t>
            </a:r>
            <a:r>
              <a:rPr lang="cs-CZ" sz="4500" i="1" dirty="0"/>
              <a:t> „Má federální vláda požádat Radu Společnosti národů o souhlas s připojením Republiky Rakousko k Německé říši?“</a:t>
            </a:r>
            <a:r>
              <a:rPr lang="cs-CZ" sz="4500" dirty="0"/>
              <a:t> </a:t>
            </a:r>
          </a:p>
          <a:p>
            <a:pPr marL="514350" lvl="1" indent="-514350">
              <a:defRPr/>
            </a:pPr>
            <a:r>
              <a:rPr lang="cs-CZ" sz="4500" dirty="0"/>
              <a:t>Tyrolsko: 98,2 % pro ano</a:t>
            </a:r>
          </a:p>
          <a:p>
            <a:pPr marL="514350" lvl="1" indent="-514350">
              <a:defRPr/>
            </a:pPr>
            <a:r>
              <a:rPr lang="cs-CZ" sz="4500" dirty="0"/>
              <a:t>Salcburk: 98,8 % pro ano</a:t>
            </a:r>
          </a:p>
          <a:p>
            <a:pPr marL="514350" lvl="1" indent="-514350">
              <a:defRPr/>
            </a:pPr>
            <a:r>
              <a:rPr lang="cs-CZ" sz="4500" dirty="0"/>
              <a:t>Štýrsko: referendum neuskutečněno</a:t>
            </a:r>
          </a:p>
          <a:p>
            <a:pPr marL="514350" lvl="1" indent="-514350">
              <a:buNone/>
              <a:defRPr/>
            </a:pPr>
            <a:endParaRPr lang="cs-CZ" sz="4500" dirty="0"/>
          </a:p>
          <a:p>
            <a:pPr marL="514350" lvl="1" indent="-514350">
              <a:buNone/>
              <a:defRPr/>
            </a:pPr>
            <a:r>
              <a:rPr lang="cs-CZ" sz="4500" dirty="0"/>
              <a:t>x  kancléř </a:t>
            </a:r>
            <a:r>
              <a:rPr lang="cs-CZ" sz="4500" dirty="0" err="1"/>
              <a:t>Ignaz</a:t>
            </a:r>
            <a:r>
              <a:rPr lang="cs-CZ" sz="4500" dirty="0"/>
              <a:t> </a:t>
            </a:r>
            <a:r>
              <a:rPr lang="cs-CZ" sz="4500" dirty="0" err="1"/>
              <a:t>Seipel</a:t>
            </a:r>
            <a:r>
              <a:rPr lang="cs-CZ" sz="4500" dirty="0"/>
              <a:t> (1922-1929) – křesťanský sociál</a:t>
            </a:r>
          </a:p>
          <a:p>
            <a:pPr marL="514350" lvl="1" indent="-514350">
              <a:buNone/>
              <a:defRPr/>
            </a:pPr>
            <a:r>
              <a:rPr lang="cs-CZ" sz="4500" dirty="0"/>
              <a:t>	- proti anšlusu, stabilizace Rakouska, vyjednal půjčku od SN</a:t>
            </a:r>
          </a:p>
          <a:p>
            <a:pPr marL="514350" lvl="1" indent="-514350">
              <a:buNone/>
              <a:defRPr/>
            </a:pPr>
            <a:endParaRPr lang="cs-CZ" sz="4500" dirty="0"/>
          </a:p>
          <a:p>
            <a:pPr marL="514350" indent="-514350">
              <a:buNone/>
              <a:defRPr/>
            </a:pPr>
            <a:endParaRPr lang="cs-CZ" sz="45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Cesta Rakouska k anšlusu (5)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00190"/>
            <a:ext cx="8229600" cy="4625975"/>
          </a:xfrm>
        </p:spPr>
        <p:txBody>
          <a:bodyPr rtlCol="0">
            <a:normAutofit fontScale="92500"/>
          </a:bodyPr>
          <a:lstStyle/>
          <a:p>
            <a:pPr>
              <a:buNone/>
              <a:defRPr/>
            </a:pPr>
            <a:r>
              <a:rPr lang="cs-CZ" sz="3500" dirty="0"/>
              <a:t>3) Reálná politika a propaganda pro anšlus ve 20. letech</a:t>
            </a:r>
          </a:p>
          <a:p>
            <a:pPr lvl="1">
              <a:defRPr/>
            </a:pPr>
            <a:r>
              <a:rPr lang="cs-CZ" dirty="0"/>
              <a:t>hospodářské, kulturní a sociální sbližování Rakouska s Německem</a:t>
            </a:r>
          </a:p>
          <a:p>
            <a:pPr lvl="1">
              <a:defRPr/>
            </a:pPr>
            <a:r>
              <a:rPr lang="cs-CZ" dirty="0"/>
              <a:t>spolky: </a:t>
            </a:r>
            <a:r>
              <a:rPr lang="cs-CZ" dirty="0" err="1"/>
              <a:t>Österreichisch</a:t>
            </a:r>
            <a:r>
              <a:rPr lang="cs-CZ" dirty="0"/>
              <a:t>-</a:t>
            </a:r>
            <a:r>
              <a:rPr lang="cs-CZ" dirty="0" err="1"/>
              <a:t>deutsche</a:t>
            </a:r>
            <a:r>
              <a:rPr lang="cs-CZ" dirty="0"/>
              <a:t> </a:t>
            </a:r>
            <a:r>
              <a:rPr lang="cs-CZ" dirty="0" err="1"/>
              <a:t>Arbeitsgemeinschaft</a:t>
            </a:r>
            <a:r>
              <a:rPr lang="cs-CZ" dirty="0"/>
              <a:t>, </a:t>
            </a:r>
            <a:r>
              <a:rPr lang="cs-CZ" dirty="0" err="1"/>
              <a:t>Österreichisch</a:t>
            </a:r>
            <a:r>
              <a:rPr lang="cs-CZ" dirty="0"/>
              <a:t>-</a:t>
            </a:r>
            <a:r>
              <a:rPr lang="cs-CZ" dirty="0" err="1"/>
              <a:t>deutscher</a:t>
            </a:r>
            <a:r>
              <a:rPr lang="cs-CZ" dirty="0"/>
              <a:t> </a:t>
            </a:r>
            <a:r>
              <a:rPr lang="cs-CZ" dirty="0" err="1"/>
              <a:t>Volksbund</a:t>
            </a:r>
            <a:r>
              <a:rPr lang="cs-CZ" dirty="0"/>
              <a:t> </a:t>
            </a:r>
            <a:r>
              <a:rPr lang="cs-CZ" dirty="0" err="1"/>
              <a:t>Wien</a:t>
            </a:r>
            <a:endParaRPr lang="cs-CZ" dirty="0"/>
          </a:p>
          <a:p>
            <a:pPr lvl="1">
              <a:defRPr/>
            </a:pPr>
            <a:r>
              <a:rPr lang="cs-CZ" dirty="0"/>
              <a:t>Delegace pro rakousko-německé hospodářské sjednocení</a:t>
            </a:r>
          </a:p>
          <a:p>
            <a:pPr lvl="1">
              <a:defRPr/>
            </a:pPr>
            <a:r>
              <a:rPr lang="cs-CZ" dirty="0"/>
              <a:t>mezistátní poštovní, dopravní, univerzitní dohody atd.</a:t>
            </a:r>
          </a:p>
          <a:p>
            <a:pPr>
              <a:defRPr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112"/>
          </a:xfrm>
        </p:spPr>
        <p:txBody>
          <a:bodyPr/>
          <a:lstStyle/>
          <a:p>
            <a:pPr eaLnBrk="1" hangingPunct="1"/>
            <a:r>
              <a:rPr lang="cs-CZ"/>
              <a:t>Cesta Rakouska k anšlusu (6)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cs-CZ"/>
              <a:t>4) Projekt Německo-rakouské celní unie (1931) </a:t>
            </a:r>
          </a:p>
          <a:p>
            <a:pPr eaLnBrk="1" hangingPunct="1"/>
            <a:r>
              <a:rPr lang="cs-CZ" sz="2800"/>
              <a:t>Hospodářská krize, krach Bodenkreditanstalt (1929)</a:t>
            </a:r>
          </a:p>
          <a:p>
            <a:pPr eaLnBrk="1" hangingPunct="1"/>
            <a:r>
              <a:rPr lang="cs-CZ" sz="2800"/>
              <a:t>Projekt celní unie: německá iniciativa – snaha získat Rakousko do své sféry vlivu</a:t>
            </a:r>
          </a:p>
          <a:p>
            <a:pPr eaLnBrk="1" hangingPunct="1"/>
            <a:r>
              <a:rPr lang="cs-CZ" sz="2800"/>
              <a:t>Rakousko nakonec ustoupilo (1931)</a:t>
            </a:r>
          </a:p>
          <a:p>
            <a:pPr lvl="1" eaLnBrk="1" hangingPunct="1"/>
            <a:r>
              <a:rPr lang="cs-CZ"/>
              <a:t>strach státu i podniků z konkurence</a:t>
            </a:r>
          </a:p>
          <a:p>
            <a:pPr lvl="1" eaLnBrk="1" hangingPunct="1"/>
            <a:r>
              <a:rPr lang="cs-CZ"/>
              <a:t>mezinárodní tlak (Francie)</a:t>
            </a:r>
          </a:p>
          <a:p>
            <a:pPr lvl="1" eaLnBrk="1" hangingPunct="1"/>
            <a:r>
              <a:rPr lang="cs-CZ"/>
              <a:t>krach rakouského bankovnictví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Cesta Rakouska k anšlusu (7)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buNone/>
              <a:defRPr/>
            </a:pPr>
            <a:r>
              <a:rPr lang="cs-CZ" sz="3500" dirty="0"/>
              <a:t>5) Hitlerovo uchopení moci v roce 1933 a „rychlé řešení“ 1933-34</a:t>
            </a:r>
          </a:p>
          <a:p>
            <a:pPr>
              <a:defRPr/>
            </a:pPr>
            <a:endParaRPr lang="cs-CZ" sz="3000" dirty="0"/>
          </a:p>
          <a:p>
            <a:pPr>
              <a:defRPr/>
            </a:pPr>
            <a:r>
              <a:rPr lang="cs-CZ" sz="3000" dirty="0"/>
              <a:t>první strana </a:t>
            </a:r>
            <a:r>
              <a:rPr lang="cs-CZ" sz="3000" i="1" dirty="0" err="1"/>
              <a:t>Mein</a:t>
            </a:r>
            <a:r>
              <a:rPr lang="cs-CZ" sz="3000" i="1" dirty="0"/>
              <a:t> </a:t>
            </a:r>
            <a:r>
              <a:rPr lang="cs-CZ" sz="3000" i="1" dirty="0" err="1"/>
              <a:t>Kampf</a:t>
            </a:r>
            <a:r>
              <a:rPr lang="cs-CZ" sz="3000" dirty="0"/>
              <a:t>: „Německé Rakousko musí být navráceno velké německé otčině (…) Lidé stejné krve patří spolu do jedné a té samé Říše“</a:t>
            </a:r>
          </a:p>
          <a:p>
            <a:pPr>
              <a:defRPr/>
            </a:pPr>
            <a:r>
              <a:rPr lang="cs-CZ" sz="3000" dirty="0"/>
              <a:t>snaha o převrat: NSDAP jako pátá kolona v autoritářském státě </a:t>
            </a:r>
          </a:p>
          <a:p>
            <a:pPr lvl="1">
              <a:defRPr/>
            </a:pPr>
            <a:r>
              <a:rPr lang="cs-CZ" dirty="0"/>
              <a:t>zákaz NSDAP: březen 1933 (kancléř </a:t>
            </a:r>
            <a:r>
              <a:rPr lang="cs-CZ" dirty="0" err="1"/>
              <a:t>Dolfuss</a:t>
            </a:r>
            <a:r>
              <a:rPr lang="cs-CZ" dirty="0"/>
              <a:t>); propaganda a teroristické činy; červencový puč 1934 – </a:t>
            </a:r>
            <a:r>
              <a:rPr lang="cs-CZ" dirty="0" err="1"/>
              <a:t>Dolfuss</a:t>
            </a:r>
            <a:r>
              <a:rPr lang="cs-CZ" dirty="0"/>
              <a:t> zavražděn  x puč potlačen</a:t>
            </a:r>
          </a:p>
          <a:p>
            <a:pPr lvl="1">
              <a:defRPr/>
            </a:pPr>
            <a:endParaRPr lang="cs-CZ" dirty="0"/>
          </a:p>
          <a:p>
            <a:pPr>
              <a:buNone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BC0961-D06F-4ADA-F84A-930A9A600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296EE6-24C0-934A-F8CE-E281B2946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C72D00FC-1F55-4655-BF60-530A826F4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274638"/>
            <a:ext cx="5832648" cy="637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2128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Cesta Rakouska k anšlusu (8)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buNone/>
              <a:defRPr/>
            </a:pPr>
            <a:r>
              <a:rPr lang="cs-CZ" dirty="0"/>
              <a:t>6) </a:t>
            </a:r>
            <a:r>
              <a:rPr lang="cs-CZ" sz="3500" dirty="0"/>
              <a:t>„Evoluční řešení“ až do anšlusu v roce 1938</a:t>
            </a:r>
          </a:p>
          <a:p>
            <a:pPr>
              <a:defRPr/>
            </a:pPr>
            <a:r>
              <a:rPr lang="cs-CZ" dirty="0"/>
              <a:t>1936 – dohoda </a:t>
            </a:r>
            <a:r>
              <a:rPr lang="cs-CZ" dirty="0" err="1"/>
              <a:t>Schuschnigg</a:t>
            </a:r>
            <a:r>
              <a:rPr lang="cs-CZ" dirty="0"/>
              <a:t>-Hitler:</a:t>
            </a:r>
          </a:p>
          <a:p>
            <a:pPr lvl="1">
              <a:defRPr/>
            </a:pPr>
            <a:r>
              <a:rPr lang="cs-CZ" dirty="0"/>
              <a:t>Německo nebude usilovat o anexi Rakouska a vměšovat se do jeho interních záležitostí  x  </a:t>
            </a:r>
            <a:r>
              <a:rPr lang="cs-CZ" dirty="0" err="1"/>
              <a:t>Schuschnigg</a:t>
            </a:r>
            <a:r>
              <a:rPr lang="cs-CZ" dirty="0"/>
              <a:t> vyhlásí amnestii, zastaví </a:t>
            </a:r>
            <a:r>
              <a:rPr lang="cs-CZ" dirty="0" err="1"/>
              <a:t>anti</a:t>
            </a:r>
            <a:r>
              <a:rPr lang="cs-CZ" dirty="0"/>
              <a:t>-NS propagandu a povolí nacistům obsadit některé vládní posty</a:t>
            </a:r>
          </a:p>
          <a:p>
            <a:pPr>
              <a:defRPr/>
            </a:pPr>
            <a:r>
              <a:rPr lang="cs-CZ" dirty="0" err="1"/>
              <a:t>Bertechsgadenské</a:t>
            </a:r>
            <a:r>
              <a:rPr lang="cs-CZ" dirty="0"/>
              <a:t> ultimátum, 12. únor 1938:</a:t>
            </a:r>
          </a:p>
          <a:p>
            <a:pPr lvl="1">
              <a:defRPr/>
            </a:pPr>
            <a:r>
              <a:rPr lang="cs-CZ" dirty="0"/>
              <a:t>Vystupňování požadavků: plošná amnestie, </a:t>
            </a:r>
            <a:r>
              <a:rPr lang="cs-CZ" dirty="0" err="1"/>
              <a:t>Seyss</a:t>
            </a:r>
            <a:r>
              <a:rPr lang="cs-CZ" dirty="0"/>
              <a:t>-</a:t>
            </a:r>
            <a:r>
              <a:rPr lang="cs-CZ" dirty="0" err="1"/>
              <a:t>Inquart</a:t>
            </a:r>
            <a:r>
              <a:rPr lang="cs-CZ" dirty="0"/>
              <a:t> ministrem policie, povolení národně-socialistického světonázoru apod.</a:t>
            </a:r>
          </a:p>
          <a:p>
            <a:pPr lvl="1">
              <a:buNone/>
              <a:defRPr/>
            </a:pPr>
            <a:endParaRPr lang="cs-CZ" dirty="0"/>
          </a:p>
          <a:p>
            <a:pPr lvl="1"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Cesta Rakouska k anšlusu (9)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cs-CZ" dirty="0" err="1"/>
              <a:t>Schuschnigg</a:t>
            </a:r>
            <a:r>
              <a:rPr lang="cs-CZ" dirty="0"/>
              <a:t> vyhlásil plebiscit na 13. březen 1938:</a:t>
            </a:r>
          </a:p>
          <a:p>
            <a:pPr lvl="1">
              <a:defRPr/>
            </a:pPr>
            <a:r>
              <a:rPr lang="cs-CZ" dirty="0"/>
              <a:t>„Souhlasíte se svobodným a německým, nezávislým a sociálně spravedlivým, křesťanským a jednotným Rakouskem (…)?</a:t>
            </a:r>
          </a:p>
          <a:p>
            <a:pPr>
              <a:defRPr/>
            </a:pPr>
            <a:r>
              <a:rPr lang="cs-CZ" dirty="0"/>
              <a:t>socialisté na straně </a:t>
            </a:r>
            <a:r>
              <a:rPr lang="cs-CZ" dirty="0" err="1"/>
              <a:t>Schuschnigga</a:t>
            </a:r>
            <a:endParaRPr lang="cs-CZ" dirty="0"/>
          </a:p>
          <a:p>
            <a:pPr>
              <a:defRPr/>
            </a:pPr>
            <a:r>
              <a:rPr lang="cs-CZ" dirty="0"/>
              <a:t>Hitler hrozí okupací, </a:t>
            </a:r>
            <a:r>
              <a:rPr lang="cs-CZ" dirty="0" err="1"/>
              <a:t>Schuschnigg</a:t>
            </a:r>
            <a:r>
              <a:rPr lang="cs-CZ" dirty="0"/>
              <a:t> rezignuje a prezident </a:t>
            </a:r>
            <a:r>
              <a:rPr lang="cs-CZ" dirty="0" err="1"/>
              <a:t>Miklas</a:t>
            </a:r>
            <a:r>
              <a:rPr lang="cs-CZ" dirty="0"/>
              <a:t> jmenuje </a:t>
            </a:r>
            <a:r>
              <a:rPr lang="cs-CZ" dirty="0" err="1"/>
              <a:t>Seyss</a:t>
            </a:r>
            <a:r>
              <a:rPr lang="cs-CZ" dirty="0"/>
              <a:t>-</a:t>
            </a:r>
            <a:r>
              <a:rPr lang="cs-CZ" dirty="0" err="1"/>
              <a:t>Inquarta</a:t>
            </a:r>
            <a:r>
              <a:rPr lang="cs-CZ" dirty="0"/>
              <a:t> kancléřem (11. březen 1938)</a:t>
            </a:r>
          </a:p>
          <a:p>
            <a:pPr>
              <a:defRPr/>
            </a:pPr>
            <a:r>
              <a:rPr lang="cs-CZ" dirty="0"/>
              <a:t>12. březen: německá armáda v Rakousku, pochod na Vídeň: „květinová válka“ (100 000 vojáků), bez jediného výstřelu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Cesta Rakouska k anšlusu (10)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/>
              <a:t>Karl Renner i kardinál Innitzer veřejně s anšlusem souhlasí</a:t>
            </a:r>
          </a:p>
          <a:p>
            <a:pPr eaLnBrk="1" hangingPunct="1"/>
            <a:r>
              <a:rPr lang="cs-CZ"/>
              <a:t>plebiscit 10. dubna 1938: </a:t>
            </a:r>
            <a:r>
              <a:rPr lang="cs-CZ" i="1"/>
              <a:t>„Souhlasíte se sjednocením Rakouska s Německou říší, které bylo uskutečněno 13. března 1938 a odevzdáváte svůj hlas listině kandidátů našeho vůdce Adolfa Hitlera?“ </a:t>
            </a:r>
            <a:r>
              <a:rPr lang="cs-CZ"/>
              <a:t>→ 99,73 % pro ano</a:t>
            </a:r>
          </a:p>
          <a:p>
            <a:pPr eaLnBrk="1" hangingPunct="1"/>
            <a:r>
              <a:rPr lang="cs-CZ"/>
              <a:t>dnešní odhady: 2/3 pro Anschluss</a:t>
            </a:r>
          </a:p>
          <a:p>
            <a:pPr eaLnBrk="1" hangingPunct="1"/>
            <a:endParaRPr lang="cs-CZ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Seminář 24. 2.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42594"/>
          </a:xfrm>
        </p:spPr>
        <p:txBody>
          <a:bodyPr rtlCol="0">
            <a:normAutofit fontScale="92500" lnSpcReduction="20000"/>
          </a:bodyPr>
          <a:lstStyle/>
          <a:p>
            <a:pPr algn="ctr">
              <a:buNone/>
              <a:defRPr/>
            </a:pPr>
            <a:r>
              <a:rPr lang="cs-CZ" sz="5200" dirty="0"/>
              <a:t>Téma: </a:t>
            </a:r>
          </a:p>
          <a:p>
            <a:pPr algn="ctr">
              <a:buNone/>
              <a:defRPr/>
            </a:pPr>
            <a:r>
              <a:rPr lang="cs-CZ" sz="4200" dirty="0"/>
              <a:t>Rakousko: oběť, nebo viník?</a:t>
            </a:r>
          </a:p>
          <a:p>
            <a:pPr algn="ctr">
              <a:buNone/>
              <a:defRPr/>
            </a:pPr>
            <a:endParaRPr lang="cs-CZ" sz="3900" dirty="0">
              <a:solidFill>
                <a:srgbClr val="FF0000"/>
              </a:solidFill>
            </a:endParaRPr>
          </a:p>
          <a:p>
            <a:pPr algn="ctr">
              <a:buNone/>
              <a:defRPr/>
            </a:pPr>
            <a:r>
              <a:rPr lang="cs-CZ" sz="3900" dirty="0">
                <a:solidFill>
                  <a:srgbClr val="FF0000"/>
                </a:solidFill>
              </a:rPr>
              <a:t>Prezentace: </a:t>
            </a:r>
          </a:p>
          <a:p>
            <a:pPr algn="ctr">
              <a:buNone/>
              <a:defRPr/>
            </a:pPr>
            <a:endParaRPr lang="cs-CZ" sz="3900" dirty="0">
              <a:solidFill>
                <a:srgbClr val="FF0000"/>
              </a:solidFill>
            </a:endParaRPr>
          </a:p>
          <a:p>
            <a:pPr algn="ctr">
              <a:buNone/>
              <a:defRPr/>
            </a:pPr>
            <a:r>
              <a:rPr lang="cs-CZ" sz="4300" dirty="0"/>
              <a:t>Text na přípravu:</a:t>
            </a:r>
          </a:p>
          <a:p>
            <a:pPr marL="0" indent="0" algn="ctr">
              <a:buNone/>
            </a:pPr>
            <a:r>
              <a:rPr lang="cs-CZ" sz="2800" dirty="0"/>
              <a:t> </a:t>
            </a:r>
            <a:r>
              <a:rPr lang="cs-CZ" sz="2800" i="1" dirty="0" err="1"/>
              <a:t>Steininger</a:t>
            </a:r>
            <a:r>
              <a:rPr lang="cs-CZ" sz="2800" i="1" dirty="0"/>
              <a:t>, Rolf: </a:t>
            </a:r>
            <a:r>
              <a:rPr lang="cs-CZ" sz="2800" i="1" dirty="0" err="1"/>
              <a:t>Austria</a:t>
            </a:r>
            <a:r>
              <a:rPr lang="cs-CZ" sz="2800" i="1" dirty="0"/>
              <a:t>, Germany and </a:t>
            </a:r>
            <a:r>
              <a:rPr lang="cs-CZ" sz="2800" i="1" dirty="0" err="1"/>
              <a:t>the</a:t>
            </a:r>
            <a:r>
              <a:rPr lang="cs-CZ" sz="2800" i="1" dirty="0"/>
              <a:t> </a:t>
            </a:r>
            <a:r>
              <a:rPr lang="cs-CZ" sz="2800" i="1" dirty="0" err="1"/>
              <a:t>Cold</a:t>
            </a:r>
            <a:r>
              <a:rPr lang="cs-CZ" sz="2800" i="1" dirty="0"/>
              <a:t> </a:t>
            </a:r>
            <a:r>
              <a:rPr lang="cs-CZ" sz="2800" i="1" dirty="0" err="1"/>
              <a:t>War</a:t>
            </a:r>
            <a:r>
              <a:rPr lang="cs-CZ" sz="2800" i="1" dirty="0"/>
              <a:t>: </a:t>
            </a:r>
            <a:r>
              <a:rPr lang="cs-CZ" sz="2800" i="1" dirty="0" err="1"/>
              <a:t>From</a:t>
            </a:r>
            <a:r>
              <a:rPr lang="cs-CZ" sz="2800" i="1" dirty="0"/>
              <a:t> </a:t>
            </a:r>
            <a:r>
              <a:rPr lang="cs-CZ" sz="2800" i="1" dirty="0" err="1"/>
              <a:t>the</a:t>
            </a:r>
            <a:r>
              <a:rPr lang="cs-CZ" sz="2800" i="1" dirty="0"/>
              <a:t> </a:t>
            </a:r>
            <a:r>
              <a:rPr lang="cs-CZ" sz="2800" i="1" dirty="0" err="1"/>
              <a:t>Anschluss</a:t>
            </a:r>
            <a:r>
              <a:rPr lang="cs-CZ" sz="2800" i="1" dirty="0"/>
              <a:t> to </a:t>
            </a:r>
            <a:r>
              <a:rPr lang="cs-CZ" sz="2800" i="1" dirty="0" err="1"/>
              <a:t>the</a:t>
            </a:r>
            <a:r>
              <a:rPr lang="cs-CZ" sz="2800" i="1" dirty="0"/>
              <a:t> </a:t>
            </a:r>
            <a:r>
              <a:rPr lang="cs-CZ" sz="2800" i="1" dirty="0" err="1"/>
              <a:t>State</a:t>
            </a:r>
            <a:r>
              <a:rPr lang="cs-CZ" sz="2800" i="1" dirty="0"/>
              <a:t> </a:t>
            </a:r>
            <a:r>
              <a:rPr lang="cs-CZ" sz="2800" i="1" dirty="0" err="1"/>
              <a:t>Treaty</a:t>
            </a:r>
            <a:r>
              <a:rPr lang="cs-CZ" sz="2800" i="1" dirty="0"/>
              <a:t> 1938-1955. </a:t>
            </a:r>
            <a:r>
              <a:rPr lang="cs-CZ" sz="2800" i="1" dirty="0" err="1"/>
              <a:t>Brunswick</a:t>
            </a:r>
            <a:r>
              <a:rPr lang="cs-CZ" sz="2800" i="1" dirty="0"/>
              <a:t>: </a:t>
            </a:r>
            <a:r>
              <a:rPr lang="cs-CZ" sz="2800" i="1" dirty="0" err="1"/>
              <a:t>Berghahn</a:t>
            </a:r>
            <a:r>
              <a:rPr lang="cs-CZ" sz="2800" i="1" dirty="0"/>
              <a:t> </a:t>
            </a:r>
            <a:r>
              <a:rPr lang="cs-CZ" sz="2800" i="1" dirty="0" err="1"/>
              <a:t>Books</a:t>
            </a:r>
            <a:r>
              <a:rPr lang="cs-CZ" sz="2800" i="1" dirty="0"/>
              <a:t>, 2008, </a:t>
            </a:r>
            <a:r>
              <a:rPr lang="cs-CZ" sz="2800" i="1" dirty="0" err="1"/>
              <a:t>Chapter</a:t>
            </a:r>
            <a:r>
              <a:rPr lang="cs-CZ" sz="2800" i="1" dirty="0"/>
              <a:t> II: 1938 and </a:t>
            </a:r>
            <a:r>
              <a:rPr lang="cs-CZ" sz="2800" i="1" dirty="0" err="1"/>
              <a:t>Beyond</a:t>
            </a:r>
            <a:r>
              <a:rPr lang="cs-CZ" sz="2800" i="1" dirty="0"/>
              <a:t>: </a:t>
            </a:r>
            <a:r>
              <a:rPr lang="cs-CZ" sz="2800" i="1" dirty="0" err="1"/>
              <a:t>Austria</a:t>
            </a:r>
            <a:r>
              <a:rPr lang="cs-CZ" sz="2800" i="1" dirty="0"/>
              <a:t> as „</a:t>
            </a:r>
            <a:r>
              <a:rPr lang="cs-CZ" sz="2800" i="1" dirty="0" err="1"/>
              <a:t>Victim</a:t>
            </a:r>
            <a:r>
              <a:rPr lang="cs-CZ" sz="2800" i="1" dirty="0"/>
              <a:t>“,  13-24.</a:t>
            </a:r>
          </a:p>
          <a:p>
            <a:pPr marL="0" indent="0" algn="ctr">
              <a:buNone/>
            </a:pPr>
            <a:endParaRPr lang="cs-CZ" sz="4300" dirty="0"/>
          </a:p>
          <a:p>
            <a:pPr marL="0" indent="0" algn="ctr">
              <a:buNone/>
            </a:pPr>
            <a:endParaRPr lang="cs-CZ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09276A-F0D6-0BDB-F020-ADCE713D9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48871F-A43D-3509-0A7C-0184938BA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687BD5-27B7-68E5-59C0-5D3C68C94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95" y="548680"/>
            <a:ext cx="8551795" cy="592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156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2EA52-3EF1-46AC-8688-603696E27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preference – únor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68E9EC-BFF2-9BBC-EA6F-1BCCC9CEF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47A8BB-1973-9692-6AB7-87EF7625C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13" y="1891889"/>
            <a:ext cx="8653374" cy="307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0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424EC-99B4-0E34-64D1-9E76756C2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D7F87A-6B10-3A5B-3195-2D75EEC12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7AF5EAB-CE26-1750-E7CD-65CD838AB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2" y="846326"/>
            <a:ext cx="4489829" cy="516535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DE191A2-C2F4-3F1C-B083-C23174A45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846323"/>
            <a:ext cx="4770634" cy="516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603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A3824E-297C-88AD-DCE8-A8A231485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A058B6F-BAC5-0AEB-39D3-301DFBFD07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175" y="274639"/>
            <a:ext cx="4770827" cy="611788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DCED660-E440-74EE-A04E-52499387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20" y="392662"/>
            <a:ext cx="4404450" cy="61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247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10776</TotalTime>
  <Words>3266</Words>
  <Application>Microsoft Office PowerPoint</Application>
  <PresentationFormat>Předvádění na obrazovce (4:3)</PresentationFormat>
  <Paragraphs>285</Paragraphs>
  <Slides>53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6" baseType="lpstr">
      <vt:lpstr>Arial</vt:lpstr>
      <vt:lpstr>Calibri</vt:lpstr>
      <vt:lpstr>Motiv sady Office</vt:lpstr>
      <vt:lpstr>Vybraná témata dějin německy mluvících zemí  po roce 1945</vt:lpstr>
      <vt:lpstr>1. seminář – 18. 2. 2025</vt:lpstr>
      <vt:lpstr>Volby do Bundestagu 2021 a 2025 – druhý hlas</vt:lpstr>
      <vt:lpstr>Prezentace aplikace PowerPoint</vt:lpstr>
      <vt:lpstr>Prezentace aplikace PowerPoint</vt:lpstr>
      <vt:lpstr>Prezentace aplikace PowerPoint</vt:lpstr>
      <vt:lpstr>Volební preference – únor 2025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\</vt:lpstr>
      <vt:lpstr>Prezentace aplikace PowerPoint</vt:lpstr>
      <vt:lpstr>Prezentace aplikace PowerPoint</vt:lpstr>
      <vt:lpstr>Cíle kurzu:</vt:lpstr>
      <vt:lpstr>Motto</vt:lpstr>
      <vt:lpstr>Proces učení v kontrastu „mít“ a „být“</vt:lpstr>
      <vt:lpstr>Proces učení v kontrastu „mít“ a „být“</vt:lpstr>
      <vt:lpstr>Požadavky kurzu:</vt:lpstr>
      <vt:lpstr>Ústní referát (1)</vt:lpstr>
      <vt:lpstr>Ústní referát (2)</vt:lpstr>
      <vt:lpstr>Psaný referát</vt:lpstr>
      <vt:lpstr>Ukončení semináře, konzultace</vt:lpstr>
      <vt:lpstr>Rozdělení referátů (1)</vt:lpstr>
      <vt:lpstr>Rozdělení referátů (2):</vt:lpstr>
      <vt:lpstr>1. seminář – 17. 2. 2026</vt:lpstr>
      <vt:lpstr>Program semináře 17. 2. 2026</vt:lpstr>
      <vt:lpstr>Schicksalstage Österreichs (1) (Austria Wochenschau 10/63)</vt:lpstr>
      <vt:lpstr>Schicksalstage Österreichs (2) Komentář:</vt:lpstr>
      <vt:lpstr>Schicksalstage Österreichs (3) Komentář: </vt:lpstr>
      <vt:lpstr>Schicksalstage Österreichs (4)  Komentář:</vt:lpstr>
      <vt:lpstr>Märztage 1938 (1)  (Hallo Kino 7/1988, Beitrag: 1)</vt:lpstr>
      <vt:lpstr>Märztage 1938 (2) Komentář:</vt:lpstr>
      <vt:lpstr>Märztage 1938 (3) Komentář:</vt:lpstr>
      <vt:lpstr>Märztage 1938 (4) Komentář:</vt:lpstr>
      <vt:lpstr>Rakousko – viník, nebo oběť?</vt:lpstr>
      <vt:lpstr>Rakousko – viník, nebo oběť?</vt:lpstr>
      <vt:lpstr>Anšlus, nebo okupace? Viník, nebo oběť?</vt:lpstr>
      <vt:lpstr>Cesta Rakouska k anšlusu</vt:lpstr>
      <vt:lpstr>Cesta Rakouska k anšlusu (1)</vt:lpstr>
      <vt:lpstr>Cesta Rakouska k anšlusu (2)</vt:lpstr>
      <vt:lpstr>Cesta Rakouska k anšlusu (3)</vt:lpstr>
      <vt:lpstr>Cesta Rakouska k anšlusu (4)</vt:lpstr>
      <vt:lpstr>Cesta Rakouska k anšlusu (5)</vt:lpstr>
      <vt:lpstr>Cesta Rakouska k anšlusu (6)</vt:lpstr>
      <vt:lpstr>Cesta Rakouska k anšlusu (7)</vt:lpstr>
      <vt:lpstr>Cesta Rakouska k anšlusu (8)</vt:lpstr>
      <vt:lpstr>Cesta Rakouska k anšlusu (9)</vt:lpstr>
      <vt:lpstr>Cesta Rakouska k anšlusu (10)</vt:lpstr>
      <vt:lpstr>Seminář 24. 2.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problémy  německy mluvících zemí  po roce 1945</dc:title>
  <dc:creator>Michal</dc:creator>
  <cp:lastModifiedBy>Michal Dimitrov</cp:lastModifiedBy>
  <cp:revision>219</cp:revision>
  <dcterms:created xsi:type="dcterms:W3CDTF">2010-02-10T22:09:25Z</dcterms:created>
  <dcterms:modified xsi:type="dcterms:W3CDTF">2026-02-17T17:12:38Z</dcterms:modified>
</cp:coreProperties>
</file>