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10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dc5567f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dc5567f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dc5567fa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dc5567fa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27f8a150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27f8a150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27f8a1505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27f8a1505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27f8a1505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27f8a1505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882c700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882c700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91a99da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91a99da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e4a6a994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e4a6a994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4e4a6a994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4e4a6a9942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e214d0a7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e214d0a7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4cd7460a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4cd7460ab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dcc07055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dcc07055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4dcc07055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4dcc07055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dcc0705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dcc0705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d935a2c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d935a2cf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d935a2cf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d935a2cf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da3fc83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da3fc83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4da3fc833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4da3fc833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da3fc833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4da3fc833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e4a6a994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e4a6a994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e4a6a9942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e4a6a9942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642513" y="1560000"/>
            <a:ext cx="3925500" cy="115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240">
                <a:latin typeface="Open Sans"/>
                <a:ea typeface="Open Sans"/>
                <a:cs typeface="Open Sans"/>
                <a:sym typeface="Open Sans"/>
              </a:rPr>
              <a:t>Тарас Григорович Шевченко</a:t>
            </a:r>
            <a:endParaRPr sz="324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669100" y="1295388"/>
            <a:ext cx="3805800" cy="3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cs" sz="1400">
                <a:latin typeface="Open Sans"/>
                <a:ea typeface="Open Sans"/>
                <a:cs typeface="Open Sans"/>
                <a:sym typeface="Open Sans"/>
              </a:rPr>
              <a:t>Klasická ukrajinská literatura A 2025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endParaRPr sz="617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188" y="2901050"/>
            <a:ext cx="2144625" cy="23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10233"/>
          <a:stretch/>
        </p:blipFill>
        <p:spPr>
          <a:xfrm>
            <a:off x="0" y="2887075"/>
            <a:ext cx="2016325" cy="2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l="5997"/>
          <a:stretch/>
        </p:blipFill>
        <p:spPr>
          <a:xfrm>
            <a:off x="0" y="0"/>
            <a:ext cx="2016324" cy="28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r="7166"/>
          <a:stretch/>
        </p:blipFill>
        <p:spPr>
          <a:xfrm>
            <a:off x="7194200" y="22550"/>
            <a:ext cx="2016326" cy="28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8375" y="2895375"/>
            <a:ext cx="1875825" cy="240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8">
            <a:alphaModFix/>
          </a:blip>
          <a:srcRect l="13167" t="2762" r="5854" b="3595"/>
          <a:stretch/>
        </p:blipFill>
        <p:spPr>
          <a:xfrm>
            <a:off x="2016325" y="2883275"/>
            <a:ext cx="1588300" cy="240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16325" y="0"/>
            <a:ext cx="1588300" cy="124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10">
            <a:alphaModFix/>
          </a:blip>
          <a:srcRect r="5997"/>
          <a:stretch/>
        </p:blipFill>
        <p:spPr>
          <a:xfrm>
            <a:off x="3604625" y="2883275"/>
            <a:ext cx="1717301" cy="24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04625" y="0"/>
            <a:ext cx="2499238" cy="12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2">
            <a:alphaModFix/>
          </a:blip>
          <a:srcRect l="17536" t="12192" r="18696" b="14883"/>
          <a:stretch/>
        </p:blipFill>
        <p:spPr>
          <a:xfrm>
            <a:off x="6043825" y="0"/>
            <a:ext cx="1150375" cy="12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674EA7"/>
                </a:solidFill>
              </a:rPr>
              <a:t>Cesta Ševčenka na Ukrajinu (setkání s p. Kulišem)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 b="1" dirty="0">
                <a:solidFill>
                  <a:schemeClr val="dk1"/>
                </a:solidFill>
              </a:rPr>
              <a:t>Taras Ševčenko a Jevhen Hrebinka</a:t>
            </a:r>
            <a:br>
              <a:rPr lang="cs" sz="1100" b="1" dirty="0">
                <a:solidFill>
                  <a:schemeClr val="dk1"/>
                </a:solidFill>
              </a:rPr>
            </a:br>
            <a:r>
              <a:rPr lang="cs" sz="1100" dirty="0">
                <a:solidFill>
                  <a:schemeClr val="dk1"/>
                </a:solidFill>
              </a:rPr>
              <a:t>V květnu 1843 vyrazil Taras Ševčenko na cestu na Ukrajinu společně s Jevhenem Hrebin­kou. Byla to významná událost v jeho životě, protože to byl jeho první návrat na Ukrajinu. Měl příležitost pozorovat stav společnosti a současně vytvářet nová díla.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 b="1" dirty="0">
                <a:solidFill>
                  <a:schemeClr val="dk1"/>
                </a:solidFill>
              </a:rPr>
              <a:t>Setkání s Pantelejmonem Kulišem</a:t>
            </a:r>
            <a:br>
              <a:rPr lang="cs" sz="1100" b="1" dirty="0">
                <a:solidFill>
                  <a:schemeClr val="dk1"/>
                </a:solidFill>
              </a:rPr>
            </a:br>
            <a:r>
              <a:rPr lang="cs" sz="1100" dirty="0">
                <a:solidFill>
                  <a:schemeClr val="dk1"/>
                </a:solidFill>
              </a:rPr>
              <a:t>V Kyjevě se Ševčenko seznámil s Pantelejmonem Kulišem, který v té době vyučoval a působil jako spisovatel. Toto setkání se stalo základem pro jejich další spolupráci: společně sbírali ukrajinské lidové písně a diskutovali o historických otázkách. Kuliš byl klíčovou osobností ukrajinského kulturního a politického života a inspiroval Ševčenka k novým tvůrčím nápadům.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 b="1" dirty="0">
                <a:solidFill>
                  <a:schemeClr val="dk1"/>
                </a:solidFill>
              </a:rPr>
              <a:t>Nevolnictví a sedláci</a:t>
            </a:r>
            <a:br>
              <a:rPr lang="cs" sz="1100" b="1" dirty="0">
                <a:solidFill>
                  <a:schemeClr val="dk1"/>
                </a:solidFill>
              </a:rPr>
            </a:br>
            <a:r>
              <a:rPr lang="cs" sz="1100" dirty="0">
                <a:solidFill>
                  <a:schemeClr val="dk1"/>
                </a:solidFill>
              </a:rPr>
              <a:t>Během svých cest po Ukrajině Ševčenko pozoroval těžký osud nevolníků. Navštívil Kyrylivku, Mojsivku, Jahotyn a Lubny, kde se setkával jak s místními šlechtici, tak s poddanými. Jeho dojmy se později odrazily v malbách, jako jsou „Sedlácká rodina“ a „Vdovina chalupa na Ukrajině“, které zachycují otřesné životní podmínky sedláků.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100" b="1" dirty="0">
                <a:solidFill>
                  <a:schemeClr val="dk1"/>
                </a:solidFill>
              </a:rPr>
              <a:t>Panství O. Afanasjeva-Čužbynského</a:t>
            </a:r>
            <a:br>
              <a:rPr lang="cs" sz="1100" b="1" dirty="0">
                <a:solidFill>
                  <a:schemeClr val="dk1"/>
                </a:solidFill>
              </a:rPr>
            </a:br>
            <a:r>
              <a:rPr lang="cs" sz="1100" dirty="0">
                <a:solidFill>
                  <a:schemeClr val="dk1"/>
                </a:solidFill>
              </a:rPr>
              <a:t>Na panství Afanasjeva-Čužbynského Ševčenko sledoval život poddaných a všiml si, jak se šlechtici snaží skrýt skutečný stav nevolnictví. Jednou byl hluboce zasažen, když pán přede všemi rozkázal služebnému ujít třicet verst pěšky – demonstrace absolutní moci, jež u Ševčenka vyvolala silné pobouření.       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8440225" y="0"/>
            <a:ext cx="7038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7810100" y="0"/>
            <a:ext cx="173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Kushniruk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674EA7"/>
                </a:solidFill>
              </a:rPr>
              <a:t>Cesta Ševčenka na Ukrajinu (setkání s </a:t>
            </a:r>
            <a:r>
              <a:rPr lang="cs" sz="2861">
                <a:solidFill>
                  <a:srgbClr val="674EA7"/>
                </a:solidFill>
              </a:rPr>
              <a:t>Rěpinovou</a:t>
            </a:r>
            <a:r>
              <a:rPr lang="cs">
                <a:solidFill>
                  <a:srgbClr val="674EA7"/>
                </a:solidFill>
              </a:rPr>
              <a:t>)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b="1">
                <a:solidFill>
                  <a:schemeClr val="dk1"/>
                </a:solidFill>
              </a:rPr>
              <a:t>Varvara Rěpinova byla významnou postavou v životě Tarase Ševčenka během jeho pobytu v Jahotynu.</a:t>
            </a:r>
            <a:r>
              <a:rPr lang="cs" sz="1100">
                <a:solidFill>
                  <a:schemeClr val="dk1"/>
                </a:solidFill>
              </a:rPr>
              <a:t> Byla o šest let starší než on a chovala k němu hluboké city, o nichž se otevřeně zmiňovala ve svých dopisech. Její vztah k básníkovi byl citový a něžný, avšak Ševčenko ji vnímal spíše jako sestru a její lásku neopětoval.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b="1">
                <a:solidFill>
                  <a:schemeClr val="dk1"/>
                </a:solidFill>
              </a:rPr>
              <a:t>V Jahotynu Ševčenko vytvořil několik portrétů členů rodiny Rěpinových</a:t>
            </a:r>
            <a:r>
              <a:rPr lang="cs" sz="1100">
                <a:solidFill>
                  <a:schemeClr val="dk1"/>
                </a:solidFill>
              </a:rPr>
              <a:t>, včetně samotné Varvary, jejího otce Mykoly Rěpina a dětí. Tato rodina mu byla blízká nejen citově, ale i ideově — Rěpinovi zastávali liberální názory, podporovali myšlenky svobody a nezávislosti a byli blízcí děkabristům. Jejich sídlo v Jahotynu bylo místem, kde panoval duch svobodomyslnosti.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 b="1">
                <a:solidFill>
                  <a:schemeClr val="dk1"/>
                </a:solidFill>
              </a:rPr>
              <a:t>Právě tyto myšlenky měly na Ševčenka silný vliv.</a:t>
            </a:r>
            <a:r>
              <a:rPr lang="cs" sz="1100">
                <a:solidFill>
                  <a:schemeClr val="dk1"/>
                </a:solidFill>
              </a:rPr>
              <a:t> Pod dojmem setkání s rodinou Rěpinových a kontrastů, které pozoroval v životě ukrajinských statkářů a rolníků, začal básník aktivněji formulovat své politické přesvědčení. Tato zkušenost ho inspirovala k napsání básní, jako jsou </a:t>
            </a:r>
            <a:r>
              <a:rPr lang="cs" sz="1100" i="1">
                <a:solidFill>
                  <a:schemeClr val="dk1"/>
                </a:solidFill>
              </a:rPr>
              <a:t>„Rozrytá mohyla“</a:t>
            </a:r>
            <a:r>
              <a:rPr lang="cs" sz="1100">
                <a:solidFill>
                  <a:schemeClr val="dk1"/>
                </a:solidFill>
              </a:rPr>
              <a:t>, </a:t>
            </a:r>
            <a:r>
              <a:rPr lang="cs" sz="1100" i="1">
                <a:solidFill>
                  <a:schemeClr val="dk1"/>
                </a:solidFill>
              </a:rPr>
              <a:t>„Čyhyryne, Čyhyryne“</a:t>
            </a:r>
            <a:r>
              <a:rPr lang="cs" sz="1100">
                <a:solidFill>
                  <a:schemeClr val="dk1"/>
                </a:solidFill>
              </a:rPr>
              <a:t> a </a:t>
            </a:r>
            <a:r>
              <a:rPr lang="cs" sz="1100" i="1">
                <a:solidFill>
                  <a:schemeClr val="dk1"/>
                </a:solidFill>
              </a:rPr>
              <a:t>„Kacíř“</a:t>
            </a:r>
            <a:r>
              <a:rPr lang="cs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 b="1">
              <a:solidFill>
                <a:schemeClr val="dk1"/>
              </a:solidFill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8440225" y="0"/>
            <a:ext cx="7038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7810100" y="0"/>
            <a:ext cx="173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Kushniruk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88921D">
              <a:alpha val="31820"/>
            </a:srgb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Nemoc a závěť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311700" y="1330950"/>
            <a:ext cx="6015900" cy="33684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Ševčenko, který pracoval pro </a:t>
            </a:r>
            <a:r>
              <a:rPr lang="cs" sz="1200" i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Archeologickou komisi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, musel neustále cestovat po vesnicích a městech, kreslit starobylé kostely, kláštery a neobvyklé stavby.</a:t>
            </a:r>
            <a:endParaRPr sz="1200" dirty="0">
              <a:solidFill>
                <a:srgbClr val="202122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Listopad roku </a:t>
            </a:r>
            <a:r>
              <a:rPr lang="cs" sz="1200" b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1845 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byl deštivý a mrazivý. Ráno básník odjel z vesnice Vjunyšče do Andrušivky a cestou promokl až na kůži. Celý den měl zimnici a navečer se nemocný vrátil do Vjunyšče. Musel zůstat v cizím domě statkáře a děkabristy </a:t>
            </a:r>
            <a:r>
              <a:rPr lang="cs" sz="1200" b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S. N. Samojlova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>
              <a:solidFill>
                <a:srgbClr val="202122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O nemoci básníka se dozvěděl jeho přítel, perejaslavský lékař </a:t>
            </a:r>
            <a:r>
              <a:rPr lang="cs" sz="1200" b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Andrij Kozačkovskyj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, a okamžitě Tarase Hryhorovyče převezl z Vjunyšče k sobě do Perejaslavu. U nemocného se rozvinul </a:t>
            </a:r>
            <a:r>
              <a:rPr lang="cs" sz="1200" i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oboustranný zápal plic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. V té době se z této nemoci mohl uzdravit jen málokdo. To věděl i lékař, i básník. Po </a:t>
            </a:r>
            <a:r>
              <a:rPr lang="cs" sz="1200" u="sng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20. prosinci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 se pacientovi přitížilo a jeho stav byl téměř beznadějný.</a:t>
            </a:r>
            <a:endParaRPr sz="1200" dirty="0">
              <a:solidFill>
                <a:srgbClr val="202122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200" dirty="0"/>
              <a:t>                                                                                                                                        Kokiš Kristina</a:t>
            </a:r>
            <a:endParaRPr sz="1200" dirty="0"/>
          </a:p>
        </p:txBody>
      </p: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500" y="1330950"/>
            <a:ext cx="2161031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88921D">
              <a:alpha val="31820"/>
            </a:srgb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Nemoc a závěť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311700" y="1316375"/>
            <a:ext cx="5969100" cy="32910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Tentokrát byla nemoc – </a:t>
            </a:r>
            <a:r>
              <a:rPr lang="cs" sz="1200" i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pneumonie 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– natolik vážná, že Taras Ševčenko přemýšlel o svých posledních dnech. Všechno, co se nashromáždilo v jeho srdci, se vylilo do básně </a:t>
            </a:r>
            <a:r>
              <a:rPr lang="cs" sz="1200" b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„Závěť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“ – poslání svému národu. Právě v takové chvíli Ševčenko velmi silně zatoužil říci svému lidu, Ukrajině, svým přátelům upřímné a vroucí slovo – a na papíru se objevily verše: „Až umřu, pohřběte mě…“</a:t>
            </a:r>
            <a:endParaRPr sz="1200" dirty="0">
              <a:solidFill>
                <a:srgbClr val="202122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Báseň byla napsána o Vánocích – </a:t>
            </a:r>
            <a:r>
              <a:rPr lang="cs" sz="1200" b="1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25. prosince 1845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. Ševčenko tehdy netušil, že se jeho báseň stane velmi populární písní, národní hymnou, bojovým výkřikem k odporu nejen v jeho 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</a:rPr>
              <a:t>zemi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, ale i daleko za jejími hranicemi. Nemyslel na slávu, pocty, ani na možný trest za své odvážné myšlenky. Chtěl jen – možná naposledy – říct lidu to, co cítil a co si myslel. To byla jeho závěť.</a:t>
            </a:r>
            <a:endParaRPr sz="1200" dirty="0">
              <a:solidFill>
                <a:srgbClr val="202122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Naštěstí silný organismus nemoc překonal a už za dva týdny se básník vydal na </a:t>
            </a:r>
            <a:r>
              <a:rPr lang="cs" sz="1200" u="sng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Černihovsko </a:t>
            </a:r>
            <a:r>
              <a:rPr lang="cs" sz="1200" dirty="0">
                <a:solidFill>
                  <a:srgbClr val="202122"/>
                </a:solidFill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s týmž úkolem Archeologické komise.</a:t>
            </a:r>
            <a:endParaRPr sz="1200" dirty="0">
              <a:solidFill>
                <a:srgbClr val="202122"/>
              </a:solidFill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100" dirty="0"/>
              <a:t>                                                                                                                                              Kokiš Kristina</a:t>
            </a:r>
            <a:endParaRPr sz="500" dirty="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800" y="1316375"/>
            <a:ext cx="2479499" cy="29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729450" y="0"/>
            <a:ext cx="3846300" cy="48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Як умру, то поховайте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Мене на могилі,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Серед степу широкого,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На Вкраїні милій,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Щоб лани широкополі,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І Дніпро, і кручі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Було видно, було чути,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Як реве ревучий.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Як понесе з України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У синєє море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Кров ворожу... отоді я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І лани і гори —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Все покину і полину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До самого бога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Молитися... А до того —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Я не знаю бога.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Поховайте та вставайте.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Кайдани порвіте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І вражою злою кров'ю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Волю окропіте.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І мене в сім'ї великій,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В сім'ї вольній, новій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 забудьте пом'янути</a:t>
            </a:r>
            <a:endParaRPr sz="135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Незлим тихим словом.</a:t>
            </a:r>
            <a:endParaRPr b="1"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1"/>
          </p:nvPr>
        </p:nvSpPr>
        <p:spPr>
          <a:xfrm>
            <a:off x="4572000" y="844600"/>
            <a:ext cx="3369900" cy="42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 rotWithShape="1">
          <a:blip r:embed="rId3">
            <a:alphaModFix/>
          </a:blip>
          <a:srcRect r="-5708" b="-1698"/>
          <a:stretch/>
        </p:blipFill>
        <p:spPr>
          <a:xfrm>
            <a:off x="4572000" y="0"/>
            <a:ext cx="384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 flipH="1">
            <a:off x="-3133325" y="2890875"/>
            <a:ext cx="950400" cy="82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311700" y="1470600"/>
            <a:ext cx="5344500" cy="29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roce 1846 byl oficiálně vyslán </a:t>
            </a:r>
            <a:r>
              <a:rPr lang="cs" sz="16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Archeologickou  komisí</a:t>
            </a:r>
            <a:r>
              <a:rPr lang="c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 Kyjeva a později i po Ukrajině, aby sbíral lidové písně a kreslil historické památky.</a:t>
            </a:r>
            <a:endParaRPr sz="1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 příjezdu do Kyjeva se Ševčenko setkal s historikem </a:t>
            </a:r>
            <a:r>
              <a:rPr lang="cs" sz="16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Mykolou Kostomarovem</a:t>
            </a:r>
            <a:r>
              <a:rPr lang="c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dalšími vzdělanci, kteří sdíleli myšlenky slovanské vzájemnosti, národní rovnoprávnosti a nutnosti sociálních reforem.</a:t>
            </a:r>
            <a:endParaRPr sz="1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prostředí intelektuálů (Kostomarov, Hulak, Bilozerskyj) se stal členem tajného politického spolku </a:t>
            </a:r>
            <a:r>
              <a:rPr lang="cs" sz="1600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Cyrilo-metodějské bratrstvo </a:t>
            </a:r>
            <a:r>
              <a:rPr lang="c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(prosinec 1845–březen 1847).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3">
            <a:alphaModFix/>
          </a:blip>
          <a:srcRect t="17857" b="44719"/>
          <a:stretch/>
        </p:blipFill>
        <p:spPr>
          <a:xfrm>
            <a:off x="0" y="0"/>
            <a:ext cx="9144000" cy="104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311700" y="121188"/>
            <a:ext cx="828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Návrat do Kyjeva z Petrohradu v roce 1846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7666938" y="534500"/>
            <a:ext cx="135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Daria Ushkalo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9150" y="1300753"/>
            <a:ext cx="1545250" cy="222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5">
            <a:alphaModFix/>
          </a:blip>
          <a:srcRect b="12064"/>
          <a:stretch/>
        </p:blipFill>
        <p:spPr>
          <a:xfrm>
            <a:off x="5833463" y="2571750"/>
            <a:ext cx="1545250" cy="2125200"/>
          </a:xfrm>
          <a:prstGeom prst="rect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921D">
            <a:alpha val="31820"/>
          </a:srgbClr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2477375" y="607500"/>
            <a:ext cx="6396900" cy="3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700" b="1" i="1" dirty="0">
                <a:solidFill>
                  <a:srgbClr val="5B6307"/>
                </a:solidFill>
              </a:rPr>
              <a:t>Jeho poezie se stala nástrojem odporu</a:t>
            </a:r>
            <a:r>
              <a:rPr lang="cs" sz="1700" dirty="0">
                <a:solidFill>
                  <a:srgbClr val="073763"/>
                </a:solidFill>
              </a:rPr>
              <a:t> </a:t>
            </a:r>
            <a:r>
              <a:rPr lang="cs" sz="1700" dirty="0">
                <a:solidFill>
                  <a:schemeClr val="dk1"/>
                </a:solidFill>
              </a:rPr>
              <a:t>– otevřeně kritizoval carský režim, nevolnictví i národní útlak. Tím silně ovlivnil směřování bratrstva a inspiroval další členy.</a:t>
            </a:r>
            <a:br>
              <a:rPr lang="cs" sz="1700" dirty="0">
                <a:solidFill>
                  <a:schemeClr val="dk1"/>
                </a:solidFill>
              </a:rPr>
            </a:br>
            <a:r>
              <a:rPr lang="cs" sz="1700" dirty="0">
                <a:solidFill>
                  <a:schemeClr val="dk1"/>
                </a:solidFill>
              </a:rPr>
              <a:t>Zastával myšlenku slovanské spolupráce, ale stavěl se proti nadvládě Ruska nad ostatními národy.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" sz="1700" dirty="0">
                <a:solidFill>
                  <a:schemeClr val="dk1"/>
                </a:solidFill>
              </a:rPr>
              <a:t>Právě kvůli těmto postojům </a:t>
            </a:r>
            <a:r>
              <a:rPr lang="cs" sz="1700" b="1" i="1" dirty="0">
                <a:solidFill>
                  <a:srgbClr val="5B6307"/>
                </a:solidFill>
              </a:rPr>
              <a:t>byl v roce 1847 zatčen.</a:t>
            </a:r>
            <a:r>
              <a:rPr lang="cs" sz="1700" dirty="0">
                <a:solidFill>
                  <a:schemeClr val="dk1"/>
                </a:solidFill>
              </a:rPr>
              <a:t> V jeho rukopisech byly nalezeny básně s ostrou kritikou cara i carevny – například báseň</a:t>
            </a:r>
            <a:r>
              <a:rPr lang="cs" sz="1700" b="1" i="1" dirty="0">
                <a:solidFill>
                  <a:srgbClr val="5B6307"/>
                </a:solidFill>
              </a:rPr>
              <a:t> Сон,</a:t>
            </a:r>
            <a:r>
              <a:rPr lang="cs" sz="1700" dirty="0">
                <a:solidFill>
                  <a:schemeClr val="dk1"/>
                </a:solidFill>
              </a:rPr>
              <a:t> ve které zesměšňuje carský dvůr.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cs" sz="1700" dirty="0">
                <a:solidFill>
                  <a:schemeClr val="dk1"/>
                </a:solidFill>
              </a:rPr>
              <a:t>Byl deportován na východ do Orenburgu a následně zařazen do vojenské služby v pevnosti Orsk nedaleko řeky Ural. Později byl přemístěn do Novopetrovského pevnostního stanoviště u Kaspického moře, což ho na mnoho let zcela odloučilo od Ukrajiny a domácího kulturního prostředí.  Byl potrestán zvlášť přísně – s výslovným zákazem psát a kreslit.</a:t>
            </a: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3">
            <a:alphaModFix/>
          </a:blip>
          <a:srcRect t="-9206"/>
          <a:stretch/>
        </p:blipFill>
        <p:spPr>
          <a:xfrm>
            <a:off x="0" y="1651900"/>
            <a:ext cx="1905075" cy="2724150"/>
          </a:xfrm>
          <a:prstGeom prst="rect">
            <a:avLst/>
          </a:prstGeom>
          <a:noFill/>
          <a:ln>
            <a:noFill/>
          </a:ln>
          <a:effectLst>
            <a:outerShdw blurRad="128588" dist="104775" dir="20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950" y="294825"/>
            <a:ext cx="2229425" cy="2336800"/>
          </a:xfrm>
          <a:prstGeom prst="rect">
            <a:avLst/>
          </a:prstGeom>
          <a:noFill/>
          <a:ln>
            <a:noFill/>
          </a:ln>
          <a:effectLst>
            <a:outerShdw blurRad="42863" dist="85725" dir="3120000" algn="bl" rotWithShape="0">
              <a:srgbClr val="000000">
                <a:alpha val="92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1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887150" y="-5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Cyrilo-metodějské bratrstvo</a:t>
            </a:r>
            <a:endParaRPr b="1"/>
          </a:p>
        </p:txBody>
      </p:sp>
      <p:sp>
        <p:nvSpPr>
          <p:cNvPr id="187" name="Google Shape;187;p29"/>
          <p:cNvSpPr txBox="1">
            <a:spLocks noGrp="1"/>
          </p:cNvSpPr>
          <p:nvPr>
            <p:ph type="body" idx="1"/>
          </p:nvPr>
        </p:nvSpPr>
        <p:spPr>
          <a:xfrm>
            <a:off x="1925875" y="514000"/>
            <a:ext cx="6610800" cy="34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V roce 1846  se Taras Ševčenko přidal k </a:t>
            </a:r>
            <a:r>
              <a:rPr lang="cs" sz="1600" b="1" dirty="0">
                <a:solidFill>
                  <a:schemeClr val="dk1"/>
                </a:solidFill>
              </a:rPr>
              <a:t>Cyrilometodějskému bratrstvu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Členové bratrstva chtěli </a:t>
            </a:r>
            <a:r>
              <a:rPr lang="cs" sz="1600" b="1" dirty="0">
                <a:solidFill>
                  <a:schemeClr val="dk1"/>
                </a:solidFill>
              </a:rPr>
              <a:t>zrušit nevolnictví</a:t>
            </a:r>
            <a:r>
              <a:rPr lang="cs" sz="1600" dirty="0">
                <a:solidFill>
                  <a:schemeClr val="dk1"/>
                </a:solidFill>
              </a:rPr>
              <a:t>, bojovali za </a:t>
            </a:r>
            <a:r>
              <a:rPr lang="cs" sz="1600" b="1" dirty="0">
                <a:solidFill>
                  <a:schemeClr val="dk1"/>
                </a:solidFill>
              </a:rPr>
              <a:t>rovnost, spravedlnost a svobodu</a:t>
            </a:r>
            <a:r>
              <a:rPr lang="cs" sz="1600" dirty="0">
                <a:solidFill>
                  <a:schemeClr val="dk1"/>
                </a:solidFill>
              </a:rPr>
              <a:t> slovanských národů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Ševčenko přinesl do skupiny </a:t>
            </a:r>
            <a:r>
              <a:rPr lang="cs" sz="1600" b="1" dirty="0">
                <a:solidFill>
                  <a:schemeClr val="dk1"/>
                </a:solidFill>
              </a:rPr>
              <a:t>radikální myšlenky</a:t>
            </a:r>
            <a:r>
              <a:rPr lang="cs" sz="1600" dirty="0">
                <a:solidFill>
                  <a:schemeClr val="dk1"/>
                </a:solidFill>
              </a:rPr>
              <a:t> – v jeho básních ostře kritizoval carský režim, nevolnictví a útlak Ukrajinců.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Nejznámější básně v době bratrstva: „Son“ („Sen“) , Kavkaz“, I mertvym, i živym…“ (I mrtvým, i živým, i nenarozeným...)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Ruská vláda bratrstvo </a:t>
            </a:r>
            <a:r>
              <a:rPr lang="cs" sz="1600" b="1" dirty="0">
                <a:solidFill>
                  <a:schemeClr val="dk1"/>
                </a:solidFill>
              </a:rPr>
              <a:t>odhalila</a:t>
            </a:r>
            <a:r>
              <a:rPr lang="cs" sz="1600" dirty="0">
                <a:solidFill>
                  <a:schemeClr val="dk1"/>
                </a:solidFill>
              </a:rPr>
              <a:t>, jeho členy zatkla – včetně Ševčenka, protože jeho básně byly považovány za </a:t>
            </a:r>
            <a:r>
              <a:rPr lang="cs" sz="1600" b="1" dirty="0">
                <a:solidFill>
                  <a:schemeClr val="dk1"/>
                </a:solidFill>
              </a:rPr>
              <a:t>nebezpečné</a:t>
            </a:r>
            <a:endParaRPr sz="2100" dirty="0">
              <a:solidFill>
                <a:schemeClr val="dk1"/>
              </a:solidFill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050" y="3645075"/>
            <a:ext cx="2533875" cy="14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125"/>
            <a:ext cx="1925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1925875" y="4728000"/>
            <a:ext cx="2533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2"/>
                </a:solidFill>
              </a:rPr>
              <a:t>Yurii Skvortsov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405650" y="174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/>
              <a:t>1847 – Vyhnanství a tvorba navzdory zákazu</a:t>
            </a:r>
            <a:endParaRPr b="1"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V roce 1847 byl Ševčenko zatčen a poslán do </a:t>
            </a:r>
            <a:r>
              <a:rPr lang="cs" sz="1600" b="1" dirty="0">
                <a:solidFill>
                  <a:schemeClr val="dk1"/>
                </a:solidFill>
              </a:rPr>
              <a:t>vojenského vyhnanství v pevnosti Orsk</a:t>
            </a:r>
            <a:r>
              <a:rPr lang="cs" sz="1600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Car Mikuláš I. nařídil osobně trest: </a:t>
            </a:r>
            <a:r>
              <a:rPr lang="cs" sz="1600" b="1" dirty="0">
                <a:solidFill>
                  <a:schemeClr val="dk1"/>
                </a:solidFill>
              </a:rPr>
              <a:t>10 let vojenské služby</a:t>
            </a:r>
            <a:r>
              <a:rPr lang="cs" sz="1600" dirty="0">
                <a:solidFill>
                  <a:schemeClr val="dk1"/>
                </a:solidFill>
              </a:rPr>
              <a:t> bez možnosti psát nebo kreslit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Přes zákaz </a:t>
            </a:r>
            <a:r>
              <a:rPr lang="cs" sz="1600" b="1" dirty="0">
                <a:solidFill>
                  <a:schemeClr val="dk1"/>
                </a:solidFill>
              </a:rPr>
              <a:t>tajně psal básně</a:t>
            </a:r>
            <a:r>
              <a:rPr lang="cs" sz="1600" dirty="0">
                <a:solidFill>
                  <a:schemeClr val="dk1"/>
                </a:solidFill>
              </a:rPr>
              <a:t> a kreslil. Ukrajinský jazyk pro něj zůstal formou odporu.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cs" sz="1600" dirty="0">
                <a:solidFill>
                  <a:schemeClr val="dk1"/>
                </a:solidFill>
              </a:rPr>
              <a:t>Psal v noci, schovával zápisky v botě nebo pod polštářem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900" y="3048050"/>
            <a:ext cx="2514599" cy="188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275" y="3111237"/>
            <a:ext cx="2617425" cy="174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/>
        </p:nvSpPr>
        <p:spPr>
          <a:xfrm>
            <a:off x="0" y="0"/>
            <a:ext cx="104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chemeClr val="dk2"/>
                </a:solidFill>
              </a:rPr>
              <a:t>Yurii Skvortsov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Období po skončení vyhnanství                        </a:t>
            </a:r>
            <a:r>
              <a:rPr lang="cs" sz="1800"/>
              <a:t>Lucie Pelíšková</a:t>
            </a:r>
            <a:endParaRPr sz="1800"/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5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" sz="1900" dirty="0"/>
              <a:t>roku 1859 bylo Ševčenkovi dovoleno vrátit se do své rodné země 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" sz="1900" dirty="0"/>
              <a:t>plánoval si pořídit pozemek a postavit dům, kde by mohl nadále žít 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" sz="1900" dirty="0"/>
              <a:t>plán se nezdařil - byl zatčen za výtržnictví, a tak se vrací do Petrohradu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cs" sz="1900" dirty="0"/>
              <a:t>zde se zasloužil o vytvoření školní učebnice ukrajinského jazyka (Slabikář) </a:t>
            </a:r>
            <a:endParaRPr sz="19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8711" y="950188"/>
            <a:ext cx="257468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61375" y="5341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420"/>
              <a:t>Co se nám na originálním dokumentu nelíbilo</a:t>
            </a:r>
            <a:endParaRPr sz="2420"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v dokumentu je Ševčenko glorifikován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chybí vysvětlení, proč a čím byl pro Ukrajinu tak důležitý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“... Kobzar byl psán v mužickém nářečí…”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nedostatek podstatných informací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 dětství a dospívání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 přátelích a lidech, kteří v jeho životě hráli významnou roli, o Petrohradu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 Cyrilometodějské bratrstvu    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 ženách v jeho životě   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 jeho tvorbě - kromě Kobzara nezmíněno víceméně nic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 charakteristice jeho děl (ať už malířských, nebo psaných)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o vyhnanství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čas věnovaný nepodstatným věcem - pasáž o kobzarské škole </a:t>
            </a:r>
            <a:endParaRPr dirty="0"/>
          </a:p>
        </p:txBody>
      </p:sp>
      <p:sp>
        <p:nvSpPr>
          <p:cNvPr id="72" name="Google Shape;72;p14"/>
          <p:cNvSpPr txBox="1"/>
          <p:nvPr/>
        </p:nvSpPr>
        <p:spPr>
          <a:xfrm>
            <a:off x="174650" y="301475"/>
            <a:ext cx="290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</a:rPr>
              <a:t>Bára Ježková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8875" y="3255275"/>
            <a:ext cx="1815125" cy="18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5775" y="4184225"/>
            <a:ext cx="563100" cy="8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225" y="0"/>
            <a:ext cx="2414774" cy="24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/>
          <p:nvPr/>
        </p:nvSpPr>
        <p:spPr>
          <a:xfrm>
            <a:off x="0" y="-28875"/>
            <a:ext cx="9144000" cy="5727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311700" y="110175"/>
            <a:ext cx="35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Konec života</a:t>
            </a:r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1031375" y="750650"/>
            <a:ext cx="7975200" cy="4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4800" b="1" dirty="0">
                <a:solidFill>
                  <a:schemeClr val="dk1"/>
                </a:solidFill>
              </a:rPr>
              <a:t>Příčiny smrti</a:t>
            </a:r>
            <a:endParaRPr sz="4800" b="1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❖"/>
            </a:pPr>
            <a:r>
              <a:rPr lang="cs" sz="4800" dirty="0">
                <a:solidFill>
                  <a:schemeClr val="dk1"/>
                </a:solidFill>
              </a:rPr>
              <a:t>Hrůzné podmínky vyhnanství a vojenské služby – během nich onemocněl nemocí srdce a jater, což vedlo k revmatismu, kurdějím a malárii.</a:t>
            </a:r>
            <a:endParaRPr sz="48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❖"/>
            </a:pPr>
            <a:r>
              <a:rPr lang="cs" sz="4800" dirty="0">
                <a:solidFill>
                  <a:schemeClr val="dk1"/>
                </a:solidFill>
              </a:rPr>
              <a:t>Smutek, nedostatek prostředků, osamělost, stesk po domovu a strach před novými represemi.</a:t>
            </a:r>
            <a:endParaRPr sz="48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❖"/>
            </a:pPr>
            <a:r>
              <a:rPr lang="cs" sz="4800" dirty="0">
                <a:solidFill>
                  <a:schemeClr val="dk1"/>
                </a:solidFill>
              </a:rPr>
              <a:t>V těsných prostorách Akademie umění chyběl vzduch, navíc byl otráven kyselinami (používanými při rytinách)</a:t>
            </a: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800" dirty="0">
                <a:solidFill>
                  <a:schemeClr val="dk1"/>
                </a:solidFill>
              </a:rPr>
              <a:t>Od podzimu 1860 se jeho zdravotní stav zhoršoval.</a:t>
            </a:r>
            <a:endParaRPr sz="48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800" dirty="0">
                <a:solidFill>
                  <a:schemeClr val="dk1"/>
                </a:solidFill>
              </a:rPr>
              <a:t>Až do posledních dnů pokračoval v práci.</a:t>
            </a:r>
            <a:endParaRPr sz="48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800" dirty="0">
                <a:solidFill>
                  <a:schemeClr val="dk1"/>
                </a:solidFill>
              </a:rPr>
              <a:t>V noci z 24. na 25. února prodělal mimořádně silný záchvat dušnosti, trpěl nesnesitelnou bolestí na hrudi.</a:t>
            </a:r>
            <a:endParaRPr sz="48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800" dirty="0">
                <a:solidFill>
                  <a:schemeClr val="dk1"/>
                </a:solidFill>
              </a:rPr>
              <a:t>Ráno 25. února přišel k Ševčenkovi M. Lazarevskyj a našel ho v obrovském utrpení.</a:t>
            </a:r>
            <a:endParaRPr sz="48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800" dirty="0">
                <a:solidFill>
                  <a:schemeClr val="dk1"/>
                </a:solidFill>
              </a:rPr>
              <a:t>Zemřel v pět hodin ráno 26. února 1861 následkem srdečního selhání. </a:t>
            </a:r>
            <a:endParaRPr sz="48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cs" sz="4800" dirty="0">
                <a:solidFill>
                  <a:schemeClr val="dk1"/>
                </a:solidFill>
              </a:rPr>
              <a:t>Před smrtí si básník tužkou na leptu autoportrétu z roku 1860 zapsal svou poslední báseň </a:t>
            </a:r>
            <a:r>
              <a:rPr lang="cs" sz="4800" b="1" dirty="0">
                <a:solidFill>
                  <a:schemeClr val="dk1"/>
                </a:solidFill>
              </a:rPr>
              <a:t>„Či ne pokynut’ nam, neboho“</a:t>
            </a:r>
            <a:r>
              <a:rPr lang="cs" sz="4800" dirty="0">
                <a:solidFill>
                  <a:schemeClr val="dk1"/>
                </a:solidFill>
              </a:rPr>
              <a:t> </a:t>
            </a: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4800" dirty="0">
                <a:solidFill>
                  <a:schemeClr val="dk1"/>
                </a:solidFill>
              </a:rPr>
              <a:t>Ukrajinský literární vědec Pavlo Zajcev ji nazval</a:t>
            </a:r>
            <a:br>
              <a:rPr lang="cs" sz="4800" dirty="0">
                <a:solidFill>
                  <a:schemeClr val="dk1"/>
                </a:solidFill>
              </a:rPr>
            </a:br>
            <a:r>
              <a:rPr lang="cs" sz="4800" dirty="0">
                <a:solidFill>
                  <a:schemeClr val="dk1"/>
                </a:solidFill>
              </a:rPr>
              <a:t> </a:t>
            </a:r>
            <a:r>
              <a:rPr lang="cs" sz="4800" b="1" dirty="0">
                <a:solidFill>
                  <a:schemeClr val="dk1"/>
                </a:solidFill>
              </a:rPr>
              <a:t>„nepřekonatelným poetickým dokumentem zápasu nesmrtelné duše s porušeným tělem tváří v tvář fyzické smrti“</a:t>
            </a:r>
            <a:r>
              <a:rPr lang="cs" sz="4800" dirty="0">
                <a:solidFill>
                  <a:schemeClr val="dk1"/>
                </a:solidFill>
              </a:rPr>
              <a:t>.</a:t>
            </a: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14" name="Google Shape;214;p32"/>
          <p:cNvSpPr txBox="1"/>
          <p:nvPr/>
        </p:nvSpPr>
        <p:spPr>
          <a:xfrm>
            <a:off x="7389300" y="-28875"/>
            <a:ext cx="17547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Vira Bylitska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/>
          <p:nvPr/>
        </p:nvSpPr>
        <p:spPr>
          <a:xfrm rot="-5400000">
            <a:off x="3696875" y="1436850"/>
            <a:ext cx="9144000" cy="17502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7782225" y="0"/>
            <a:ext cx="136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/>
              <a:t>Vira Bylitska</a:t>
            </a:r>
            <a:endParaRPr sz="1800"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321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 b="1">
                <a:solidFill>
                  <a:srgbClr val="000080"/>
                </a:solidFill>
                <a:highlight>
                  <a:srgbClr val="FFFFF0"/>
                </a:highlight>
              </a:rPr>
              <a:t>      </a:t>
            </a: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Чи не покинуть нам, небого,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Моя сусідонько убога,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Вірші нікчемні віршувать,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Та заходиться риштувать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Вози в далекую дорогу,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На той світ, друже мій, до Бога,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Почимчикуєм спочивать.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Втомилися і підтоптались,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І розуму таки набрались,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То й буде з нас! Ходімо спать,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Ходімо в хату спочивать...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Весела хата, щоб ти знала!..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Ой не йдімо, не ходімо,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Рано, друже, рано —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Походимо, посидимо —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На сей світ поглянем...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Поглянемо, моя доле...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Бач, який широкий,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Та високий, та веселий,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Ясний та глибокий...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Походимо ж, моя зоре...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Зійдемо на гору,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Спочинемо, а тим часом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Твої сестри-зорі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Безвічнії попід небом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Попливуть, засяють.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/>
          </a:p>
        </p:txBody>
      </p:sp>
      <p:sp>
        <p:nvSpPr>
          <p:cNvPr id="222" name="Google Shape;222;p33"/>
          <p:cNvSpPr txBox="1"/>
          <p:nvPr/>
        </p:nvSpPr>
        <p:spPr>
          <a:xfrm>
            <a:off x="2558350" y="0"/>
            <a:ext cx="3884400" cy="25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Підождемо ж, моя сестро,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Дружино святая!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Та нескверними устами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Помолимось Богу,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Та й рушимо тихесенько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1"/>
                </a:solidFill>
                <a:highlight>
                  <a:srgbClr val="FFFFF0"/>
                </a:highlight>
              </a:rPr>
              <a:t>В далеку дорогу —</a:t>
            </a:r>
            <a:endParaRPr sz="10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Над Летою бездонною</a:t>
            </a:r>
            <a:endParaRPr sz="1200" b="1">
              <a:solidFill>
                <a:srgbClr val="CD853F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Та каламутною.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Благослови мене, друже,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Славою святою.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А поки те, та се, та оне...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Ходімо просто-навпростець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До Ескулапа на ралець —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Чи не одурить він Харона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І Парку-пряху?.. І тойді,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Поки б химерив мудрий дід,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Творили б, лежа, епопею,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Парили б скрізь понад землею,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Та все б гекзаметри плели,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Та на горище б однесли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Мишам на снідання. А потім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Співали б прозу, та по нотах,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А не як-небудь... Друже мій,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О мій сопутниче святий!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23" name="Google Shape;223;p33"/>
          <p:cNvSpPr txBox="1"/>
          <p:nvPr/>
        </p:nvSpPr>
        <p:spPr>
          <a:xfrm>
            <a:off x="5022975" y="0"/>
            <a:ext cx="2906700" cy="25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Поки огонь не захолонув,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Ходімо лучче до Харона —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Через Лету бездонную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Та каламутную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Перепливем, перенесем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І славу святую —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Молодую безвічную.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Або цур їй, друже,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І без неї обійдуся —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Та як буду здужать,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То над самим Флегетоном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Або над Стіксом, у раю,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Неначе над Дніпром широким,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В гаю — предвічному гаю,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Поставлю хаточку, садочок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Кругом хатини насажу,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Прилинеш ти у холодочок,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Тебе, мов кралю, посажу.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Дніпро, Україну згадаєм,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Веселі селища в гаях,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Могили-гори на степах —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254000" algn="just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chemeClr val="dk1"/>
                </a:solidFill>
                <a:highlight>
                  <a:srgbClr val="FFFFF0"/>
                </a:highlight>
              </a:rPr>
              <a:t>І веселенько заспіваєм...</a:t>
            </a:r>
            <a:endParaRPr sz="1100">
              <a:solidFill>
                <a:schemeClr val="dk1"/>
              </a:solidFill>
              <a:highlight>
                <a:srgbClr val="FFFFF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/>
          <p:nvPr/>
        </p:nvSpPr>
        <p:spPr>
          <a:xfrm>
            <a:off x="4602875" y="0"/>
            <a:ext cx="9144000" cy="8634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4572000" y="96775"/>
            <a:ext cx="250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5400" b="1"/>
              <a:t>Pohřeb </a:t>
            </a:r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xfrm>
            <a:off x="4572000" y="86355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Po dobu 58 dní byly Ševčenkovy ostatky v Petrohradě.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   	Na žádost Mychajla Lazarevského a s příslušným povolením byl v dubnu téhož roku  převezen na Ukrajinu a znovu pohřben: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Ø      	8. května 1861 byla rakev převezena přes celý Petrohrad k Mykolajivskému nádraží a po železnici k Moskvě.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Ø      	Cesta vedla přes Serpuchov, Tulu, Orel, Kromy, Dmitrovsk, Sevsk, Hluchov, Krolevec, Baturyn, Nižyn, Nosivku, Bobrovycji a Brovary až do Kyjeva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Ø      	Jeho snem bylo tiché místo a klid v Kaněvě.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Ø     	20. května 1861 na parníku Kremenčuk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převezen z Kyjeva do Kaněva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Ø     	dva dny v katedrále Nanebevzetí Panny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Marie (Dormition Cathedral)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5600" dirty="0">
                <a:solidFill>
                  <a:schemeClr val="dk1"/>
                </a:solidFill>
              </a:rPr>
              <a:t>Ø       	22. května, po bohoslužbě, byl převezen na Černeču horu.</a:t>
            </a:r>
            <a:endParaRPr sz="5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3925"/>
            <a:ext cx="3450726" cy="318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6374" y="-1"/>
            <a:ext cx="1394350" cy="180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056375" cy="26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/>
          <p:cNvPicPr preferRelativeResize="0"/>
          <p:nvPr/>
        </p:nvPicPr>
        <p:blipFill rotWithShape="1">
          <a:blip r:embed="rId6">
            <a:alphaModFix/>
          </a:blip>
          <a:srcRect t="13666"/>
          <a:stretch/>
        </p:blipFill>
        <p:spPr>
          <a:xfrm>
            <a:off x="1682075" y="1660925"/>
            <a:ext cx="2443425" cy="16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0728" y="0"/>
            <a:ext cx="11521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4"/>
          <p:cNvSpPr txBox="1"/>
          <p:nvPr/>
        </p:nvSpPr>
        <p:spPr>
          <a:xfrm>
            <a:off x="7179475" y="0"/>
            <a:ext cx="196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Vira Bylitska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7F6000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133"/>
              <a:t>Dětství a první láska</a:t>
            </a:r>
            <a:r>
              <a:rPr lang="cs" sz="3355"/>
              <a:t>      </a:t>
            </a:r>
            <a:r>
              <a:rPr lang="cs" sz="3022"/>
              <a:t>                           </a:t>
            </a:r>
            <a:r>
              <a:rPr lang="cs" sz="1577"/>
              <a:t>Kseniia Bobusky</a:t>
            </a:r>
            <a:endParaRPr sz="1577"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-Taras Ševčenko se narodil 9. března roku 1814 ve vesnici </a:t>
            </a:r>
            <a:r>
              <a:rPr lang="cs" sz="1500" b="1" dirty="0">
                <a:solidFill>
                  <a:schemeClr val="dk1"/>
                </a:solidFill>
                <a:highlight>
                  <a:srgbClr val="FFFFFF"/>
                </a:highlight>
              </a:rPr>
              <a:t>Morynci</a:t>
            </a:r>
            <a:r>
              <a:rPr lang="cs" sz="1500" dirty="0">
                <a:solidFill>
                  <a:schemeClr val="dk1"/>
                </a:solidFill>
                <a:highlight>
                  <a:srgbClr val="FFFFFF"/>
                </a:highlight>
              </a:rPr>
              <a:t>,</a:t>
            </a: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 byl třetím dítětem. 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- V roce 1816 se Ševčenkova rodina přestěhovala do vesnice Kyrylivka 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- Rád chodil k dědovi, který mu vyprávěl různé příběhy o hajdamácích, Zalizňakovi... 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- V osmi letech se Taras Ševčenko šel učit číst a psát k místnímu diakonovi 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- Po smrti otce se Ševčenko vrátil do vesnice Morynci a vrátil se do školy, kde se mu nevedlo příliš dobře 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- Mladý Ševčenko nevydržel urážky a utekl, začal hledat učitele malířství 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- Ve stejné době Taras potkal svou </a:t>
            </a:r>
            <a:r>
              <a:rPr lang="cs" sz="1400" b="1" dirty="0">
                <a:solidFill>
                  <a:schemeClr val="dk1"/>
                </a:solidFill>
                <a:highlight>
                  <a:srgbClr val="FFFFFF"/>
                </a:highlight>
              </a:rPr>
              <a:t>první lásku Oksanu</a:t>
            </a:r>
            <a:r>
              <a:rPr lang="cs" sz="1300" dirty="0">
                <a:solidFill>
                  <a:schemeClr val="dk1"/>
                </a:solidFill>
                <a:highlight>
                  <a:srgbClr val="FFFFFF"/>
                </a:highlight>
              </a:rPr>
              <a:t>, dívku, která byla jeho přítelkyní a na kterou často s láskou vzpomínal, a to i ve svých dílech. 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2" name="Google Shape;82;p15" title="c9m4ft2j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600" y="3553751"/>
            <a:ext cx="1787974" cy="14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title="8fgafzi9.png"/>
          <p:cNvPicPr preferRelativeResize="0"/>
          <p:nvPr/>
        </p:nvPicPr>
        <p:blipFill rotWithShape="1">
          <a:blip r:embed="rId4">
            <a:alphaModFix/>
          </a:blip>
          <a:srcRect l="3410" t="-5630" r="-3409" b="5630"/>
          <a:stretch/>
        </p:blipFill>
        <p:spPr>
          <a:xfrm>
            <a:off x="7042150" y="1223137"/>
            <a:ext cx="1901750" cy="9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 title="3tyahv4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2325" y="3446375"/>
            <a:ext cx="3010025" cy="16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999999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133"/>
              <a:t>Zájem o vzdělání a církevní škola</a:t>
            </a:r>
            <a:r>
              <a:rPr lang="cs" sz="2911"/>
              <a:t> </a:t>
            </a:r>
            <a:r>
              <a:rPr lang="cs"/>
              <a:t>            </a:t>
            </a:r>
            <a:r>
              <a:rPr lang="cs" sz="2577"/>
              <a:t> </a:t>
            </a:r>
            <a:r>
              <a:rPr lang="cs" sz="1911"/>
              <a:t>Kseniia Bobusky</a:t>
            </a:r>
            <a:endParaRPr sz="1911"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60650" y="1152475"/>
            <a:ext cx="877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>
                <a:solidFill>
                  <a:schemeClr val="dk1"/>
                </a:solidFill>
              </a:rPr>
              <a:t>-Tarase ke studiu inspiroval diakon, který ho naučil psát,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>
                <a:solidFill>
                  <a:schemeClr val="dk1"/>
                </a:solidFill>
              </a:rPr>
              <a:t> číst a později i kreslit.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>
                <a:solidFill>
                  <a:schemeClr val="dk1"/>
                </a:solidFill>
              </a:rPr>
              <a:t>-Taras Ševčenko studoval na církevní škole,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>
                <a:solidFill>
                  <a:schemeClr val="dk1"/>
                </a:solidFill>
              </a:rPr>
              <a:t>kde se učil posvátné texty, ale v této škole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>
                <a:solidFill>
                  <a:schemeClr val="dk1"/>
                </a:solidFill>
              </a:rPr>
              <a:t>bylo špatně chování k dětem. Ševčenko se měl ve škole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>
                <a:solidFill>
                  <a:schemeClr val="dk1"/>
                </a:solidFill>
              </a:rPr>
              <a:t>učit 2 roky.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91" name="Google Shape;91;p16" title="1594104962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225" y="1152475"/>
            <a:ext cx="2586124" cy="38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title="1594104927_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1800" y="3778250"/>
            <a:ext cx="1112400" cy="11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205600" cy="7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1730"/>
              <a:buFont typeface="Arial"/>
              <a:buNone/>
            </a:pPr>
            <a:r>
              <a:rPr lang="cs" sz="3466" b="1">
                <a:solidFill>
                  <a:srgbClr val="EF53A5"/>
                </a:solidFill>
              </a:rPr>
              <a:t>Počátky umělecké kariéry</a:t>
            </a:r>
            <a:r>
              <a:rPr lang="cs" sz="3466">
                <a:solidFill>
                  <a:srgbClr val="EF53A5"/>
                </a:solidFill>
              </a:rPr>
              <a:t>   				</a:t>
            </a:r>
            <a:r>
              <a:rPr lang="cs" sz="1577">
                <a:solidFill>
                  <a:srgbClr val="EF53A5"/>
                </a:solidFill>
              </a:rPr>
              <a:t>Jana Kepková</a:t>
            </a:r>
            <a:r>
              <a:rPr lang="cs" sz="911">
                <a:solidFill>
                  <a:srgbClr val="EF53A5"/>
                </a:solidFill>
              </a:rPr>
              <a:t> </a:t>
            </a:r>
            <a:endParaRPr sz="911">
              <a:solidFill>
                <a:srgbClr val="EF53A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 dirty="0">
                <a:solidFill>
                  <a:schemeClr val="dk1"/>
                </a:solidFill>
              </a:rPr>
              <a:t>-1828 umírá starý Engelhardt – jeho syn Pavel přebírá starost o nevolníky, a tedy i o Tarase Ševčenka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 dirty="0">
                <a:solidFill>
                  <a:schemeClr val="dk1"/>
                </a:solidFill>
              </a:rPr>
              <a:t>-Při jedné z cest do Varšavy přistihl Pavel Tarase, jak maluje portrét – rozpoznal jeho talent a dal ho do učení k polskému malíři F. K. Lampimu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 dirty="0">
                <a:solidFill>
                  <a:schemeClr val="dk1"/>
                </a:solidFill>
              </a:rPr>
              <a:t>-Po listopadovém povstání ale Pavel i s Tarasem opouští Varšavu a ocitají se v Petrohradě, kde se Taras dál věnuje malbě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 dirty="0">
                <a:solidFill>
                  <a:schemeClr val="dk1"/>
                </a:solidFill>
              </a:rPr>
              <a:t>-Zde si jeho talentu všiml ukrajinský umělec Ivan Sošenko, který byl jedním z formujících osobností Ševčenkova života – seznámil ho s dalšími umělci, jako byli například J. Hrebinka, A. Venecianov nebo K. Briullov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 dirty="0">
                <a:solidFill>
                  <a:schemeClr val="dk1"/>
                </a:solidFill>
              </a:rPr>
              <a:t>-Briullov projevil zájem, aby se Ševčenko mohl učit na akademii, k tomu bylo potřeba ho vykoupit z nevolnictví. Engelhardt si řekl o 2500 rublů, které Briullov získal za svůj obraz Vasilije Žukovského 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>
                <a:solidFill>
                  <a:srgbClr val="EF53A5"/>
                </a:solidFill>
              </a:rPr>
              <a:t>Studium na akademii</a:t>
            </a:r>
            <a:endParaRPr b="1">
              <a:solidFill>
                <a:srgbClr val="EF53A5"/>
              </a:solidFill>
            </a:endParaRPr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dk1"/>
                </a:solidFill>
              </a:rPr>
              <a:t>- roku 1838 začíná Ševčenko studovat na akademii u Briullova  - ten Ševčenka představuje dalším významným osobnostem z uměleckých kruhů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</a:rPr>
              <a:t>- </a:t>
            </a:r>
            <a:r>
              <a:rPr lang="cs" sz="2000">
                <a:solidFill>
                  <a:schemeClr val="dk1"/>
                </a:solidFill>
              </a:rPr>
              <a:t>Ševčenkova tvorba prochází zlomovým vývojem, za své malby dostává řadu ocenění – například za olejomalbu Žebrák, který dává chléb psovi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dk1"/>
                </a:solidFill>
              </a:rPr>
              <a:t>- Produkuje také knižní ilustrace například pro knihu N. Naděždina Síla vůle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b="1">
                <a:solidFill>
                  <a:srgbClr val="EF53A5"/>
                </a:solidFill>
              </a:rPr>
              <a:t>Motivy v jeho malbách </a:t>
            </a:r>
            <a:endParaRPr b="1">
              <a:solidFill>
                <a:srgbClr val="EF53A5"/>
              </a:solidFill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</a:rPr>
              <a:t>Jeho umělecká tvorba byla ovlivněna romantismem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</a:rPr>
              <a:t>V rané fázi maloval hlavně portréty a historické či biblické scény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</a:rPr>
              <a:t>V pozdějším období se ústředními motivy stávají obyčejní lidé, venkovský život a obrazy s národním cítěním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</a:rPr>
              <a:t>V obrazech tematizovat bídu, nevolnictví, ale i folklorní motivy a legendy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cs" sz="2000">
                <a:solidFill>
                  <a:schemeClr val="dk1"/>
                </a:solidFill>
              </a:rPr>
              <a:t>V exilu se pak více věnuje malbám krajin a pustých stepí Kazachstánu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1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2197450" y="27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2820">
                <a:latin typeface="Times New Roman"/>
                <a:ea typeface="Times New Roman"/>
                <a:cs typeface="Times New Roman"/>
                <a:sym typeface="Times New Roman"/>
              </a:rPr>
              <a:t>Kobzar. Problematika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11700" y="1121750"/>
            <a:ext cx="491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– Hlavní literární dílo ukrajinského básníka Tarase Ševčenka.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– První vydání vyšlo v roce 1840.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– Velký důraz klade na svobodu, národní identitu a lásku k rodné zemi.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>
                <a:solidFill>
                  <a:schemeClr val="dk1"/>
                </a:solidFill>
              </a:rPr>
              <a:t>– Symbol boje Ukrajinců za svobodu, důstojnost a kulturní nezávislost.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7" name="Google Shape;117;p20" title="tg_image_183446870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900" y="844538"/>
            <a:ext cx="2533306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0" y="4665525"/>
            <a:ext cx="2982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/>
              <a:t>Alina Shevtsova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1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74525" y="246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300">
                <a:latin typeface="Times New Roman"/>
                <a:ea typeface="Times New Roman"/>
                <a:cs typeface="Times New Roman"/>
                <a:sym typeface="Times New Roman"/>
              </a:rPr>
              <a:t>Poéma Kateřina jako zrcadlo ukrajinské společnosti 19. století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311700" y="1142000"/>
            <a:ext cx="523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– Byla poprvé publikována v roce 1838.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– Kateřina se stává symbolem ukrajinské ženy.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– Dílo silně poukazuje na důsledky osobní i národní závislosti, nespravedlnost a tragédii lásky.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>
                <a:solidFill>
                  <a:schemeClr val="dk1"/>
                </a:solidFill>
              </a:rPr>
              <a:t>– Díky svému lidskému poselství a kráse jazyka zůstává dodnes jedním z nejdůležitějších děl ukrajinské literatury.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5" name="Google Shape;125;p21" title="tg_image_97767035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1225" y="1017725"/>
            <a:ext cx="2820175" cy="38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0" y="4649325"/>
            <a:ext cx="5081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/>
              <a:t>Alina Shevtsova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2667</Words>
  <Application>Microsoft Office PowerPoint</Application>
  <PresentationFormat>On-screen Show (16:9)</PresentationFormat>
  <Paragraphs>234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Open Sans</vt:lpstr>
      <vt:lpstr>Georgia</vt:lpstr>
      <vt:lpstr>Arial</vt:lpstr>
      <vt:lpstr>Times New Roman</vt:lpstr>
      <vt:lpstr>Simple Light</vt:lpstr>
      <vt:lpstr>Тарас Григорович Шевченко</vt:lpstr>
      <vt:lpstr>Co se nám na originálním dokumentu nelíbilo</vt:lpstr>
      <vt:lpstr>Dětství a první láska                                 Kseniia Bobusky</vt:lpstr>
      <vt:lpstr>Zájem o vzdělání a církevní škola              Kseniia Bobusky</vt:lpstr>
      <vt:lpstr>Počátky umělecké kariéry       Jana Kepková  </vt:lpstr>
      <vt:lpstr>Studium na akademii</vt:lpstr>
      <vt:lpstr>Motivy v jeho malbách </vt:lpstr>
      <vt:lpstr>Kobzar. Problematika</vt:lpstr>
      <vt:lpstr>Poéma Kateřina jako zrcadlo ukrajinské společnosti 19. století</vt:lpstr>
      <vt:lpstr>Cesta Ševčenka na Ukrajinu (setkání s p. Kulišem)</vt:lpstr>
      <vt:lpstr>Cesta Ševčenka na Ukrajinu (setkání s Rěpinovou)</vt:lpstr>
      <vt:lpstr>Nemoc a závěť</vt:lpstr>
      <vt:lpstr>Nemoc a závěť</vt:lpstr>
      <vt:lpstr>Як умру, то поховайте Мене на могилі, Серед степу широкого, На Вкраїні милій, Щоб лани широкополі, І Дніпро, і кручі Було видно, було чути, Як реве ревучий.  Як понесе з України У синєє море Кров ворожу... отоді я І лани і гори — Все покину і полину До самого бога Молитися... А до того — Я не знаю бога.  Поховайте та вставайте. Кайдани порвіте І вражою злою кров'ю Волю окропіте. І мене в сім'ї великій, В сім'ї вольній, новій Не забудьте пом'янути Незлим тихим словом.</vt:lpstr>
      <vt:lpstr>PowerPoint Presentation</vt:lpstr>
      <vt:lpstr>PowerPoint Presentation</vt:lpstr>
      <vt:lpstr>Cyrilo-metodějské bratrstvo</vt:lpstr>
      <vt:lpstr>1847 – Vyhnanství a tvorba navzdory zákazu</vt:lpstr>
      <vt:lpstr>Období po skončení vyhnanství                        Lucie Pelíšková</vt:lpstr>
      <vt:lpstr>Konec života</vt:lpstr>
      <vt:lpstr>Vira Bylitska</vt:lpstr>
      <vt:lpstr>Pohřeb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Tereza Chlaňová</dc:creator>
  <cp:lastModifiedBy>Chlaňová, Tereza</cp:lastModifiedBy>
  <cp:revision>2</cp:revision>
  <dcterms:modified xsi:type="dcterms:W3CDTF">2025-05-14T16:45:49Z</dcterms:modified>
</cp:coreProperties>
</file>