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60" r:id="rId1"/>
  </p:sldMasterIdLst>
  <p:notesMasterIdLst>
    <p:notesMasterId r:id="rId9"/>
  </p:notesMasterIdLst>
  <p:sldIdLst>
    <p:sldId id="256" r:id="rId2"/>
    <p:sldId id="259" r:id="rId3"/>
    <p:sldId id="261" r:id="rId4"/>
    <p:sldId id="260" r:id="rId5"/>
    <p:sldId id="262" r:id="rId6"/>
    <p:sldId id="268" r:id="rId7"/>
    <p:sldId id="267" r:id="rId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4"/>
  </p:normalViewPr>
  <p:slideViewPr>
    <p:cSldViewPr>
      <p:cViewPr varScale="1">
        <p:scale>
          <a:sx n="106" d="100"/>
          <a:sy n="106" d="100"/>
        </p:scale>
        <p:origin x="170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BB8220D-01AA-27CB-69EC-E8CA11A931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7B63312-5806-E213-7C2C-DB0CBDBFD1E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B77AB62-0D72-9C48-B57F-4160E6E0CEF5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2785C2B6-7EDC-D7BA-CEA0-54B77D03BB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44078CB7-6E36-DDD0-934B-CA1DE2CE0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DB37516-99E4-A68A-BDF1-C8B5EA61AD4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B329FCB-D104-C39B-C325-C517C5C75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14F00D2-EF47-424B-A695-9CF0FE697833}" type="slidenum">
              <a:rPr lang="cs-CZ" altLang="en-CZ"/>
              <a:pPr/>
              <a:t>‹#›</a:t>
            </a:fld>
            <a:endParaRPr lang="cs-CZ" altLang="en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>
            <a:extLst>
              <a:ext uri="{FF2B5EF4-FFF2-40B4-BE49-F238E27FC236}">
                <a16:creationId xmlns:a16="http://schemas.microsoft.com/office/drawing/2014/main" id="{8EDBCC29-B20D-28F2-7108-288A557BE1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Zástupný symbol pro poznámky 2">
            <a:extLst>
              <a:ext uri="{FF2B5EF4-FFF2-40B4-BE49-F238E27FC236}">
                <a16:creationId xmlns:a16="http://schemas.microsoft.com/office/drawing/2014/main" id="{119C8499-EAD3-9E3C-02D3-E57B0CD2A3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Z" altLang="en-CZ"/>
          </a:p>
        </p:txBody>
      </p:sp>
      <p:sp>
        <p:nvSpPr>
          <p:cNvPr id="19460" name="Zástupný symbol pro číslo snímku 3">
            <a:extLst>
              <a:ext uri="{FF2B5EF4-FFF2-40B4-BE49-F238E27FC236}">
                <a16:creationId xmlns:a16="http://schemas.microsoft.com/office/drawing/2014/main" id="{C0A86ACD-9780-37AB-15C9-B30A0D975B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FCD0D42-7332-7742-9C64-BBC71919BCD9}" type="slidenum">
              <a:rPr lang="cs-CZ" altLang="en-CZ">
                <a:latin typeface="Calibri" panose="020F0502020204030204" pitchFamily="34" charset="0"/>
              </a:rPr>
              <a:pPr eaLnBrk="1" hangingPunct="1"/>
              <a:t>3</a:t>
            </a:fld>
            <a:endParaRPr lang="cs-CZ" altLang="en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úhlý trojúhelník 10">
            <a:extLst>
              <a:ext uri="{FF2B5EF4-FFF2-40B4-BE49-F238E27FC236}">
                <a16:creationId xmlns:a16="http://schemas.microsoft.com/office/drawing/2014/main" id="{800D0539-2F24-8513-96BC-8C7136FF9EEA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Skupina 15">
            <a:extLst>
              <a:ext uri="{FF2B5EF4-FFF2-40B4-BE49-F238E27FC236}">
                <a16:creationId xmlns:a16="http://schemas.microsoft.com/office/drawing/2014/main" id="{EF721175-DE84-937B-8C43-06B743E7D813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4" name="Volný tvar 16">
              <a:extLst>
                <a:ext uri="{FF2B5EF4-FFF2-40B4-BE49-F238E27FC236}">
                  <a16:creationId xmlns:a16="http://schemas.microsoft.com/office/drawing/2014/main" id="{24A91E93-6D12-C238-F019-AA6DFD9FB8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" name="Volný tvar 18">
              <a:extLst>
                <a:ext uri="{FF2B5EF4-FFF2-40B4-BE49-F238E27FC236}">
                  <a16:creationId xmlns:a16="http://schemas.microsoft.com/office/drawing/2014/main" id="{2DCB8B4C-F9F1-4B5F-842F-6D743C471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6" name="Volný tvar 19">
              <a:extLst>
                <a:ext uri="{FF2B5EF4-FFF2-40B4-BE49-F238E27FC236}">
                  <a16:creationId xmlns:a16="http://schemas.microsoft.com/office/drawing/2014/main" id="{B9189BD7-C3B4-2909-00DF-79A18F4B0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7" name="Přímá spojovací čára 20">
              <a:extLst>
                <a:ext uri="{FF2B5EF4-FFF2-40B4-BE49-F238E27FC236}">
                  <a16:creationId xmlns:a16="http://schemas.microsoft.com/office/drawing/2014/main" id="{2938687B-1DC0-0355-737F-AE1A68A54805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8" name="Zástupný symbol pro datum 29">
            <a:extLst>
              <a:ext uri="{FF2B5EF4-FFF2-40B4-BE49-F238E27FC236}">
                <a16:creationId xmlns:a16="http://schemas.microsoft.com/office/drawing/2014/main" id="{D1192510-B26E-F854-D9D5-E242D8194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8A34AA8-4125-B849-8DDF-B68647A82963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10" name="Zástupný symbol pro zápatí 18">
            <a:extLst>
              <a:ext uri="{FF2B5EF4-FFF2-40B4-BE49-F238E27FC236}">
                <a16:creationId xmlns:a16="http://schemas.microsoft.com/office/drawing/2014/main" id="{C3ED1664-C0FA-DD30-B7AC-B23FE3404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1" name="Zástupný symbol pro číslo snímku 26">
            <a:extLst>
              <a:ext uri="{FF2B5EF4-FFF2-40B4-BE49-F238E27FC236}">
                <a16:creationId xmlns:a16="http://schemas.microsoft.com/office/drawing/2014/main" id="{CE856C43-76CF-84AA-CA4F-320F471B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5392F8B-DE23-DC45-9B07-48E3471B37DF}" type="slidenum">
              <a:rPr lang="cs-CZ" altLang="en-CZ"/>
              <a:pPr/>
              <a:t>‹#›</a:t>
            </a:fld>
            <a:endParaRPr lang="cs-CZ" altLang="en-CZ"/>
          </a:p>
        </p:txBody>
      </p:sp>
    </p:spTree>
    <p:extLst>
      <p:ext uri="{BB962C8B-B14F-4D97-AF65-F5344CB8AC3E}">
        <p14:creationId xmlns:p14="http://schemas.microsoft.com/office/powerpoint/2010/main" val="1173028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9">
            <a:extLst>
              <a:ext uri="{FF2B5EF4-FFF2-40B4-BE49-F238E27FC236}">
                <a16:creationId xmlns:a16="http://schemas.microsoft.com/office/drawing/2014/main" id="{4BE5B771-D2F0-F381-BFBF-A24DE867B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52A6D-38AB-0649-B377-9D9FED8CC0B6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5" name="Zástupný symbol pro zápatí 21">
            <a:extLst>
              <a:ext uri="{FF2B5EF4-FFF2-40B4-BE49-F238E27FC236}">
                <a16:creationId xmlns:a16="http://schemas.microsoft.com/office/drawing/2014/main" id="{90B367A0-5EC7-883E-FBB3-FFACDBD97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17">
            <a:extLst>
              <a:ext uri="{FF2B5EF4-FFF2-40B4-BE49-F238E27FC236}">
                <a16:creationId xmlns:a16="http://schemas.microsoft.com/office/drawing/2014/main" id="{255451C6-8A7E-861E-1EDF-782218EB9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2EDEC2-C2AE-2F42-B852-EC2D52F72E65}" type="slidenum">
              <a:rPr lang="cs-CZ" altLang="en-CZ"/>
              <a:pPr/>
              <a:t>‹#›</a:t>
            </a:fld>
            <a:endParaRPr lang="cs-CZ" altLang="en-CZ"/>
          </a:p>
        </p:txBody>
      </p:sp>
    </p:spTree>
    <p:extLst>
      <p:ext uri="{BB962C8B-B14F-4D97-AF65-F5344CB8AC3E}">
        <p14:creationId xmlns:p14="http://schemas.microsoft.com/office/powerpoint/2010/main" val="3809531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9">
            <a:extLst>
              <a:ext uri="{FF2B5EF4-FFF2-40B4-BE49-F238E27FC236}">
                <a16:creationId xmlns:a16="http://schemas.microsoft.com/office/drawing/2014/main" id="{2519393F-1D11-BC76-D16E-74B0DC96A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00A01-1481-5F49-9830-F9DC8628E93D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5" name="Zástupný symbol pro zápatí 21">
            <a:extLst>
              <a:ext uri="{FF2B5EF4-FFF2-40B4-BE49-F238E27FC236}">
                <a16:creationId xmlns:a16="http://schemas.microsoft.com/office/drawing/2014/main" id="{1A6631A5-B3B3-9385-E9EA-BF2070E62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17">
            <a:extLst>
              <a:ext uri="{FF2B5EF4-FFF2-40B4-BE49-F238E27FC236}">
                <a16:creationId xmlns:a16="http://schemas.microsoft.com/office/drawing/2014/main" id="{C1AB5AFA-DCDF-025A-DE5C-CB2F0C4C4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0DE8E-77E2-7F4E-A1FA-807888904A9F}" type="slidenum">
              <a:rPr lang="cs-CZ" altLang="en-CZ"/>
              <a:pPr/>
              <a:t>‹#›</a:t>
            </a:fld>
            <a:endParaRPr lang="cs-CZ" altLang="en-CZ"/>
          </a:p>
        </p:txBody>
      </p:sp>
    </p:spTree>
    <p:extLst>
      <p:ext uri="{BB962C8B-B14F-4D97-AF65-F5344CB8AC3E}">
        <p14:creationId xmlns:p14="http://schemas.microsoft.com/office/powerpoint/2010/main" val="220179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2" name="Zástupný symbol pro datum 9">
            <a:extLst>
              <a:ext uri="{FF2B5EF4-FFF2-40B4-BE49-F238E27FC236}">
                <a16:creationId xmlns:a16="http://schemas.microsoft.com/office/drawing/2014/main" id="{68BE3745-CC25-77FD-8441-15CC4757B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C56E9-0D00-B84C-BC6A-DB7FA3CDFF58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4" name="Zástupný symbol pro zápatí 21">
            <a:extLst>
              <a:ext uri="{FF2B5EF4-FFF2-40B4-BE49-F238E27FC236}">
                <a16:creationId xmlns:a16="http://schemas.microsoft.com/office/drawing/2014/main" id="{C2DACBE5-EFF9-D359-F823-CE5A8C2A9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17">
            <a:extLst>
              <a:ext uri="{FF2B5EF4-FFF2-40B4-BE49-F238E27FC236}">
                <a16:creationId xmlns:a16="http://schemas.microsoft.com/office/drawing/2014/main" id="{E5E79909-7173-6694-C2E3-A2534818C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74B5C-48A5-6242-9D3D-56F55D187085}" type="slidenum">
              <a:rPr lang="cs-CZ" altLang="en-CZ"/>
              <a:pPr/>
              <a:t>‹#›</a:t>
            </a:fld>
            <a:endParaRPr lang="cs-CZ" altLang="en-CZ"/>
          </a:p>
        </p:txBody>
      </p:sp>
    </p:spTree>
    <p:extLst>
      <p:ext uri="{BB962C8B-B14F-4D97-AF65-F5344CB8AC3E}">
        <p14:creationId xmlns:p14="http://schemas.microsoft.com/office/powerpoint/2010/main" val="297830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vojitá šipka 10">
            <a:extLst>
              <a:ext uri="{FF2B5EF4-FFF2-40B4-BE49-F238E27FC236}">
                <a16:creationId xmlns:a16="http://schemas.microsoft.com/office/drawing/2014/main" id="{A8BAA9B6-E534-066B-82FF-FD5F9F34DD9C}"/>
              </a:ext>
            </a:extLst>
          </p:cNvPr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Dvojitá šipka 15">
            <a:extLst>
              <a:ext uri="{FF2B5EF4-FFF2-40B4-BE49-F238E27FC236}">
                <a16:creationId xmlns:a16="http://schemas.microsoft.com/office/drawing/2014/main" id="{58AB4348-74E7-700C-999E-F7565E1C2CC7}"/>
              </a:ext>
            </a:extLst>
          </p:cNvPr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datum 3">
            <a:extLst>
              <a:ext uri="{FF2B5EF4-FFF2-40B4-BE49-F238E27FC236}">
                <a16:creationId xmlns:a16="http://schemas.microsoft.com/office/drawing/2014/main" id="{C996907B-AEF9-01DC-2B09-F166C786E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5BD1B7-11C4-3B48-964B-FB935F41E1CE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D086A703-8742-4C40-0251-A8D1A7655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FE69CC2-D266-AEC8-4314-3D0B96CD8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FAB39C-9224-5F4B-BE1E-9E8039087234}" type="slidenum">
              <a:rPr lang="cs-CZ" altLang="en-CZ"/>
              <a:pPr/>
              <a:t>‹#›</a:t>
            </a:fld>
            <a:endParaRPr lang="cs-CZ" altLang="en-CZ"/>
          </a:p>
        </p:txBody>
      </p:sp>
    </p:spTree>
    <p:extLst>
      <p:ext uri="{BB962C8B-B14F-4D97-AF65-F5344CB8AC3E}">
        <p14:creationId xmlns:p14="http://schemas.microsoft.com/office/powerpoint/2010/main" val="3341875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86380B6C-BF26-814C-6448-7D04A885C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DB26EE-2CF0-BA45-AE58-E48A5A64C7DD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5" name="Zástupný symbol pro zápatí 5">
            <a:extLst>
              <a:ext uri="{FF2B5EF4-FFF2-40B4-BE49-F238E27FC236}">
                <a16:creationId xmlns:a16="http://schemas.microsoft.com/office/drawing/2014/main" id="{777A7F69-AB29-4574-28C6-A2B4F4E35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6">
            <a:extLst>
              <a:ext uri="{FF2B5EF4-FFF2-40B4-BE49-F238E27FC236}">
                <a16:creationId xmlns:a16="http://schemas.microsoft.com/office/drawing/2014/main" id="{30F14E69-ACAB-3B97-125A-5AF744986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4F84E-1974-AC49-A80B-68F758492EE0}" type="slidenum">
              <a:rPr lang="cs-CZ" altLang="en-CZ"/>
              <a:pPr/>
              <a:t>‹#›</a:t>
            </a:fld>
            <a:endParaRPr lang="cs-CZ" altLang="en-CZ"/>
          </a:p>
        </p:txBody>
      </p:sp>
    </p:spTree>
    <p:extLst>
      <p:ext uri="{BB962C8B-B14F-4D97-AF65-F5344CB8AC3E}">
        <p14:creationId xmlns:p14="http://schemas.microsoft.com/office/powerpoint/2010/main" val="2868214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6E50150-D1CA-0D47-90BB-B37D93151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FAAF18-09BC-E543-BB0C-642507E257D2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E794474-22CD-0ACB-0A47-BB866A1B5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1D44CBC-C6F7-CE4D-4EB5-380B57FAB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07237-B116-A04F-AEF8-2C5D1348A01D}" type="slidenum">
              <a:rPr lang="cs-CZ" altLang="en-CZ"/>
              <a:pPr/>
              <a:t>‹#›</a:t>
            </a:fld>
            <a:endParaRPr lang="cs-CZ" altLang="en-CZ"/>
          </a:p>
        </p:txBody>
      </p:sp>
    </p:spTree>
    <p:extLst>
      <p:ext uri="{BB962C8B-B14F-4D97-AF65-F5344CB8AC3E}">
        <p14:creationId xmlns:p14="http://schemas.microsoft.com/office/powerpoint/2010/main" val="2053574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2" name="Zástupný symbol pro datum 2">
            <a:extLst>
              <a:ext uri="{FF2B5EF4-FFF2-40B4-BE49-F238E27FC236}">
                <a16:creationId xmlns:a16="http://schemas.microsoft.com/office/drawing/2014/main" id="{CAB52E65-6ABF-2F8D-553B-8E9358DB1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103707-FD13-734C-88F9-E1ECB7FEF411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3" name="Zástupný symbol pro zápatí 3">
            <a:extLst>
              <a:ext uri="{FF2B5EF4-FFF2-40B4-BE49-F238E27FC236}">
                <a16:creationId xmlns:a16="http://schemas.microsoft.com/office/drawing/2014/main" id="{4768DAF8-A430-4BAA-057C-534C740A1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4">
            <a:extLst>
              <a:ext uri="{FF2B5EF4-FFF2-40B4-BE49-F238E27FC236}">
                <a16:creationId xmlns:a16="http://schemas.microsoft.com/office/drawing/2014/main" id="{ABC55189-EFD8-FDCE-4150-BCB1773E7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E2DBC-DAF7-EC4C-BB66-74DF77CE7149}" type="slidenum">
              <a:rPr lang="cs-CZ" altLang="en-CZ"/>
              <a:pPr/>
              <a:t>‹#›</a:t>
            </a:fld>
            <a:endParaRPr lang="cs-CZ" altLang="en-CZ"/>
          </a:p>
        </p:txBody>
      </p:sp>
    </p:spTree>
    <p:extLst>
      <p:ext uri="{BB962C8B-B14F-4D97-AF65-F5344CB8AC3E}">
        <p14:creationId xmlns:p14="http://schemas.microsoft.com/office/powerpoint/2010/main" val="1707234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9">
            <a:extLst>
              <a:ext uri="{FF2B5EF4-FFF2-40B4-BE49-F238E27FC236}">
                <a16:creationId xmlns:a16="http://schemas.microsoft.com/office/drawing/2014/main" id="{4FFBCD11-B457-6EA0-A2C3-A53F059FF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E4E3-4AA3-314B-BD01-3C4084B0777B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3" name="Zástupný symbol pro zápatí 21">
            <a:extLst>
              <a:ext uri="{FF2B5EF4-FFF2-40B4-BE49-F238E27FC236}">
                <a16:creationId xmlns:a16="http://schemas.microsoft.com/office/drawing/2014/main" id="{1B107286-BB84-543F-518F-8E42D7C76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17">
            <a:extLst>
              <a:ext uri="{FF2B5EF4-FFF2-40B4-BE49-F238E27FC236}">
                <a16:creationId xmlns:a16="http://schemas.microsoft.com/office/drawing/2014/main" id="{F1EF84EB-D452-9F52-1F88-8DE338A9B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D6D1B3-4B27-9F4C-9C04-A622A0648FFD}" type="slidenum">
              <a:rPr lang="cs-CZ" altLang="en-CZ"/>
              <a:pPr/>
              <a:t>‹#›</a:t>
            </a:fld>
            <a:endParaRPr lang="cs-CZ" altLang="en-CZ"/>
          </a:p>
        </p:txBody>
      </p:sp>
    </p:spTree>
    <p:extLst>
      <p:ext uri="{BB962C8B-B14F-4D97-AF65-F5344CB8AC3E}">
        <p14:creationId xmlns:p14="http://schemas.microsoft.com/office/powerpoint/2010/main" val="4229614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49BA0C4-94B5-24BB-D906-2890023F2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A051E7-FEFB-9C43-BDCF-CC16D96D9412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83AC58D-3905-94C1-57DD-08CFB184F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FB7FAE1-6CE3-40C9-05F9-ABDA39743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92D959-19B0-3244-AEA4-96E50E375B0D}" type="slidenum">
              <a:rPr lang="cs-CZ" altLang="en-CZ"/>
              <a:pPr/>
              <a:t>‹#›</a:t>
            </a:fld>
            <a:endParaRPr lang="cs-CZ" altLang="en-CZ"/>
          </a:p>
        </p:txBody>
      </p:sp>
    </p:spTree>
    <p:extLst>
      <p:ext uri="{BB962C8B-B14F-4D97-AF65-F5344CB8AC3E}">
        <p14:creationId xmlns:p14="http://schemas.microsoft.com/office/powerpoint/2010/main" val="2341703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olný tvar 10">
            <a:extLst>
              <a:ext uri="{FF2B5EF4-FFF2-40B4-BE49-F238E27FC236}">
                <a16:creationId xmlns:a16="http://schemas.microsoft.com/office/drawing/2014/main" id="{F9B95902-B456-C0A0-0B1A-3792758C41E1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Volný tvar 15">
            <a:extLst>
              <a:ext uri="{FF2B5EF4-FFF2-40B4-BE49-F238E27FC236}">
                <a16:creationId xmlns:a16="http://schemas.microsoft.com/office/drawing/2014/main" id="{5C571B74-1DB8-6ADF-5CFB-A0E5CE796E0C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Pravoúhlý trojúhelník 16">
            <a:extLst>
              <a:ext uri="{FF2B5EF4-FFF2-40B4-BE49-F238E27FC236}">
                <a16:creationId xmlns:a16="http://schemas.microsoft.com/office/drawing/2014/main" id="{5395E193-1D46-29A1-040D-0B7EF6917E63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Přímá spojovací čára 18">
            <a:extLst>
              <a:ext uri="{FF2B5EF4-FFF2-40B4-BE49-F238E27FC236}">
                <a16:creationId xmlns:a16="http://schemas.microsoft.com/office/drawing/2014/main" id="{2A76AB28-39AA-524D-F485-205A2D638209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vojitá šipka 19">
            <a:extLst>
              <a:ext uri="{FF2B5EF4-FFF2-40B4-BE49-F238E27FC236}">
                <a16:creationId xmlns:a16="http://schemas.microsoft.com/office/drawing/2014/main" id="{7FC26C29-725D-D6D5-B5DD-D3BBFA592CBA}"/>
              </a:ext>
            </a:extLst>
          </p:cNvPr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Dvojitá šipka 20">
            <a:extLst>
              <a:ext uri="{FF2B5EF4-FFF2-40B4-BE49-F238E27FC236}">
                <a16:creationId xmlns:a16="http://schemas.microsoft.com/office/drawing/2014/main" id="{56251C8C-DD13-A1CF-1E68-8DB334F8970C}"/>
              </a:ext>
            </a:extLst>
          </p:cNvPr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1" name="Zástupný symbol pro datum 4">
            <a:extLst>
              <a:ext uri="{FF2B5EF4-FFF2-40B4-BE49-F238E27FC236}">
                <a16:creationId xmlns:a16="http://schemas.microsoft.com/office/drawing/2014/main" id="{CC81C9B3-9894-31C1-2606-89F9E9401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A14920A-39A8-8241-B2FA-9E52CDE09301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12" name="Zástupný symbol pro zápatí 5">
            <a:extLst>
              <a:ext uri="{FF2B5EF4-FFF2-40B4-BE49-F238E27FC236}">
                <a16:creationId xmlns:a16="http://schemas.microsoft.com/office/drawing/2014/main" id="{21AAE4B8-BA2C-42E5-B16D-169ED9238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3" name="Zástupný symbol pro číslo snímku 6">
            <a:extLst>
              <a:ext uri="{FF2B5EF4-FFF2-40B4-BE49-F238E27FC236}">
                <a16:creationId xmlns:a16="http://schemas.microsoft.com/office/drawing/2014/main" id="{CBF7F14B-9FEB-E59F-B10F-E771FF86F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349676-37A1-7C40-869D-091820AF313D}" type="slidenum">
              <a:rPr lang="cs-CZ" altLang="en-CZ"/>
              <a:pPr/>
              <a:t>‹#›</a:t>
            </a:fld>
            <a:endParaRPr lang="cs-CZ" altLang="en-CZ"/>
          </a:p>
        </p:txBody>
      </p:sp>
    </p:spTree>
    <p:extLst>
      <p:ext uri="{BB962C8B-B14F-4D97-AF65-F5344CB8AC3E}">
        <p14:creationId xmlns:p14="http://schemas.microsoft.com/office/powerpoint/2010/main" val="3979417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>
            <a:extLst>
              <a:ext uri="{FF2B5EF4-FFF2-40B4-BE49-F238E27FC236}">
                <a16:creationId xmlns:a16="http://schemas.microsoft.com/office/drawing/2014/main" id="{F311654C-D31C-03AB-6029-85E412F2A9BA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Volný tvar 11">
            <a:extLst>
              <a:ext uri="{FF2B5EF4-FFF2-40B4-BE49-F238E27FC236}">
                <a16:creationId xmlns:a16="http://schemas.microsoft.com/office/drawing/2014/main" id="{C70A5B68-A21E-C78A-73F0-9C9DD92A5C54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Pravoúhlý trojúhelník 13">
            <a:extLst>
              <a:ext uri="{FF2B5EF4-FFF2-40B4-BE49-F238E27FC236}">
                <a16:creationId xmlns:a16="http://schemas.microsoft.com/office/drawing/2014/main" id="{ED3E25F3-4FDA-210F-FD86-78C532D8FD96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Přímá spojovací čára 14">
            <a:extLst>
              <a:ext uri="{FF2B5EF4-FFF2-40B4-BE49-F238E27FC236}">
                <a16:creationId xmlns:a16="http://schemas.microsoft.com/office/drawing/2014/main" id="{BFCE71D4-4DE8-2E54-5585-9E1302ACB8A4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>
            <a:extLst>
              <a:ext uri="{FF2B5EF4-FFF2-40B4-BE49-F238E27FC236}">
                <a16:creationId xmlns:a16="http://schemas.microsoft.com/office/drawing/2014/main" id="{3657B2DA-CB8B-F24A-56FD-876CE8F4D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33" name="Zástupný symbol pro text 29">
            <a:extLst>
              <a:ext uri="{FF2B5EF4-FFF2-40B4-BE49-F238E27FC236}">
                <a16:creationId xmlns:a16="http://schemas.microsoft.com/office/drawing/2014/main" id="{8BBBFAB1-3871-89A7-18AE-0DF1434062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CZ"/>
              <a:t>Klepnutím lze upravit styly předlohy textu.</a:t>
            </a:r>
          </a:p>
          <a:p>
            <a:pPr lvl="1"/>
            <a:r>
              <a:rPr lang="cs-CZ" altLang="en-CZ"/>
              <a:t>Druhá úroveň</a:t>
            </a:r>
          </a:p>
          <a:p>
            <a:pPr lvl="2"/>
            <a:r>
              <a:rPr lang="cs-CZ" altLang="en-CZ"/>
              <a:t>Třetí úroveň</a:t>
            </a:r>
          </a:p>
          <a:p>
            <a:pPr lvl="3"/>
            <a:r>
              <a:rPr lang="cs-CZ" altLang="en-CZ"/>
              <a:t>Čtvrtá úroveň</a:t>
            </a:r>
          </a:p>
          <a:p>
            <a:pPr lvl="4"/>
            <a:r>
              <a:rPr lang="cs-CZ" altLang="en-CZ"/>
              <a:t>Pátá úroveň</a:t>
            </a:r>
            <a:endParaRPr lang="en-US" altLang="en-CZ"/>
          </a:p>
        </p:txBody>
      </p:sp>
      <p:sp>
        <p:nvSpPr>
          <p:cNvPr id="10" name="Zástupný symbol pro datum 9">
            <a:extLst>
              <a:ext uri="{FF2B5EF4-FFF2-40B4-BE49-F238E27FC236}">
                <a16:creationId xmlns:a16="http://schemas.microsoft.com/office/drawing/2014/main" id="{4E2EDB31-C638-A1AF-D520-80B7E971B9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2A0BD18-8E29-EB43-A7FB-E9F7579E949F}" type="datetimeFigureOut">
              <a:rPr lang="cs-CZ"/>
              <a:pPr>
                <a:defRPr/>
              </a:pPr>
              <a:t>23.02.2026</a:t>
            </a:fld>
            <a:endParaRPr lang="cs-CZ"/>
          </a:p>
        </p:txBody>
      </p:sp>
      <p:sp>
        <p:nvSpPr>
          <p:cNvPr id="22" name="Zástupný symbol pro zápatí 21">
            <a:extLst>
              <a:ext uri="{FF2B5EF4-FFF2-40B4-BE49-F238E27FC236}">
                <a16:creationId xmlns:a16="http://schemas.microsoft.com/office/drawing/2014/main" id="{178916F6-2246-8358-79A9-BAA7DF877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číslo snímku 17">
            <a:extLst>
              <a:ext uri="{FF2B5EF4-FFF2-40B4-BE49-F238E27FC236}">
                <a16:creationId xmlns:a16="http://schemas.microsoft.com/office/drawing/2014/main" id="{30E1BCD3-AC98-733C-96F0-AD635D090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anose="020B0602030504020204" pitchFamily="34" charset="0"/>
              </a:defRPr>
            </a:lvl1pPr>
          </a:lstStyle>
          <a:p>
            <a:fld id="{9445BE4B-F639-6749-A1AE-D76C5C979A1C}" type="slidenum">
              <a:rPr lang="cs-CZ" altLang="en-CZ"/>
              <a:pPr/>
              <a:t>‹#›</a:t>
            </a:fld>
            <a:endParaRPr lang="cs-CZ" altLang="en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7" r:id="rId2"/>
    <p:sldLayoutId id="2147483702" r:id="rId3"/>
    <p:sldLayoutId id="2147483703" r:id="rId4"/>
    <p:sldLayoutId id="2147483704" r:id="rId5"/>
    <p:sldLayoutId id="2147483705" r:id="rId6"/>
    <p:sldLayoutId id="2147483698" r:id="rId7"/>
    <p:sldLayoutId id="2147483706" r:id="rId8"/>
    <p:sldLayoutId id="2147483707" r:id="rId9"/>
    <p:sldLayoutId id="2147483699" r:id="rId10"/>
    <p:sldLayoutId id="21474837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2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2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791AD4-9568-B524-B1F0-0D56211853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cs-CZ" dirty="0"/>
              <a:t>Psaní jako součást procesu analýzy dat</a:t>
            </a:r>
          </a:p>
        </p:txBody>
      </p:sp>
      <p:sp>
        <p:nvSpPr>
          <p:cNvPr id="9219" name="Podnadpis 2">
            <a:extLst>
              <a:ext uri="{FF2B5EF4-FFF2-40B4-BE49-F238E27FC236}">
                <a16:creationId xmlns:a16="http://schemas.microsoft.com/office/drawing/2014/main" id="{71B2C7BE-0D5D-B970-40FD-25512CD38F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/>
            <a:endParaRPr lang="en-CZ" altLang="en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066E2E67-0A94-D380-D878-756BDE975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en-CZ"/>
              <a:t>Každá disciplína má specifické jazykové prostředky (jazyk kvalitativního výzkumu se liší od kvantitativního)</a:t>
            </a:r>
          </a:p>
          <a:p>
            <a:pPr eaLnBrk="1" hangingPunct="1"/>
            <a:r>
              <a:rPr lang="cs-CZ" altLang="en-CZ">
                <a:sym typeface="Arial" panose="020B0604020202020204" pitchFamily="34" charset="0"/>
              </a:rPr>
              <a:t>nesnažit se obsah zesložiťovat, aby vypadal víc „vědecky“</a:t>
            </a:r>
          </a:p>
          <a:p>
            <a:pPr eaLnBrk="1" hangingPunct="1"/>
            <a:r>
              <a:rPr lang="cs-CZ" altLang="en-CZ">
                <a:sym typeface="Arial" panose="020B0604020202020204" pitchFamily="34" charset="0"/>
              </a:rPr>
              <a:t>neopakovat již řečené</a:t>
            </a:r>
          </a:p>
          <a:p>
            <a:pPr eaLnBrk="1" hangingPunct="1"/>
            <a:r>
              <a:rPr lang="cs-CZ" altLang="en-CZ">
                <a:sym typeface="Arial" panose="020B0604020202020204" pitchFamily="34" charset="0"/>
              </a:rPr>
              <a:t>proveďte  čtenářstvo svým textem/logikou argumentu</a:t>
            </a:r>
            <a:endParaRPr lang="cs-CZ" altLang="en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B433970-F3FE-FEA7-86FE-CBA331B3A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Jazyk v kvalitativním výzkumu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sah 1">
            <a:extLst>
              <a:ext uri="{FF2B5EF4-FFF2-40B4-BE49-F238E27FC236}">
                <a16:creationId xmlns:a16="http://schemas.microsoft.com/office/drawing/2014/main" id="{18CA4165-491E-CA5C-86D5-7843A07AF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026025"/>
          </a:xfrm>
        </p:spPr>
        <p:txBody>
          <a:bodyPr/>
          <a:lstStyle/>
          <a:p>
            <a:pPr eaLnBrk="1" hangingPunct="1"/>
            <a:r>
              <a:rPr lang="cs-CZ" altLang="en-CZ"/>
              <a:t>Smyslem kvalitativního výzkumu je skrze dílčí výpovědi, zkušenosti, procesy…vypovídat o obecných fenoménech</a:t>
            </a:r>
          </a:p>
          <a:p>
            <a:pPr eaLnBrk="1" hangingPunct="1">
              <a:buFont typeface="Wingdings 3" pitchFamily="2" charset="2"/>
              <a:buNone/>
            </a:pPr>
            <a:endParaRPr lang="cs-CZ" altLang="en-CZ"/>
          </a:p>
          <a:p>
            <a:pPr eaLnBrk="1" hangingPunct="1">
              <a:buFont typeface="Wingdings 3" pitchFamily="2" charset="2"/>
              <a:buNone/>
            </a:pPr>
            <a:r>
              <a:rPr lang="cs-CZ" altLang="en-CZ"/>
              <a:t>→ kvalitativní studie se zaměřují na </a:t>
            </a:r>
            <a:r>
              <a:rPr lang="cs-CZ" altLang="en-CZ" u="sng"/>
              <a:t>detaily</a:t>
            </a:r>
            <a:r>
              <a:rPr lang="cs-CZ" altLang="en-CZ"/>
              <a:t>, nuance, různé významy….v pozadí je ale vždy širší sociologické </a:t>
            </a:r>
            <a:r>
              <a:rPr lang="cs-CZ" altLang="en-CZ" u="sng"/>
              <a:t>uvažování o společnosti</a:t>
            </a:r>
          </a:p>
          <a:p>
            <a:pPr eaLnBrk="1" hangingPunct="1">
              <a:buFont typeface="Wingdings 3" pitchFamily="2" charset="2"/>
              <a:buNone/>
            </a:pPr>
            <a:r>
              <a:rPr lang="cs-CZ" altLang="en-CZ" b="1"/>
              <a:t>= podstatné je propojení teorie a dat</a:t>
            </a:r>
          </a:p>
          <a:p>
            <a:pPr lvl="2" eaLnBrk="1" hangingPunct="1">
              <a:buFont typeface="Wingdings" pitchFamily="2" charset="2"/>
              <a:buChar char="§"/>
            </a:pPr>
            <a:endParaRPr lang="cs-CZ" altLang="en-CZ"/>
          </a:p>
          <a:p>
            <a:pPr lvl="2" eaLnBrk="1" hangingPunct="1">
              <a:buFont typeface="Wingdings" pitchFamily="2" charset="2"/>
              <a:buChar char="§"/>
            </a:pPr>
            <a:r>
              <a:rPr lang="cs-CZ" altLang="en-CZ"/>
              <a:t>Specifické detailní popisy dílčích fenoménů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cs-CZ" altLang="en-CZ"/>
              <a:t>Obecné výpovědi o sociálních procesech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7B3815BF-1D90-BFF5-CB04-E69DEC4F1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sah 1">
            <a:extLst>
              <a:ext uri="{FF2B5EF4-FFF2-40B4-BE49-F238E27FC236}">
                <a16:creationId xmlns:a16="http://schemas.microsoft.com/office/drawing/2014/main" id="{B008BD40-F3A6-01BA-8AF0-79C287CB4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en-CZ"/>
              <a:t>Ukázky segmentů dat </a:t>
            </a:r>
          </a:p>
          <a:p>
            <a:pPr eaLnBrk="1" hangingPunct="1">
              <a:buFont typeface="Wingdings 3" pitchFamily="2" charset="2"/>
              <a:buNone/>
            </a:pPr>
            <a:r>
              <a:rPr lang="cs-CZ" altLang="en-CZ"/>
              <a:t>→ cílem je průhlednost analýzy (umožňujete ostatním sledovat logiku vašeho argumentu)</a:t>
            </a:r>
          </a:p>
          <a:p>
            <a:pPr eaLnBrk="1" hangingPunct="1">
              <a:buFont typeface="Wingdings 3" pitchFamily="2" charset="2"/>
              <a:buNone/>
            </a:pPr>
            <a:r>
              <a:rPr lang="cs-CZ" altLang="en-CZ"/>
              <a:t>= přesvědčujete ostatní, že vaše závěry jsou důvěryhodné</a:t>
            </a:r>
          </a:p>
          <a:p>
            <a:pPr eaLnBrk="1" hangingPunct="1">
              <a:buFont typeface="Wingdings 3" pitchFamily="2" charset="2"/>
              <a:buNone/>
            </a:pPr>
            <a:endParaRPr lang="cs-CZ" altLang="en-CZ"/>
          </a:p>
          <a:p>
            <a:pPr eaLnBrk="1" hangingPunct="1">
              <a:buFont typeface="Wingdings 3" pitchFamily="2" charset="2"/>
              <a:buNone/>
            </a:pPr>
            <a:r>
              <a:rPr lang="cs-CZ" altLang="en-CZ"/>
              <a:t>Chybné postupy: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cs-CZ" altLang="en-CZ"/>
              <a:t>„Vyprávění“ o datech bez konkrétní evidence	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cs-CZ" altLang="en-CZ"/>
              <a:t>Prezentování příliš mnoho dat bez jejich interpretace</a:t>
            </a:r>
          </a:p>
          <a:p>
            <a:pPr lvl="1" eaLnBrk="1" hangingPunct="1">
              <a:buFont typeface="Wingdings" pitchFamily="2" charset="2"/>
              <a:buChar char="§"/>
            </a:pPr>
            <a:endParaRPr lang="cs-CZ" altLang="en-CZ"/>
          </a:p>
          <a:p>
            <a:pPr eaLnBrk="1" hangingPunct="1">
              <a:buFont typeface="Wingdings 3" pitchFamily="2" charset="2"/>
              <a:buNone/>
            </a:pPr>
            <a:endParaRPr lang="cs-CZ" altLang="en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6402574-3D47-07AB-0AED-01932D04D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Prezentace dat v textu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872BD99A-D94F-0942-04E6-9933760F9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457825"/>
          </a:xfrm>
        </p:spPr>
        <p:txBody>
          <a:bodyPr>
            <a:noAutofit/>
          </a:bodyPr>
          <a:lstStyle/>
          <a:p>
            <a:pPr marL="457200" lvl="1" indent="0" algn="just" hangingPunct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1400" kern="15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V této části práce se pokusím vypsat zjištění, která mi z rozhovor</a:t>
            </a:r>
            <a:r>
              <a:rPr lang="cs-CZ" sz="1400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ů </a:t>
            </a:r>
            <a:r>
              <a:rPr lang="cs-CZ" sz="1400" kern="15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vyplynula. Jak jsem </a:t>
            </a:r>
            <a:r>
              <a:rPr lang="cs-CZ" sz="1400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se</a:t>
            </a:r>
            <a:r>
              <a:rPr lang="cs-CZ" sz="1400" kern="15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již zmínila, rozhodování dětí a dospívajících o dalším vzdělávání je proces, který může být ovlivněný řadou faktorů. V mé práci jsem mezi tyto faktory zahrnula:</a:t>
            </a:r>
            <a:endParaRPr lang="en-CZ" sz="1400" kern="15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arenR"/>
            </a:pPr>
            <a:r>
              <a:rPr lang="cs-CZ" sz="1400" b="1" kern="15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Rozhodnutí podle svého vlastního posouzení</a:t>
            </a:r>
            <a:endParaRPr lang="en-CZ" sz="1400" kern="15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0" algn="just">
              <a:spcAft>
                <a:spcPts val="1000"/>
              </a:spcAft>
              <a:buNone/>
            </a:pPr>
            <a:r>
              <a:rPr lang="cs-CZ" sz="1400" kern="15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Slečna Renata měla jasnou představu o své další volbě. Rozhodla se pro školu, o kterou měla zájem. Její rodiče chtěli, aby šla na jinou střední školu, ale stála si za svým rozhodnutím a rodiče se proto s jejím vlastním rozhodnutím museli smířit. U této slečny se z největší části jednalo o její vlastní rozhodnutí, ale nepatrně ji ovlivnily její kamarádky ze základní školy, se kterými chtěla i nadále docházet do stejné školy. Na otázku: „</a:t>
            </a:r>
            <a:r>
              <a:rPr lang="cs-CZ" sz="1400" i="1" kern="150" dirty="0">
                <a:solidFill>
                  <a:srgbClr val="141823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Takže to bylo tvé rozhodnutí? Žádný jiný faktor v tvém rozhodnutí nehrál roli?</a:t>
            </a:r>
            <a:r>
              <a:rPr lang="cs-CZ" sz="1400" kern="150" dirty="0">
                <a:solidFill>
                  <a:srgbClr val="141823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“, slečna Renata odpověděla: „ </a:t>
            </a:r>
            <a:r>
              <a:rPr lang="cs-CZ" sz="1400" i="1" kern="150" dirty="0">
                <a:solidFill>
                  <a:srgbClr val="141823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Ano, vlastně ano. Nevěděla jsem kam, tak jsem se rozhodla takto</a:t>
            </a:r>
            <a:r>
              <a:rPr lang="cs-CZ" sz="1400" kern="150" dirty="0">
                <a:solidFill>
                  <a:srgbClr val="141823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“.</a:t>
            </a:r>
            <a:endParaRPr lang="en-CZ" sz="1400" kern="15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just">
              <a:spcAft>
                <a:spcPts val="375"/>
              </a:spcAft>
            </a:pPr>
            <a:r>
              <a:rPr lang="cs-CZ" sz="1400" kern="150" dirty="0">
                <a:solidFill>
                  <a:srgbClr val="141823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Dalším z respondentů, co se o dalším vzdělání rozhodl sám, byl Tomáš. Usuzuji tak proto, že když jsem položila otázku: „</a:t>
            </a:r>
            <a:r>
              <a:rPr lang="cs-CZ" sz="1400" i="1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S kým ses o této volbě radil?</a:t>
            </a:r>
            <a:r>
              <a:rPr lang="cs-CZ" sz="1400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“, tak odpověděl: „</a:t>
            </a:r>
            <a:r>
              <a:rPr lang="cs-CZ" sz="1400" i="1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Vlastně jsem se rozhodoval sám, ale rodiče mě v tom podpořili</a:t>
            </a:r>
            <a:r>
              <a:rPr lang="cs-CZ" sz="1400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“. Takže rozdílem mezi Renatou a Tomášem byl vedlejší faktor, který je ale nijak neovlivnil a to konkrétně</a:t>
            </a:r>
            <a:r>
              <a:rPr lang="cs-CZ" sz="1400" kern="15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cs-CZ" sz="1400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u Renaty vliv prostředí – kamarádů a u Tomáše vliv rodiny, která ho v rozhodnutí podporovala. Stejně jako u Tomáše, tak i u Honzy ze střední školy byl hlavní faktor vlastní úsudek. I když v průběhu rozhovoru vše směřovalo k tomu, že jde o rodinný faktor, nakonec řekl: „</a:t>
            </a:r>
            <a:r>
              <a:rPr lang="cs-CZ" sz="1400" i="1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Vlastně jsem se rozhodoval sám, ale rodiče mě v tom podpořili</a:t>
            </a:r>
            <a:r>
              <a:rPr lang="cs-CZ" sz="1400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“.</a:t>
            </a:r>
            <a:r>
              <a:rPr lang="cs-CZ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CZ" sz="1400" kern="15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just">
              <a:spcBef>
                <a:spcPts val="140"/>
              </a:spcBef>
              <a:spcAft>
                <a:spcPts val="500"/>
              </a:spcAft>
            </a:pPr>
            <a:r>
              <a:rPr lang="cs-CZ" sz="1400" kern="15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Slečna </a:t>
            </a:r>
            <a:r>
              <a:rPr lang="cs-CZ" sz="1400" kern="1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Lucka patří také k těm informátorům, kteří se rozhodli sami za sebe. Přesněji na mnou položenou otázku s kým se o volbě střední školy radila, odpověděla</a:t>
            </a:r>
            <a:r>
              <a:rPr lang="cs-CZ" sz="1400" i="1" kern="15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: „S maminou a kamarádkou, ale bylo to spíše takové ujištění, že to mám dělat, už jsem byla rozhodnutá“.</a:t>
            </a:r>
            <a:endParaRPr lang="en-CZ" sz="1400" kern="15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D22BC09-67CB-46FF-3453-FF78B27C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7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2500" dirty="0"/>
              <a:t>Téma: volba školy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D69AB6-0D98-1F0C-82E2-9472CA1AB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404"/>
          </a:xfrm>
        </p:spPr>
        <p:txBody>
          <a:bodyPr/>
          <a:lstStyle/>
          <a:p>
            <a:pPr marL="1143000" lvl="2" indent="-228600">
              <a:spcBef>
                <a:spcPts val="14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1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Projevy stigmatizace</a:t>
            </a:r>
            <a:endParaRPr lang="en-CZ" sz="1100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 veřejných debatách, zejména těch probíhajících na sociálních sítích či případně v diskusních fórech na internetu, bývá polyamorie a její myšlenky v mnoha případech kritizována. Během rozhovorů s respondentkami jsem se jich proto dotazovala na to, s jakými reakcemi týkajících se polyamorie a </a:t>
            </a:r>
            <a:r>
              <a:rPr lang="cs-CZ" sz="11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polyamorních</a:t>
            </a: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vztahů se setkávají a to nejen na internetu, ale i v osobním životě. Téměř všechny respondentky uvedly, že se v osobním životě s negativními reakcemi nesetkávají v takové míře, jak by se možná dalo očekávat, a v jaké se s nimi setkávají při čtení komentářů na sítích či v internetových diskuzích, kde bývá polyamorie mnohem více zdrojem pobouření. Na základě provedených rozhovorů jsem identifikovala tři typy projevů stigmatizace polyamorie, kterými jsou stereotypizace, která je spjata zejména s projevy v podobě negativních komentářů, dále pak distinkce a také jistá míra diskriminace.</a:t>
            </a:r>
            <a:endParaRPr lang="en-CZ" sz="1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Právě negativní komentáře jsou dle výpovědí respondentek jedním z hlavních zdrojů stereotypizace a stigmatizace, kterým polyamorie a lidé v tomto typu partnerského vztahu čelí a se kterými je možné se nejčastěji setkat. Jedná se však primárně o komentáře a vyjádření, která lidé píšou na sociálních sítích, jelikož samy respondentky uváděly, že v osobním životě se setkávaly spíše se zvědavými pohledy nebo se zájmem o vysvětlení, když o svém vztahovém uspořádání někde promluvily.</a:t>
            </a:r>
            <a:endParaRPr lang="en-CZ" sz="1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Jedním z nejčastějších způsobů, kterým je dle respondentek polyamorie společností degradována, je </a:t>
            </a:r>
            <a:r>
              <a:rPr lang="cs-CZ" sz="11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přirovnávání </a:t>
            </a:r>
            <a:r>
              <a:rPr lang="cs-CZ" sz="11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polyamorních</a:t>
            </a:r>
            <a:r>
              <a:rPr lang="cs-CZ" sz="11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vztahů k nevěře</a:t>
            </a: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Komentář </a:t>
            </a:r>
            <a:r>
              <a:rPr lang="cs-CZ" sz="11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„je to jenom převlečená nevěra“</a:t>
            </a: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(Hannah) je dle jejich vyprávění jeden z těch nejobvyklejších. Toto srovnání polyamorie, tedy nemonogamního vztahového uspořádání založeného na vzájemné upřímnosti, otevřenosti a především souhlasu všech zúčastněných, spolu s nevěrou, která je založena na utajování mileneckých vztahů před partnerem, což je v rozporu s hlavními myšlenkami polyamorie jako takové, v respondentkách vzbuzuje silné emoce: </a:t>
            </a:r>
            <a:endParaRPr lang="en-CZ" sz="1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47370" marR="547370" algn="just">
              <a:spcBef>
                <a:spcPts val="1200"/>
              </a:spcBef>
              <a:spcAft>
                <a:spcPts val="1200"/>
              </a:spcAft>
            </a:pPr>
            <a:r>
              <a:rPr lang="cs-CZ" sz="11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„To mě hodně rozčiluje, když oni zneužívají hezký slovo a hezký nápad, který je hodně etický, na něco, co není vůbec etický.“ </a:t>
            </a: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(Františka)</a:t>
            </a:r>
            <a:endParaRPr lang="en-CZ" sz="1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47370" marR="547370" algn="just">
              <a:spcBef>
                <a:spcPts val="1200"/>
              </a:spcBef>
              <a:spcAft>
                <a:spcPts val="1200"/>
              </a:spcAft>
            </a:pPr>
            <a:r>
              <a:rPr lang="cs-CZ" sz="11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„Rozešli jsme se, když jsem byla ve fázi, kdy už bylo těžký to potlačovat a já jsem si říkala, že bych ho asi podvedla nebo udělala nějakou blbost, kdybych s ním dál byla. (…) Já toho člověka respektuju a nechtěla jsem mu ublížit. A proto právě je pro mě zraňující, když to lidé spojují s nevěrou.“</a:t>
            </a: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(Cecílie)</a:t>
            </a:r>
            <a:endParaRPr lang="en-CZ" sz="1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600"/>
              </a:spcAft>
              <a:buNone/>
            </a:pP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Obě respondentky tak svou odpovědí odmítají toto srovnávání, kdy vyzdvihují etický prvek polyamorie, který podle nich u podvádění chybí. Právě kvůli negativnímu pohledu společnosti na nevěru, kdy je například dle výzkumu Grunt-</a:t>
            </a:r>
            <a:r>
              <a:rPr lang="cs-CZ" sz="11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Meyera</a:t>
            </a: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cs-CZ" sz="11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Campbella</a:t>
            </a: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(2015) na podvádění ve vztahu nahlíženo mnohem negativněji než například na otevřený vztah nebo </a:t>
            </a:r>
            <a:r>
              <a:rPr lang="cs-CZ" sz="11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swingers</a:t>
            </a: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je zaměňování polyamorie za nevěru jednou z významných příčin prohlubování míry stigmatizace polyamorie ve společnosti (</a:t>
            </a:r>
            <a:r>
              <a:rPr lang="cs-CZ" sz="11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Cardoso</a:t>
            </a:r>
            <a:r>
              <a:rPr lang="cs-CZ" sz="11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 al., 2021).</a:t>
            </a:r>
            <a:endParaRPr lang="en-CZ" sz="1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CZ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A4F264-AC74-5495-9FF6-1817025DB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CZ" dirty="0"/>
              <a:t>Téma: zkušenost polyamorie</a:t>
            </a:r>
          </a:p>
        </p:txBody>
      </p:sp>
    </p:spTree>
    <p:extLst>
      <p:ext uri="{BB962C8B-B14F-4D97-AF65-F5344CB8AC3E}">
        <p14:creationId xmlns:p14="http://schemas.microsoft.com/office/powerpoint/2010/main" val="2710016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obsah 1">
            <a:extLst>
              <a:ext uri="{FF2B5EF4-FFF2-40B4-BE49-F238E27FC236}">
                <a16:creationId xmlns:a16="http://schemas.microsoft.com/office/drawing/2014/main" id="{DE7E26CB-8AD0-628D-F0FE-B67702B76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en-CZ"/>
              <a:t>Text je výpovědí = snažíte se zprostředkovat argument </a:t>
            </a:r>
          </a:p>
          <a:p>
            <a:pPr eaLnBrk="1" hangingPunct="1">
              <a:buFont typeface="Wingdings 3" pitchFamily="2" charset="2"/>
              <a:buNone/>
            </a:pPr>
            <a:r>
              <a:rPr lang="cs-CZ" altLang="en-CZ"/>
              <a:t>→ načrtněte si strukturu toho argumentu dopředu</a:t>
            </a:r>
          </a:p>
          <a:p>
            <a:pPr eaLnBrk="1" hangingPunct="1">
              <a:buFont typeface="Wingdings 3" pitchFamily="2" charset="2"/>
              <a:buNone/>
            </a:pPr>
            <a:endParaRPr lang="cs-CZ" altLang="en-CZ"/>
          </a:p>
          <a:p>
            <a:pPr eaLnBrk="1" hangingPunct="1"/>
            <a:r>
              <a:rPr lang="cs-CZ" altLang="en-CZ"/>
              <a:t>Základní struktura práce musí být ujasněna před tím než začnete psát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9A97916-B8EE-D5F6-AACC-25C680FDF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Struktura textu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hlu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Shlu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Shlu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Shlu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197</TotalTime>
  <Words>1049</Words>
  <Application>Microsoft Macintosh PowerPoint</Application>
  <PresentationFormat>On-screen Show (4:3)</PresentationFormat>
  <Paragraphs>41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Shluk</vt:lpstr>
      <vt:lpstr>Psaní jako součást procesu analýzy dat</vt:lpstr>
      <vt:lpstr>Jazyk v kvalitativním výzkumu</vt:lpstr>
      <vt:lpstr>PowerPoint Presentation</vt:lpstr>
      <vt:lpstr>Prezentace dat v textu</vt:lpstr>
      <vt:lpstr>Téma: volba školy</vt:lpstr>
      <vt:lpstr>Téma: zkušenost polyamorie</vt:lpstr>
      <vt:lpstr>Struktura textu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Psaní jako součást prcesu analýzy dat</dc:title>
  <dc:creator>P&amp;J</dc:creator>
  <cp:lastModifiedBy>Jaroslava Hasmanová Marhánková</cp:lastModifiedBy>
  <cp:revision>7</cp:revision>
  <dcterms:created xsi:type="dcterms:W3CDTF">2014-10-28T09:03:51Z</dcterms:created>
  <dcterms:modified xsi:type="dcterms:W3CDTF">2026-02-23T12:16:49Z</dcterms:modified>
</cp:coreProperties>
</file>