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71" r:id="rId14"/>
    <p:sldId id="268" r:id="rId15"/>
    <p:sldId id="269" r:id="rId16"/>
    <p:sldId id="270" r:id="rId17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815"/>
  </p:normalViewPr>
  <p:slideViewPr>
    <p:cSldViewPr>
      <p:cViewPr varScale="1">
        <p:scale>
          <a:sx n="100" d="100"/>
          <a:sy n="100" d="100"/>
        </p:scale>
        <p:origin x="166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6A91E41A-8CB7-5F32-0571-CC48AB42B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3240E0EB-D05A-831E-8272-96EC75276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3513388B-682D-4867-A231-4A5BB69EF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2A74D128-0FCA-A991-A098-B288BC4F4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0228F256-73F7-4538-44BF-A12D80A6A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684EC910-05CC-B8A7-56F6-E8325BFD9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2C60DEF3-DD5C-F6DA-4736-018AA1870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9FD2F637-A952-FCE2-D8F0-BC6398F55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E2F24FF4-93CC-EF40-FEF5-C1056AD21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7" name="AutoShape 10">
            <a:extLst>
              <a:ext uri="{FF2B5EF4-FFF2-40B4-BE49-F238E27FC236}">
                <a16:creationId xmlns:a16="http://schemas.microsoft.com/office/drawing/2014/main" id="{C3E8E556-CBD4-F636-FC28-BA1CB308B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8" name="AutoShape 11">
            <a:extLst>
              <a:ext uri="{FF2B5EF4-FFF2-40B4-BE49-F238E27FC236}">
                <a16:creationId xmlns:a16="http://schemas.microsoft.com/office/drawing/2014/main" id="{1C482162-C2D3-9BF6-367A-57361364F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9" name="Rectangle 12">
            <a:extLst>
              <a:ext uri="{FF2B5EF4-FFF2-40B4-BE49-F238E27FC236}">
                <a16:creationId xmlns:a16="http://schemas.microsoft.com/office/drawing/2014/main" id="{0431C73B-9222-4ABE-FFA3-FC2FA52E49A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6062" cy="398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5B287B90-6C38-0AAB-255B-8DAA767C908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2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F469D147-B364-8D47-DEC4-4DA4F2CE3D0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2313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1DF533C0-1547-001C-BB99-19402FB3ACB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2312" cy="515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0BC30382-7DDD-06B5-4D71-6ABD4262EAC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62313" cy="515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DACC63D4-7549-E777-4306-A08B705F561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2312" cy="5159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888CBA5-4F7A-4E49-98AA-DFBAC265339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7">
            <a:extLst>
              <a:ext uri="{FF2B5EF4-FFF2-40B4-BE49-F238E27FC236}">
                <a16:creationId xmlns:a16="http://schemas.microsoft.com/office/drawing/2014/main" id="{A1D07777-9634-F21E-DEE5-F3F984C9530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D0C4E8E-2E6F-6041-A019-B8218595E53D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5A4D0984-FF01-466A-AC20-A4C5F3DD99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9DC94FBD-7BAE-F8BD-30CE-5A00322F98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>
            <a:extLst>
              <a:ext uri="{FF2B5EF4-FFF2-40B4-BE49-F238E27FC236}">
                <a16:creationId xmlns:a16="http://schemas.microsoft.com/office/drawing/2014/main" id="{5F4A6BA6-B5BA-0F2B-C610-8A32CE67909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87A7580-3056-6E45-9915-2CCD3B6D3500}" type="slidenum">
              <a:rPr lang="de-CH" altLang="de-CZ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5" name="Text Box 1">
            <a:extLst>
              <a:ext uri="{FF2B5EF4-FFF2-40B4-BE49-F238E27FC236}">
                <a16:creationId xmlns:a16="http://schemas.microsoft.com/office/drawing/2014/main" id="{435BB22E-0406-9C8C-34FB-F0735A59E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C4BCD121-F02C-03EF-2860-F4A9FC257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6328F4-93AD-2F74-F34C-5E4DEE17A69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BE009E-346F-E149-B466-B00063FC917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307718-6FB2-3DA1-9B47-326921E15F6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75A20-97A8-2C4E-BB10-89DEEC7C42D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90964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90A625-4487-9EA4-02EA-DEF859DAF54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0F0141-E775-AE1A-EA2A-C80DDCAF9FD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E1A01D-834F-F6DA-8919-FC9A8EFB3F9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1D375-8A5F-914D-A5EC-4B34DDB32A4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38292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2975" y="300038"/>
            <a:ext cx="2262188" cy="6438900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0038"/>
            <a:ext cx="6637337" cy="6438900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91ED0-3B10-91FC-0072-659C3F5B4DC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D29C63-35BC-7BB4-9EE0-22D65E895E9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1AB587-88C9-7121-75AD-7BA3BF04A54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52595-AD02-4C44-93A1-D9B9AA3F8EC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74873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0038"/>
            <a:ext cx="9051925" cy="1244600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3F624B9-EEC1-4360-CC4B-BB4CAEA20DC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5A8EEE-13A9-5671-71A1-54CBDE8BC92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107367-7942-B217-D5F7-75C43BFBF5E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804CF-E579-0E41-869E-AFC3AB7FAC2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6987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6E7363-668E-8B6F-7A64-49128E030C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F3D6E-70EB-89A7-E65D-B0FAA6B740D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CE71D5-70B4-BA5D-26DF-1ACDD49A5F5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3A2D3-F895-034C-84F0-6141F56CAEF9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7252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E3C361-232C-4AE9-DE4C-A076CC813E2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9224D2-5044-A8A9-38AF-93B68034F28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80C3D5-4E00-94A2-565D-86130FDA5E9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7CD04-8CDF-DF4F-B62C-B3A7BF28C9A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05360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9762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5400" y="1768475"/>
            <a:ext cx="4449763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B703A23-FF87-9195-0726-71D746DBAA4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3DE894E-297E-972E-468C-D4B3AA7E034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3B83B26-6C33-F4AB-752A-C5EC8CDF62A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E59EE-BDAD-3040-ADB3-30F137E4EC3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449415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6BB56CF-5C81-921C-1C7E-DF730350918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860A148-E865-358E-8A34-468876C3C53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7A0687AA-10FE-5754-1BC4-3370BD02A76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58BEA-0EEE-9B40-BB56-6B899ABE5FB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63441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18F5A01-9C99-CBEB-171C-CC5D96C70AC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60AFDE-F483-C05C-4275-34439C51A02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7F9506-3673-9D17-1C11-419D179A08F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61D4A-74D2-B445-AB96-FAFF2859C8E2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59475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F2ACE274-96A7-F560-DC91-E50F4EC0D96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520675E-99E3-E10F-D694-D52EEC4AA12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FF63DE-7A6B-2D70-D812-214EFFFFB35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F3898-6125-5B4A-9718-32D1EF2ADE1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01756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5F766CD-641D-41E9-C319-AD44B1684FF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8FEF321-54AA-1555-ED14-3CBF7C8B486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76E7BF7-F16F-AF55-65FC-99F69A9FB0C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8A3B2-D56A-D548-871D-E0910DDDA77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41794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CC8E1FF-69FD-AE6C-ACC4-388F1A129AA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6854DFB-14F1-42B1-EE57-14C24D27688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C71D6E8-A957-6914-96AA-48EA7B6D91F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DAE6C-923D-7645-B27E-D0AF4616A40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01562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4AA4FD9D-4047-41EF-EB30-00FAA530AF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0038"/>
            <a:ext cx="905192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CC2AF83-9F57-A0A5-A3BE-4B7E72ED9B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1925" cy="497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756A825-A10A-E7A8-0986-FD865712AFA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2886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7C3FD7C-5F7B-F49C-9BAE-C57749DB86E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76588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0781DD6-F57B-A481-6D6A-6C0BA73CCE9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28862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0090207-552D-9C49-9E2E-F1FBC8795E2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DFEEB475-8D9E-6418-B93F-47B5A4888A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744538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CZ">
                <a:latin typeface="Times New Roman" panose="02020603050405020304" pitchFamily="18" charset="0"/>
              </a:rPr>
              <a:t>Lexikologie a slovotvorba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F8DBE327-041C-EB86-27AA-E19B4438691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1768475"/>
            <a:ext cx="9070975" cy="4989513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6C016F10-DDCB-454C-5719-FFC4124E0A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323850"/>
            <a:ext cx="9432925" cy="69119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(d) </a:t>
            </a:r>
            <a:r>
              <a:rPr lang="cs-CZ" altLang="de-CZ" sz="2800" b="1" dirty="0">
                <a:latin typeface="Times New Roman" panose="02020603050405020304" pitchFamily="18" charset="0"/>
              </a:rPr>
              <a:t>slovních spojení, </a:t>
            </a:r>
            <a:r>
              <a:rPr lang="cs-CZ" altLang="de-CZ" sz="2800" dirty="0">
                <a:latin typeface="Times New Roman" panose="02020603050405020304" pitchFamily="18" charset="0"/>
              </a:rPr>
              <a:t>týkající se relace mezi komponenty a celkem u víceslovných pojmenování (</a:t>
            </a:r>
            <a:r>
              <a:rPr lang="cs-CZ" altLang="de-CZ" sz="2800" i="1" dirty="0">
                <a:latin typeface="Times New Roman" panose="02020603050405020304" pitchFamily="18" charset="0"/>
              </a:rPr>
              <a:t>kyselina + chlorovodíková </a:t>
            </a:r>
            <a:r>
              <a:rPr lang="cs-CZ" altLang="de-CZ" sz="2800" dirty="0">
                <a:latin typeface="Times New Roman" panose="02020603050405020304" pitchFamily="18" charset="0"/>
              </a:rPr>
              <a:t>→</a:t>
            </a:r>
            <a:r>
              <a:rPr lang="cs-CZ" altLang="de-CZ" sz="2800" i="1" dirty="0">
                <a:latin typeface="Times New Roman" panose="02020603050405020304" pitchFamily="18" charset="0"/>
              </a:rPr>
              <a:t> kyselina chlorovodíková</a:t>
            </a:r>
            <a:r>
              <a:rPr lang="cs-CZ" altLang="de-CZ" sz="2800" dirty="0">
                <a:latin typeface="Times New Roman" panose="02020603050405020304" pitchFamily="18" charset="0"/>
              </a:rPr>
              <a:t>;</a:t>
            </a:r>
            <a:r>
              <a:rPr lang="cs-CZ" altLang="de-CZ" sz="2800" b="1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u jednotek frazeologických, např. </a:t>
            </a:r>
            <a:r>
              <a:rPr lang="cs-CZ" altLang="de-CZ" sz="2800" i="1" dirty="0">
                <a:latin typeface="Times New Roman" panose="02020603050405020304" pitchFamily="18" charset="0"/>
              </a:rPr>
              <a:t>přístav + manželský </a:t>
            </a:r>
            <a:r>
              <a:rPr lang="cs-CZ" altLang="de-CZ" sz="2800" dirty="0">
                <a:latin typeface="Times New Roman" panose="02020603050405020304" pitchFamily="18" charset="0"/>
              </a:rPr>
              <a:t>→</a:t>
            </a:r>
            <a:r>
              <a:rPr lang="cs-CZ" altLang="de-CZ" sz="2800" i="1" dirty="0">
                <a:latin typeface="Times New Roman" panose="02020603050405020304" pitchFamily="18" charset="0"/>
              </a:rPr>
              <a:t> přístav manželský, </a:t>
            </a:r>
            <a:r>
              <a:rPr lang="cs-CZ" altLang="de-CZ" sz="2800" dirty="0">
                <a:latin typeface="Times New Roman" panose="02020603050405020304" pitchFamily="18" charset="0"/>
              </a:rPr>
              <a:t>jde spíše o </a:t>
            </a:r>
            <a:r>
              <a:rPr lang="cs-CZ" altLang="de-CZ" sz="2800" dirty="0" err="1">
                <a:latin typeface="Times New Roman" panose="02020603050405020304" pitchFamily="18" charset="0"/>
              </a:rPr>
              <a:t>kvazimotivovanost</a:t>
            </a:r>
            <a:r>
              <a:rPr lang="cs-CZ" altLang="de-CZ" sz="2800" dirty="0">
                <a:latin typeface="Times New Roman" panose="02020603050405020304" pitchFamily="18" charset="0"/>
              </a:rPr>
              <a:t>, ↑frazém a idiom). </a:t>
            </a:r>
            <a:r>
              <a:rPr lang="cs-CZ" altLang="de-CZ" sz="2800" b="1" dirty="0">
                <a:latin typeface="Times New Roman" panose="02020603050405020304" pitchFamily="18" charset="0"/>
              </a:rPr>
              <a:t>M. </a:t>
            </a:r>
            <a:r>
              <a:rPr lang="cs-CZ" altLang="de-CZ" sz="2800" dirty="0">
                <a:latin typeface="Times New Roman" panose="02020603050405020304" pitchFamily="18" charset="0"/>
              </a:rPr>
              <a:t>typu (a) je též označována jako </a:t>
            </a:r>
            <a:r>
              <a:rPr lang="cs-CZ" altLang="de-CZ" sz="2800" b="1" dirty="0">
                <a:latin typeface="Times New Roman" panose="02020603050405020304" pitchFamily="18" charset="0"/>
              </a:rPr>
              <a:t>mimojazyková </a:t>
            </a:r>
            <a:r>
              <a:rPr lang="cs-CZ" altLang="de-CZ" sz="2800" dirty="0">
                <a:latin typeface="Times New Roman" panose="02020603050405020304" pitchFamily="18" charset="0"/>
              </a:rPr>
              <a:t>n. </a:t>
            </a:r>
            <a:r>
              <a:rPr lang="cs-CZ" altLang="de-CZ" sz="2800" b="1" dirty="0">
                <a:latin typeface="Times New Roman" panose="02020603050405020304" pitchFamily="18" charset="0"/>
              </a:rPr>
              <a:t>přímá, m. </a:t>
            </a:r>
            <a:r>
              <a:rPr lang="cs-CZ" altLang="de-CZ" sz="2800" dirty="0">
                <a:latin typeface="Times New Roman" panose="02020603050405020304" pitchFamily="18" charset="0"/>
              </a:rPr>
              <a:t>typu (b), (c), (d) je označována jako </a:t>
            </a:r>
            <a:r>
              <a:rPr lang="cs-CZ" altLang="de-CZ" sz="2800" b="1" dirty="0">
                <a:latin typeface="Times New Roman" panose="02020603050405020304" pitchFamily="18" charset="0"/>
              </a:rPr>
              <a:t>vnitrojazyková </a:t>
            </a:r>
            <a:r>
              <a:rPr lang="cs-CZ" altLang="de-CZ" sz="2800" dirty="0">
                <a:latin typeface="Times New Roman" panose="02020603050405020304" pitchFamily="18" charset="0"/>
              </a:rPr>
              <a:t>n. </a:t>
            </a:r>
            <a:r>
              <a:rPr lang="cs-CZ" altLang="de-CZ" sz="2800" b="1" dirty="0">
                <a:latin typeface="Times New Roman" panose="02020603050405020304" pitchFamily="18" charset="0"/>
              </a:rPr>
              <a:t>relativní. 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 (ESČ)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NB: Typ a) jsme označili za nearbitrární (lépe: ne </a:t>
            </a:r>
            <a:r>
              <a:rPr lang="cs-CZ" altLang="de-CZ" sz="2800">
                <a:latin typeface="Times New Roman" panose="02020603050405020304" pitchFamily="18" charset="0"/>
              </a:rPr>
              <a:t>úplně arbitrární</a:t>
            </a:r>
            <a:r>
              <a:rPr lang="cs-CZ" altLang="de-CZ" sz="2800" dirty="0">
                <a:latin typeface="Times New Roman" panose="02020603050405020304" pitchFamily="18" charset="0"/>
              </a:rPr>
              <a:t>), pojem „motivace“ by se zde raději neměl používat, protože vztah mezi zvukem a jazykovým znakem ho napodobujícím není slovotvorný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AF25778B-29C3-199A-F7CF-36E4D7C67F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432925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Slovotvorný význam: „Význam plynoucí z významů složek obsažených v motivovaném slově, tedy z významu slova výchozího a z významu ↑slovotvorného formantu, např.: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uči</a:t>
            </a:r>
            <a:r>
              <a:rPr lang="cs-CZ" altLang="de-CZ" sz="2800" i="1" dirty="0">
                <a:latin typeface="Times New Roman" panose="02020603050405020304" pitchFamily="18" charset="0"/>
              </a:rPr>
              <a:t>-tel </a:t>
            </a:r>
            <a:r>
              <a:rPr lang="cs-CZ" altLang="de-CZ" sz="2800" dirty="0">
                <a:latin typeface="Times New Roman" panose="02020603050405020304" pitchFamily="18" charset="0"/>
              </a:rPr>
              <a:t>„ten, kdo učí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>
                <a:latin typeface="Times New Roman" panose="02020603050405020304" pitchFamily="18" charset="0"/>
              </a:rPr>
              <a:t>pra-strýc </a:t>
            </a:r>
            <a:r>
              <a:rPr lang="cs-CZ" altLang="de-CZ" sz="2800" dirty="0">
                <a:latin typeface="Times New Roman" panose="02020603050405020304" pitchFamily="18" charset="0"/>
              </a:rPr>
              <a:t>„strýc o generaci starší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. Je tedy konkrétní lexikální realizací strukturního významu ↑slovotvorné třídy a ↑slovotvorného typu. Jako takový je jednotkou systému. ↑Lexikální význam slova je konkretizací této jednotky v ↑normě a ↑úzu. </a:t>
            </a:r>
            <a:r>
              <a:rPr lang="cs-CZ" altLang="de-CZ" sz="2800" b="1" dirty="0" err="1">
                <a:latin typeface="Times New Roman" panose="02020603050405020304" pitchFamily="18" charset="0"/>
              </a:rPr>
              <a:t>S.v</a:t>
            </a:r>
            <a:r>
              <a:rPr lang="cs-CZ" altLang="de-CZ" sz="2800" b="1" dirty="0">
                <a:latin typeface="Times New Roman" panose="02020603050405020304" pitchFamily="18" charset="0"/>
              </a:rPr>
              <a:t>.</a:t>
            </a:r>
            <a:r>
              <a:rPr lang="cs-CZ" altLang="de-CZ" sz="2800" dirty="0">
                <a:latin typeface="Times New Roman" panose="02020603050405020304" pitchFamily="18" charset="0"/>
              </a:rPr>
              <a:t> může odpovídat ↑lexikálnímu významu slova, jako je tomu u uvedených příkladů, a jejich lexikální význam je pak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prediktabilní</a:t>
            </a:r>
            <a:r>
              <a:rPr lang="cs-CZ" altLang="de-CZ" sz="2800" dirty="0">
                <a:latin typeface="Times New Roman" panose="02020603050405020304" pitchFamily="18" charset="0"/>
              </a:rPr>
              <a:t>, n. může být </a:t>
            </a:r>
            <a:r>
              <a:rPr lang="cs-CZ" altLang="de-CZ" sz="2800" b="1" dirty="0">
                <a:latin typeface="Times New Roman" panose="02020603050405020304" pitchFamily="18" charset="0"/>
              </a:rPr>
              <a:t>užší </a:t>
            </a:r>
            <a:r>
              <a:rPr lang="cs-CZ" altLang="de-CZ" sz="2800" dirty="0">
                <a:latin typeface="Times New Roman" panose="02020603050405020304" pitchFamily="18" charset="0"/>
              </a:rPr>
              <a:t>(např.: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truhl-ář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slovotvorný význam „ten, kdo vyrábí truhly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; lexikální význam „výrobce dřevěného nábytku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), či </a:t>
            </a:r>
            <a:r>
              <a:rPr lang="cs-CZ" altLang="de-CZ" sz="2800" b="1" dirty="0">
                <a:latin typeface="Times New Roman" panose="02020603050405020304" pitchFamily="18" charset="0"/>
              </a:rPr>
              <a:t>širší </a:t>
            </a:r>
            <a:r>
              <a:rPr lang="cs-CZ" altLang="de-CZ" sz="2800" dirty="0">
                <a:latin typeface="Times New Roman" panose="02020603050405020304" pitchFamily="18" charset="0"/>
              </a:rPr>
              <a:t>(např.: </a:t>
            </a:r>
            <a:r>
              <a:rPr lang="cs-CZ" altLang="de-CZ" sz="2800" i="1" dirty="0">
                <a:latin typeface="Times New Roman" panose="02020603050405020304" pitchFamily="18" charset="0"/>
              </a:rPr>
              <a:t>bělice, </a:t>
            </a:r>
            <a:r>
              <a:rPr lang="cs-CZ" altLang="de-CZ" sz="2800" dirty="0">
                <a:latin typeface="Times New Roman" panose="02020603050405020304" pitchFamily="18" charset="0"/>
              </a:rPr>
              <a:t>slovotvorný význam „předmět, který je bílý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, lexikální význam „druh třešní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, n. „druh ryb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15F192DB-42B5-50A4-B0C2-35DD305110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23850"/>
            <a:ext cx="9504362" cy="70564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Slovotvorný význam se může od lexikálního významu vzdalovat, může se i zcela setřít, pak dochází k lexikalizaci významu: lexikální význam je spojen s celým slovem, jeho strukturní význam není k pochopní slova potřebný: </a:t>
            </a:r>
            <a:r>
              <a:rPr lang="cs-CZ" altLang="de-CZ" sz="2800" i="1" dirty="0">
                <a:latin typeface="Times New Roman" panose="02020603050405020304" pitchFamily="18" charset="0"/>
              </a:rPr>
              <a:t>krejčí, </a:t>
            </a:r>
            <a:r>
              <a:rPr lang="cs-CZ" altLang="de-CZ" sz="2800" dirty="0">
                <a:latin typeface="Times New Roman" panose="02020603050405020304" pitchFamily="18" charset="0"/>
              </a:rPr>
              <a:t>slovotvorný význam „ten kdo krájí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, lexikální význam „kdo šije šaty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. V takových případech lexikální význam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prediktabilní</a:t>
            </a:r>
            <a:r>
              <a:rPr lang="cs-CZ" altLang="de-CZ" sz="2800" dirty="0">
                <a:latin typeface="Times New Roman" panose="02020603050405020304" pitchFamily="18" charset="0"/>
              </a:rPr>
              <a:t> není. Slovotvorný význam slova může být modifikován v textu pod vlivem pragmatiky.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Ovšem otázka víceznačnosti slovotvorných prostředků (např. sufixů) vs. lexikalizace slovotvorného významu; rozhoduje se v konečném důsledku podle produktivnosti, srov. č. </a:t>
            </a:r>
            <a:r>
              <a:rPr lang="cs-CZ" altLang="de-CZ" sz="2800" i="1" dirty="0">
                <a:latin typeface="Times New Roman" panose="02020603050405020304" pitchFamily="18" charset="0"/>
              </a:rPr>
              <a:t>ovčinec</a:t>
            </a:r>
            <a:r>
              <a:rPr lang="cs-CZ" altLang="de-CZ" sz="2800" dirty="0">
                <a:latin typeface="Times New Roman" panose="02020603050405020304" pitchFamily="18" charset="0"/>
              </a:rPr>
              <a:t> vs. </a:t>
            </a:r>
            <a:r>
              <a:rPr lang="cs-CZ" altLang="de-CZ" sz="2800" i="1" dirty="0">
                <a:latin typeface="Times New Roman" panose="02020603050405020304" pitchFamily="18" charset="0"/>
              </a:rPr>
              <a:t>kravinec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15F192DB-42B5-50A4-B0C2-35DD305110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23850"/>
            <a:ext cx="9504362" cy="70564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Z obojího vyplývá, že silně aglutinační slovotvorba (tedy pomocí derivace), jakkoliv je zdánlivě pravidelná, kolikrát je přesto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neprediktabilní</a:t>
            </a:r>
            <a:r>
              <a:rPr lang="cs-CZ" altLang="de-CZ" sz="2800" dirty="0">
                <a:latin typeface="Times New Roman" panose="02020603050405020304" pitchFamily="18" charset="0"/>
              </a:rPr>
              <a:t>, nejsou od toho ovšem uchráněny ani složeniny nebo víceslovná pojmenování, srov. sice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коровий помёт 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de-CH" altLang="de-CZ" sz="2800" dirty="0" err="1">
                <a:latin typeface="Times New Roman" panose="02020603050405020304" pitchFamily="18" charset="0"/>
              </a:rPr>
              <a:t>kde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помёт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= </a:t>
            </a:r>
            <a:r>
              <a:rPr lang="de-CH" altLang="de-CZ" sz="2800" dirty="0" err="1">
                <a:latin typeface="Times New Roman" panose="02020603050405020304" pitchFamily="18" charset="0"/>
              </a:rPr>
              <a:t>výkaly</a:t>
            </a:r>
            <a:r>
              <a:rPr lang="de-CH" altLang="de-CZ" sz="2800" dirty="0">
                <a:latin typeface="Times New Roman" panose="02020603050405020304" pitchFamily="18" charset="0"/>
              </a:rPr>
              <a:t>), </a:t>
            </a:r>
            <a:r>
              <a:rPr lang="de-CH" altLang="de-CZ" sz="2800" dirty="0" err="1">
                <a:latin typeface="Times New Roman" panose="02020603050405020304" pitchFamily="18" charset="0"/>
              </a:rPr>
              <a:t>ale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něm</a:t>
            </a:r>
            <a:r>
              <a:rPr lang="de-CH" altLang="de-CZ" sz="2800" dirty="0">
                <a:latin typeface="Times New Roman" panose="02020603050405020304" pitchFamily="18" charset="0"/>
              </a:rPr>
              <a:t>. </a:t>
            </a:r>
            <a:r>
              <a:rPr lang="de-CH" altLang="de-CZ" sz="2800" i="1" dirty="0">
                <a:latin typeface="Times New Roman" panose="02020603050405020304" pitchFamily="18" charset="0"/>
              </a:rPr>
              <a:t>Kuhfladen</a:t>
            </a:r>
            <a:r>
              <a:rPr lang="de-CH" altLang="de-CZ" sz="2800" dirty="0">
                <a:latin typeface="Times New Roman" panose="02020603050405020304" pitchFamily="18" charset="0"/>
              </a:rPr>
              <a:t> ,</a:t>
            </a:r>
            <a:r>
              <a:rPr lang="de-CH" altLang="de-CZ" sz="2800" dirty="0" err="1">
                <a:latin typeface="Times New Roman" panose="02020603050405020304" pitchFamily="18" charset="0"/>
              </a:rPr>
              <a:t>kravinec</a:t>
            </a:r>
            <a:r>
              <a:rPr lang="de-DE" altLang="de-CZ" sz="2800" dirty="0">
                <a:latin typeface="Times New Roman" panose="02020603050405020304" pitchFamily="18" charset="0"/>
              </a:rPr>
              <a:t>‘</a:t>
            </a:r>
            <a:r>
              <a:rPr lang="de-CZ" altLang="de-CZ" sz="2800" dirty="0"/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vs. </a:t>
            </a:r>
            <a:r>
              <a:rPr lang="de-CH" altLang="de-CZ" sz="2800" i="1" dirty="0">
                <a:latin typeface="Times New Roman" panose="02020603050405020304" pitchFamily="18" charset="0"/>
              </a:rPr>
              <a:t>Käsefladen </a:t>
            </a:r>
            <a:r>
              <a:rPr lang="de-CH" altLang="de-CZ" sz="2800" dirty="0">
                <a:latin typeface="Times New Roman" panose="02020603050405020304" pitchFamily="18" charset="0"/>
              </a:rPr>
              <a:t>,</a:t>
            </a:r>
            <a:r>
              <a:rPr lang="de-CH" altLang="de-CZ" sz="2800" dirty="0" err="1">
                <a:latin typeface="Times New Roman" panose="02020603050405020304" pitchFamily="18" charset="0"/>
              </a:rPr>
              <a:t>plochý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sýrový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koláč</a:t>
            </a:r>
            <a:r>
              <a:rPr lang="de-DE" altLang="de-CZ" sz="2800" dirty="0">
                <a:latin typeface="Times New Roman" panose="02020603050405020304" pitchFamily="18" charset="0"/>
              </a:rPr>
              <a:t>‘</a:t>
            </a:r>
            <a:r>
              <a:rPr lang="de-CZ" altLang="de-CZ" sz="2800" dirty="0"/>
              <a:t> </a:t>
            </a:r>
            <a:endParaRPr lang="cs-CZ" altLang="de-CZ" sz="2800" i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135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1B7C0777-DEAD-1F62-F7B8-536EF160DF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250825"/>
            <a:ext cx="9432925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Onomaziologie: „Obecná teorie pojmenování. Sleduje problematiku </a:t>
            </a:r>
            <a:r>
              <a:rPr lang="cs-CZ" altLang="de-CZ" sz="2800" b="1">
                <a:latin typeface="Times New Roman" panose="02020603050405020304" pitchFamily="18" charset="0"/>
              </a:rPr>
              <a:t>pojmenovacího aktu, </a:t>
            </a:r>
            <a:r>
              <a:rPr lang="cs-CZ" altLang="de-CZ" sz="2800">
                <a:latin typeface="Times New Roman" panose="02020603050405020304" pitchFamily="18" charset="0"/>
              </a:rPr>
              <a:t>zkoumá, na základě jakých motivací, jakými postupy a za využití jakých prostředků jsou v daném jaz. vyjadřovány určité obsahy (významy, funkce). Metodologicky postupuje od obsahu k formě (opačně než komplementární sémaziologie). Tradičně se </a:t>
            </a:r>
            <a:r>
              <a:rPr lang="cs-CZ" altLang="de-CZ" sz="2800" b="1">
                <a:latin typeface="Times New Roman" panose="02020603050405020304" pitchFamily="18" charset="0"/>
              </a:rPr>
              <a:t>o. </a:t>
            </a:r>
            <a:r>
              <a:rPr lang="cs-CZ" altLang="de-CZ" sz="2800">
                <a:latin typeface="Times New Roman" panose="02020603050405020304" pitchFamily="18" charset="0"/>
              </a:rPr>
              <a:t>zaměřuje pouze n. přednostně na autosémantika (z nich pak zejména na pojmenování slovotvorně motivovaná).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(ESČ)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Onomaziologie tedy zkoumá, jakými jazykovými prostředky se vyjadřuje jistý obsah, sémaziologie naopak postupuje od formy k významu (obsahu), čili zkoumá jaké obsahy mohou vyjadřovat jisté jazykové prostředky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Inhaltsplatzhalter 2">
            <a:extLst>
              <a:ext uri="{FF2B5EF4-FFF2-40B4-BE49-F238E27FC236}">
                <a16:creationId xmlns:a16="http://schemas.microsoft.com/office/drawing/2014/main" id="{A37C4862-7C95-C1F4-1B34-9AB15E5F97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466725"/>
            <a:ext cx="9577388" cy="68421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«Сложность системы словообразования обусловливается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>
                <a:latin typeface="Times New Roman" panose="02020603050405020304" pitchFamily="18" charset="0"/>
              </a:rPr>
              <a:t>1) тесными связами с др. уровнями языка –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фонологией, морфонологией, морфологией, синтаксисом, и грамматикой в целом</a:t>
            </a:r>
            <a:r>
              <a:rPr lang="de-CH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>
                <a:latin typeface="Times New Roman" panose="02020603050405020304" pitchFamily="18" charset="0"/>
              </a:rPr>
              <a:t>2) исключительной подвижностью системы и невозможностью проведения жёстких границ между ее потенциями и фактической реализацией, между словообразованием и словоизменением</a:t>
            </a:r>
            <a:r>
              <a:rPr lang="de-CH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>
                <a:latin typeface="Times New Roman" panose="02020603050405020304" pitchFamily="18" charset="0"/>
              </a:rPr>
              <a:t>3) трудностью дифференциации синхронии и диахронии</a:t>
            </a:r>
            <a:r>
              <a:rPr lang="de-CH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>
                <a:latin typeface="Times New Roman" panose="02020603050405020304" pitchFamily="18" charset="0"/>
              </a:rPr>
              <a:t>4) большим количеством и разнообразием представленных здесь единиц (начиная од мельчайшей словообразовательной морфемы –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аффикса и кончая словообразовательными категориями и др. объединениями производных) и соответственно значит. числом теоретических понятий, необходимых для адекватного описания системы (ср. словообразовательное гнездо, словообразовательный ряд,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Inhaltsplatzhalter 2">
            <a:extLst>
              <a:ext uri="{FF2B5EF4-FFF2-40B4-BE49-F238E27FC236}">
                <a16:creationId xmlns:a16="http://schemas.microsoft.com/office/drawing/2014/main" id="{4596D8DF-8FEC-1352-6797-8118AC3611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23850"/>
            <a:ext cx="9504362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словообразовательная парадигма, словообразовательный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тип и т. п.)</a:t>
            </a:r>
            <a:r>
              <a:rPr lang="de-CH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>
                <a:latin typeface="Times New Roman" panose="02020603050405020304" pitchFamily="18" charset="0"/>
              </a:rPr>
              <a:t>5) разнообразием и коммуникативной значимостью самих функций словообразования.» (ЛЭС)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D18696ED-65D7-328A-D8B6-9E38E606C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8125"/>
            <a:ext cx="9070975" cy="1387475"/>
          </a:xfrm>
        </p:spPr>
        <p:txBody>
          <a:bodyPr tIns="28080"/>
          <a:lstStyle/>
          <a:p>
            <a:pPr eaLnBrk="1">
              <a:spcAft>
                <a:spcPts val="1000"/>
              </a:spcAft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CZ" sz="3200">
                <a:latin typeface="Times New Roman" panose="02020603050405020304" pitchFamily="18" charset="0"/>
              </a:rPr>
              <a:t>Základní pojmy slovotvorby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EE4B3642-BFC3-18E2-3EE1-D662AF72A2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439863"/>
            <a:ext cx="9359900" cy="5903912"/>
          </a:xfrm>
        </p:spPr>
        <p:txBody>
          <a:bodyPr tIns="24840"/>
          <a:lstStyle/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„Gramatická disciplína, která se zabývá jednak procesem tvoření slov na základě slov již existujících z hlediska způsobů a postupů (hledisko genetické), jednak formou, významem a fungováním výsledků těchto procesů (hledisko funkční). Problematika tvoření slov souvisí svou pravidelností a povahou formálních postupů s oblastí morfologie, morfonologie a syntaxe, povahou významových proměn a jejich využití s lexikologií, sémantikou (sémaziologií) a pragmatikou. Styčné body existují i s řadou jiných disciplín.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(ESČ)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14338" indent="-309563" eaLnBrk="1">
              <a:buSzPct val="45000"/>
              <a:buFont typeface="Wingdings" pitchFamily="2" charset="2"/>
              <a:buChar char=""/>
              <a:tabLst>
                <a:tab pos="414338" algn="l"/>
                <a:tab pos="519113" algn="l"/>
                <a:tab pos="968375" algn="l"/>
                <a:tab pos="1417638" algn="l"/>
                <a:tab pos="1866900" algn="l"/>
                <a:tab pos="2316163" algn="l"/>
                <a:tab pos="2765425" algn="l"/>
                <a:tab pos="3214688" algn="l"/>
                <a:tab pos="3663950" algn="l"/>
                <a:tab pos="4113213" algn="l"/>
                <a:tab pos="4562475" algn="l"/>
                <a:tab pos="5011738" algn="l"/>
                <a:tab pos="5461000" algn="l"/>
                <a:tab pos="5910263" algn="l"/>
                <a:tab pos="6359525" algn="l"/>
                <a:tab pos="6808788" algn="l"/>
                <a:tab pos="7258050" algn="l"/>
                <a:tab pos="7707313" algn="l"/>
                <a:tab pos="8156575" algn="l"/>
                <a:tab pos="8605838" algn="l"/>
                <a:tab pos="9055100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«Словообразование –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1) образование слов, называемых производными или сложными, обычно на базе однокорневых слов по существующим в языке образцам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1773043E-788C-214C-3258-5BFDC853C8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323850"/>
            <a:ext cx="9577388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и моделям с помощью аффиксации, словосложения, конверсии и др. формальных средств. 2) Раздел языкознания, все аспекты создания, функционирования, строения и классификации производных и сложных слов.» (ЛЭС)»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Základním slovotvorným postupem je tedy – aspoň ve slovanských jazycích – </a:t>
            </a:r>
            <a:r>
              <a:rPr lang="cs-CZ" altLang="de-CZ" sz="2800" u="sng" dirty="0">
                <a:latin typeface="Times New Roman" panose="02020603050405020304" pitchFamily="18" charset="0"/>
              </a:rPr>
              <a:t>odvozování (derivace)</a:t>
            </a:r>
            <a:r>
              <a:rPr lang="cs-CZ" altLang="de-CZ" sz="2800" dirty="0">
                <a:latin typeface="Times New Roman" panose="02020603050405020304" pitchFamily="18" charset="0"/>
              </a:rPr>
              <a:t>, která probíhá pomocí afixů (srov. naše dřívější příklady </a:t>
            </a:r>
            <a:r>
              <a:rPr lang="ru-RU" altLang="de-CZ" sz="2800" i="1" dirty="0">
                <a:latin typeface="Times New Roman" panose="02020603050405020304" pitchFamily="18" charset="0"/>
              </a:rPr>
              <a:t>кранов</a:t>
            </a:r>
            <a:r>
              <a:rPr lang="de-CH" altLang="de-CZ" sz="2800" i="1" dirty="0">
                <a:latin typeface="Times New Roman" panose="02020603050405020304" pitchFamily="18" charset="0"/>
              </a:rPr>
              <a:t>-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щик</a:t>
            </a:r>
            <a:r>
              <a:rPr lang="de-CH" altLang="de-CZ" sz="2800" i="1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перевод</a:t>
            </a:r>
            <a:r>
              <a:rPr lang="de-CH" altLang="de-CZ" sz="2800" i="1" dirty="0">
                <a:latin typeface="Times New Roman" panose="02020603050405020304" pitchFamily="18" charset="0"/>
              </a:rPr>
              <a:t>-</a:t>
            </a:r>
            <a:r>
              <a:rPr lang="ru-RU" altLang="de-CZ" sz="2800" i="1" dirty="0">
                <a:latin typeface="Times New Roman" panose="02020603050405020304" pitchFamily="18" charset="0"/>
              </a:rPr>
              <a:t>чик</a:t>
            </a:r>
            <a:r>
              <a:rPr lang="de-CH" altLang="de-CZ" sz="2800" i="1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пере</a:t>
            </a:r>
            <a:r>
              <a:rPr lang="de-CH" altLang="de-CZ" sz="2800" i="1" dirty="0">
                <a:latin typeface="Times New Roman" panose="02020603050405020304" pitchFamily="18" charset="0"/>
              </a:rPr>
              <a:t>-</a:t>
            </a:r>
            <a:r>
              <a:rPr lang="ru-RU" altLang="de-CZ" sz="2800" i="1" dirty="0">
                <a:latin typeface="Times New Roman" panose="02020603050405020304" pitchFamily="18" charset="0"/>
              </a:rPr>
              <a:t>вести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atd</a:t>
            </a:r>
            <a:r>
              <a:rPr lang="de-CH" altLang="de-CZ" sz="2800" dirty="0">
                <a:latin typeface="Times New Roman" panose="02020603050405020304" pitchFamily="18" charset="0"/>
              </a:rPr>
              <a:t>.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Dochází zde často ke kmenovým alternacím: </a:t>
            </a:r>
            <a:r>
              <a:rPr lang="de-DE" altLang="de-CZ" sz="2800" i="1" dirty="0" err="1">
                <a:latin typeface="Times New Roman" panose="02020603050405020304" pitchFamily="18" charset="0"/>
              </a:rPr>
              <a:t>ру</a:t>
            </a:r>
            <a:r>
              <a:rPr lang="de-DE" altLang="de-CZ" sz="2800" i="1" u="sng" dirty="0" err="1">
                <a:latin typeface="Times New Roman" panose="02020603050405020304" pitchFamily="18" charset="0"/>
              </a:rPr>
              <a:t>к</a:t>
            </a:r>
            <a:r>
              <a:rPr lang="de-DE" altLang="de-CZ" sz="2800" i="1" dirty="0" err="1">
                <a:latin typeface="Times New Roman" panose="02020603050405020304" pitchFamily="18" charset="0"/>
              </a:rPr>
              <a:t>а</a:t>
            </a:r>
            <a:r>
              <a:rPr lang="de-DE" altLang="de-CZ" sz="2800" i="1" dirty="0">
                <a:latin typeface="Times New Roman" panose="02020603050405020304" pitchFamily="18" charset="0"/>
              </a:rPr>
              <a:t> – </a:t>
            </a:r>
            <a:r>
              <a:rPr lang="de-DE" altLang="de-CZ" sz="2800" i="1" dirty="0" err="1">
                <a:latin typeface="Times New Roman" panose="02020603050405020304" pitchFamily="18" charset="0"/>
              </a:rPr>
              <a:t>ру</a:t>
            </a:r>
            <a:r>
              <a:rPr lang="de-DE" altLang="de-CZ" sz="2800" i="1" u="sng" dirty="0" err="1">
                <a:latin typeface="Times New Roman" panose="02020603050405020304" pitchFamily="18" charset="0"/>
              </a:rPr>
              <a:t>ч</a:t>
            </a:r>
            <a:r>
              <a:rPr lang="de-DE" altLang="de-CZ" sz="2800" i="1" dirty="0" err="1">
                <a:latin typeface="Times New Roman" panose="02020603050405020304" pitchFamily="18" charset="0"/>
              </a:rPr>
              <a:t>ка</a:t>
            </a:r>
            <a:r>
              <a:rPr lang="de-DE" altLang="de-CZ" sz="2800" i="1" dirty="0">
                <a:latin typeface="Times New Roman" panose="02020603050405020304" pitchFamily="18" charset="0"/>
              </a:rPr>
              <a:t>, </a:t>
            </a:r>
            <a:r>
              <a:rPr lang="de-DE" altLang="de-CZ" sz="2800" i="1" dirty="0" err="1">
                <a:latin typeface="Times New Roman" panose="02020603050405020304" pitchFamily="18" charset="0"/>
              </a:rPr>
              <a:t>дру</a:t>
            </a:r>
            <a:r>
              <a:rPr lang="de-DE" altLang="de-CZ" sz="2800" i="1" u="sng" dirty="0" err="1">
                <a:latin typeface="Times New Roman" panose="02020603050405020304" pitchFamily="18" charset="0"/>
              </a:rPr>
              <a:t>г</a:t>
            </a:r>
            <a:r>
              <a:rPr lang="de-DE" altLang="de-CZ" sz="2800" i="1" dirty="0">
                <a:latin typeface="Times New Roman" panose="02020603050405020304" pitchFamily="18" charset="0"/>
              </a:rPr>
              <a:t> – </a:t>
            </a:r>
            <a:r>
              <a:rPr lang="de-DE" altLang="de-CZ" sz="2800" i="1" dirty="0" err="1">
                <a:latin typeface="Times New Roman" panose="02020603050405020304" pitchFamily="18" charset="0"/>
              </a:rPr>
              <a:t>дру</a:t>
            </a:r>
            <a:r>
              <a:rPr lang="de-DE" altLang="de-CZ" sz="2800" i="1" u="sng" dirty="0" err="1">
                <a:latin typeface="Times New Roman" panose="02020603050405020304" pitchFamily="18" charset="0"/>
              </a:rPr>
              <a:t>ж</a:t>
            </a:r>
            <a:r>
              <a:rPr lang="de-DE" altLang="de-CZ" sz="2800" i="1" dirty="0" err="1">
                <a:latin typeface="Times New Roman" panose="02020603050405020304" pitchFamily="18" charset="0"/>
              </a:rPr>
              <a:t>ок</a:t>
            </a:r>
            <a:r>
              <a:rPr lang="de-DE" altLang="de-CZ" sz="2800" dirty="0">
                <a:latin typeface="Times New Roman" panose="02020603050405020304" pitchFamily="18" charset="0"/>
              </a:rPr>
              <a:t> 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Dalším důležitým postupem – v ruštině víc než v češtině – je </a:t>
            </a:r>
            <a:r>
              <a:rPr lang="cs-CZ" altLang="de-CZ" sz="2800" u="sng" dirty="0">
                <a:latin typeface="Times New Roman" panose="02020603050405020304" pitchFamily="18" charset="0"/>
              </a:rPr>
              <a:t>kompozice</a:t>
            </a:r>
            <a:r>
              <a:rPr lang="cs-CZ" altLang="de-CZ" sz="2800" dirty="0">
                <a:latin typeface="Times New Roman" panose="02020603050405020304" pitchFamily="18" charset="0"/>
              </a:rPr>
              <a:t>, skládání: </a:t>
            </a:r>
            <a:r>
              <a:rPr lang="de-DE" altLang="de-CZ" sz="2800" i="1" dirty="0" err="1">
                <a:latin typeface="Times New Roman" panose="02020603050405020304" pitchFamily="18" charset="0"/>
              </a:rPr>
              <a:t>сам-о-лёт</a:t>
            </a:r>
            <a:r>
              <a:rPr lang="de-DE" altLang="de-CZ" sz="2800" i="1" dirty="0">
                <a:latin typeface="Times New Roman" panose="02020603050405020304" pitchFamily="18" charset="0"/>
              </a:rPr>
              <a:t>, </a:t>
            </a:r>
            <a:r>
              <a:rPr lang="de-DE" altLang="de-CZ" sz="2800" i="1" dirty="0" err="1">
                <a:latin typeface="Times New Roman" panose="02020603050405020304" pitchFamily="18" charset="0"/>
              </a:rPr>
              <a:t>кино-акт-ёр</a:t>
            </a:r>
            <a:r>
              <a:rPr lang="de-DE" altLang="de-CZ" sz="2800" i="1" dirty="0">
                <a:latin typeface="Times New Roman" panose="02020603050405020304" pitchFamily="18" charset="0"/>
              </a:rPr>
              <a:t>, </a:t>
            </a:r>
            <a:r>
              <a:rPr lang="de-DE" altLang="de-CZ" sz="2800" i="1" dirty="0" err="1">
                <a:latin typeface="Times New Roman" panose="02020603050405020304" pitchFamily="18" charset="0"/>
              </a:rPr>
              <a:t>длинн-о</a:t>
            </a:r>
            <a:r>
              <a:rPr lang="de-DE" altLang="de-CZ" sz="2800" i="1" dirty="0">
                <a:latin typeface="Times New Roman" panose="02020603050405020304" pitchFamily="18" charset="0"/>
              </a:rPr>
              <a:t>-</a:t>
            </a:r>
            <a:br>
              <a:rPr lang="de-DE" altLang="de-CZ" sz="2800" i="1" dirty="0">
                <a:latin typeface="Times New Roman" panose="02020603050405020304" pitchFamily="18" charset="0"/>
              </a:rPr>
            </a:br>
            <a:r>
              <a:rPr lang="de-DE" altLang="de-CZ" sz="2800" i="1" dirty="0" err="1">
                <a:latin typeface="Times New Roman" panose="02020603050405020304" pitchFamily="18" charset="0"/>
              </a:rPr>
              <a:t>волос-ый</a:t>
            </a:r>
            <a:r>
              <a:rPr lang="cs-CZ" altLang="de-CZ" sz="2800" dirty="0">
                <a:latin typeface="Times New Roman" panose="02020603050405020304" pitchFamily="18" charset="0"/>
              </a:rPr>
              <a:t>. Nové slovo se skládá ze dvou nebo více kořenů, popř. se uplatňují </a:t>
            </a:r>
            <a:r>
              <a:rPr lang="cs-CZ" altLang="de-CZ" sz="2800" dirty="0" err="1">
                <a:latin typeface="Times New Roman" panose="02020603050405020304" pitchFamily="18" charset="0"/>
              </a:rPr>
              <a:t>interfixy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FA9177F4-3A84-6DF5-A28E-49DF3745BD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23850"/>
            <a:ext cx="9432925" cy="69119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ЛЭС poukazuje však i na </a:t>
            </a:r>
            <a:r>
              <a:rPr lang="cs-CZ" altLang="de-CZ" sz="2800" u="sng" dirty="0">
                <a:latin typeface="Times New Roman" panose="02020603050405020304" pitchFamily="18" charset="0"/>
              </a:rPr>
              <a:t>konverzi</a:t>
            </a:r>
            <a:r>
              <a:rPr lang="cs-CZ" altLang="de-CZ" sz="2800" dirty="0">
                <a:latin typeface="Times New Roman" panose="02020603050405020304" pitchFamily="18" charset="0"/>
              </a:rPr>
              <a:t>, tedy přechod z jedné třídy do druhé. Pod tímto pojmem se chápou vlastně dva druhy přechodu od jedné třídy do druhé: jednak přechod </a:t>
            </a:r>
            <a:r>
              <a:rPr lang="cs-CZ" altLang="de-CZ" sz="2800" u="sng" dirty="0">
                <a:latin typeface="Times New Roman" panose="02020603050405020304" pitchFamily="18" charset="0"/>
              </a:rPr>
              <a:t>z jednoho slovního druhu do druhého</a:t>
            </a:r>
            <a:r>
              <a:rPr lang="cs-CZ" altLang="de-CZ" sz="2800" dirty="0">
                <a:latin typeface="Times New Roman" panose="02020603050405020304" pitchFamily="18" charset="0"/>
              </a:rPr>
              <a:t> 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the</a:t>
            </a:r>
            <a:r>
              <a:rPr lang="cs-CZ" altLang="de-CZ" sz="2800" i="1" dirty="0">
                <a:latin typeface="Times New Roman" panose="02020603050405020304" pitchFamily="18" charset="0"/>
              </a:rPr>
              <a:t> love – to love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>
                <a:latin typeface="Times New Roman" panose="02020603050405020304" pitchFamily="18" charset="0"/>
              </a:rPr>
              <a:t>včela – včelí</a:t>
            </a:r>
            <a:r>
              <a:rPr lang="cs-CZ" altLang="de-CZ" sz="2800" dirty="0">
                <a:latin typeface="Times New Roman" panose="02020603050405020304" pitchFamily="18" charset="0"/>
              </a:rPr>
              <a:t>, takovou může vykázat principiálně každý jazyk, zvlášť silně izolační, který nemá koncovky) anebo přechod </a:t>
            </a:r>
            <a:r>
              <a:rPr lang="cs-CZ" altLang="de-CZ" sz="2800" u="sng" dirty="0">
                <a:latin typeface="Times New Roman" panose="02020603050405020304" pitchFamily="18" charset="0"/>
              </a:rPr>
              <a:t>z jedné flektivní třídy do druhé</a:t>
            </a:r>
            <a:r>
              <a:rPr lang="cs-CZ" altLang="de-CZ" sz="2800" dirty="0">
                <a:latin typeface="Times New Roman" panose="02020603050405020304" pitchFamily="18" charset="0"/>
              </a:rPr>
              <a:t>: lat. </a:t>
            </a:r>
            <a:r>
              <a:rPr lang="cs-CZ" altLang="de-CZ" sz="2800" i="1" dirty="0">
                <a:latin typeface="Times New Roman" panose="02020603050405020304" pitchFamily="18" charset="0"/>
              </a:rPr>
              <a:t>deus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dea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equus</a:t>
            </a:r>
            <a:r>
              <a:rPr lang="cs-CZ" altLang="de-CZ" sz="2800" i="1" dirty="0">
                <a:latin typeface="Times New Roman" panose="02020603050405020304" pitchFamily="18" charset="0"/>
              </a:rPr>
              <a:t> -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equa</a:t>
            </a:r>
            <a:r>
              <a:rPr lang="cs-CZ" altLang="de-CZ" sz="2800" dirty="0">
                <a:latin typeface="Times New Roman" panose="02020603050405020304" pitchFamily="18" charset="0"/>
              </a:rPr>
              <a:t>, č. </a:t>
            </a:r>
            <a:r>
              <a:rPr lang="cs-CZ" altLang="de-CZ" sz="2800" i="1" dirty="0">
                <a:latin typeface="Times New Roman" panose="02020603050405020304" pitchFamily="18" charset="0"/>
              </a:rPr>
              <a:t>blondýn – blondýna </a:t>
            </a:r>
            <a:r>
              <a:rPr lang="cs-CZ" altLang="de-CZ" sz="2800" dirty="0">
                <a:latin typeface="Times New Roman" panose="02020603050405020304" pitchFamily="18" charset="0"/>
              </a:rPr>
              <a:t>(vedle </a:t>
            </a:r>
            <a:r>
              <a:rPr lang="cs-CZ" altLang="de-CZ" sz="2800" i="1" dirty="0">
                <a:latin typeface="Times New Roman" panose="02020603050405020304" pitchFamily="18" charset="0"/>
              </a:rPr>
              <a:t>blondýnka</a:t>
            </a:r>
            <a:r>
              <a:rPr lang="cs-CZ" altLang="de-CZ" sz="2800" dirty="0">
                <a:latin typeface="Times New Roman" panose="02020603050405020304" pitchFamily="18" charset="0"/>
              </a:rPr>
              <a:t>), </a:t>
            </a:r>
            <a:r>
              <a:rPr lang="cs-CZ" altLang="de-CZ" sz="2800" i="1" dirty="0">
                <a:latin typeface="Times New Roman" panose="02020603050405020304" pitchFamily="18" charset="0"/>
              </a:rPr>
              <a:t>pero – peří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slk</a:t>
            </a:r>
            <a:r>
              <a:rPr lang="cs-CZ" altLang="de-CZ" sz="2800" dirty="0">
                <a:latin typeface="Times New Roman" panose="02020603050405020304" pitchFamily="18" charset="0"/>
              </a:rPr>
              <a:t>.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sused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suseda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(vedle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susedka</a:t>
            </a:r>
            <a:r>
              <a:rPr lang="cs-CZ" altLang="de-CZ" sz="2800" dirty="0">
                <a:latin typeface="Times New Roman" panose="02020603050405020304" pitchFamily="18" charset="0"/>
              </a:rPr>
              <a:t>), takovou může mít pouze jazyk flektivní alespoň do určité míry (má různé flektivní třídy, paradigmata, ty se liší koncovkami)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ESČ definuje konverzi jako zvláštní typ derivace, kdy gramatická koncovka vystupuje v úloze slovotvorného afixu: „Ve funkci slovotvorného sufixu může vystupovat také gramatická morfologická koncovka. Tomuto způsobu derivace se říká konverze.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8271A6F8-2302-8D4D-C489-91DC3B8977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23850"/>
            <a:ext cx="9432925" cy="69119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Další postup je </a:t>
            </a:r>
            <a:r>
              <a:rPr lang="cs-CZ" altLang="de-CZ" sz="2800" u="sng">
                <a:latin typeface="Times New Roman" panose="02020603050405020304" pitchFamily="18" charset="0"/>
              </a:rPr>
              <a:t>abreviace</a:t>
            </a:r>
            <a:r>
              <a:rPr lang="cs-CZ" altLang="de-CZ" sz="2800">
                <a:latin typeface="Times New Roman" panose="02020603050405020304" pitchFamily="18" charset="0"/>
              </a:rPr>
              <a:t>, opět v ruštině častěji využita než v češtině, a zvlášť charakteristická pro byrokratický jazyk od 20. stol.: vedle abreviace typu akronymu (</a:t>
            </a:r>
            <a:r>
              <a:rPr lang="cs-CZ" altLang="de-CZ" sz="2800" i="1">
                <a:latin typeface="Times New Roman" panose="02020603050405020304" pitchFamily="18" charset="0"/>
              </a:rPr>
              <a:t>OSN, ČSSR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вуз = высшее учебное заведение</a:t>
            </a:r>
            <a:r>
              <a:rPr lang="cs-CZ" altLang="de-CZ" sz="2800">
                <a:latin typeface="Times New Roman" panose="02020603050405020304" pitchFamily="18" charset="0"/>
              </a:rPr>
              <a:t>, používá se vždy první písmeno nebo hláska slova), existuje i typ, kde se používá první slabika každého slova: </a:t>
            </a:r>
            <a:r>
              <a:rPr lang="cs-CZ" altLang="de-CZ" sz="2800" i="1">
                <a:latin typeface="Times New Roman" panose="02020603050405020304" pitchFamily="18" charset="0"/>
              </a:rPr>
              <a:t>комсомол</a:t>
            </a:r>
            <a:r>
              <a:rPr lang="cs-CZ" altLang="de-CZ" sz="2800">
                <a:latin typeface="Times New Roman" panose="02020603050405020304" pitchFamily="18" charset="0"/>
              </a:rPr>
              <a:t> = </a:t>
            </a:r>
            <a:r>
              <a:rPr lang="cs-CZ" altLang="de-CZ" sz="2800" i="1">
                <a:latin typeface="Times New Roman" panose="02020603050405020304" pitchFamily="18" charset="0"/>
              </a:rPr>
              <a:t>Коммунистический союз молодёжи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профорг = профсоюзный организатор </a:t>
            </a:r>
            <a:r>
              <a:rPr lang="cs-CZ" altLang="de-CZ" sz="2800">
                <a:latin typeface="Times New Roman" panose="02020603050405020304" pitchFamily="18" charset="0"/>
              </a:rPr>
              <a:t>,úsekový důvěrník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). Případně může struktura být i trochu jiná, srov. </a:t>
            </a:r>
            <a:r>
              <a:rPr lang="cs-CZ" altLang="ja-JP" sz="2800" i="1">
                <a:latin typeface="Times New Roman" panose="02020603050405020304" pitchFamily="18" charset="0"/>
              </a:rPr>
              <a:t>управдом = управляющий домом </a:t>
            </a:r>
            <a:r>
              <a:rPr lang="cs-CZ" altLang="ja-JP" sz="2800">
                <a:latin typeface="Times New Roman" panose="02020603050405020304" pitchFamily="18" charset="0"/>
              </a:rPr>
              <a:t>,správce domu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 kde z prvního slova se používají dvě slabiky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C4011628-AF08-CA25-5947-537B442100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323850"/>
            <a:ext cx="9432925" cy="68405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 dirty="0">
                <a:latin typeface="Times New Roman" panose="02020603050405020304" pitchFamily="18" charset="0"/>
              </a:rPr>
              <a:t>„</a:t>
            </a:r>
            <a:r>
              <a:rPr lang="cs-CZ" altLang="de-CZ" sz="2800" dirty="0">
                <a:latin typeface="Times New Roman" panose="02020603050405020304" pitchFamily="18" charset="0"/>
              </a:rPr>
              <a:t>Slovotvorná struktura slova je binární, složená ze slovotvorného základu a odvozovacího afixu (učitel-</a:t>
            </a:r>
            <a:r>
              <a:rPr lang="cs-CZ" altLang="de-CZ" sz="2800" dirty="0" err="1">
                <a:latin typeface="Times New Roman" panose="02020603050405020304" pitchFamily="18" charset="0"/>
              </a:rPr>
              <a:t>ka</a:t>
            </a:r>
            <a:r>
              <a:rPr lang="cs-CZ" altLang="de-CZ" sz="2800" dirty="0">
                <a:latin typeface="Times New Roman" panose="02020603050405020304" pitchFamily="18" charset="0"/>
              </a:rPr>
              <a:t>), morfematická struktura slova může být vícedílná (uč-i-tel-k-a). Mezi slovem, které slouží jako slovotvorný základ, a slovem utvořeným existuje významová souvislost neboli vztah </a:t>
            </a:r>
            <a:r>
              <a:rPr lang="cs-CZ" altLang="de-CZ" sz="2800" u="sng" dirty="0">
                <a:latin typeface="Times New Roman" panose="02020603050405020304" pitchFamily="18" charset="0"/>
              </a:rPr>
              <a:t>motivace</a:t>
            </a:r>
            <a:r>
              <a:rPr lang="cs-CZ" altLang="de-CZ" sz="2800" dirty="0">
                <a:latin typeface="Times New Roman" panose="02020603050405020304" pitchFamily="18" charset="0"/>
              </a:rPr>
              <a:t>, a utvořená slova jsou tedy motivovaná. Postupné řetězení motivovaných slov tvoří </a:t>
            </a:r>
            <a:r>
              <a:rPr lang="cs-CZ" altLang="de-CZ" sz="2800" u="sng" dirty="0">
                <a:latin typeface="Times New Roman" panose="02020603050405020304" pitchFamily="18" charset="0"/>
              </a:rPr>
              <a:t>slovotvorné řady </a:t>
            </a:r>
            <a:r>
              <a:rPr lang="cs-CZ" altLang="de-CZ" sz="2800" dirty="0">
                <a:latin typeface="Times New Roman" panose="02020603050405020304" pitchFamily="18" charset="0"/>
              </a:rPr>
              <a:t>(učit </a:t>
            </a:r>
            <a:r>
              <a:rPr lang="cs-CZ" altLang="de-CZ" sz="2800" i="1" dirty="0">
                <a:latin typeface="Times New Roman" panose="02020603050405020304" pitchFamily="18" charset="0"/>
              </a:rPr>
              <a:t>→ </a:t>
            </a:r>
            <a:r>
              <a:rPr lang="cs-CZ" altLang="de-CZ" sz="2800" dirty="0">
                <a:latin typeface="Times New Roman" panose="02020603050405020304" pitchFamily="18" charset="0"/>
              </a:rPr>
              <a:t>učitel → učitelský) a </a:t>
            </a:r>
            <a:r>
              <a:rPr lang="cs-CZ" altLang="de-CZ" sz="2800" u="sng" dirty="0">
                <a:latin typeface="Times New Roman" panose="02020603050405020304" pitchFamily="18" charset="0"/>
              </a:rPr>
              <a:t>svazky</a:t>
            </a:r>
            <a:r>
              <a:rPr lang="cs-CZ" altLang="de-CZ" sz="2800" dirty="0">
                <a:latin typeface="Times New Roman" panose="02020603050405020304" pitchFamily="18" charset="0"/>
              </a:rPr>
              <a:t> (učitelský ← učitel → učitelka). Souhrn řad a svazků tvoří </a:t>
            </a:r>
            <a:r>
              <a:rPr lang="cs-CZ" altLang="de-CZ" sz="2800" u="sng" dirty="0">
                <a:latin typeface="Times New Roman" panose="02020603050405020304" pitchFamily="18" charset="0"/>
              </a:rPr>
              <a:t>slovotvorné hnízdo</a:t>
            </a:r>
            <a:r>
              <a:rPr lang="de-DE" altLang="de-DE" sz="2800" dirty="0">
                <a:latin typeface="Times New Roman" panose="02020603050405020304" pitchFamily="18" charset="0"/>
              </a:rPr>
              <a:t>“</a:t>
            </a:r>
            <a:r>
              <a:rPr lang="de-DE" altLang="de-CZ" sz="2800" dirty="0">
                <a:latin typeface="Times New Roman" panose="02020603050405020304" pitchFamily="18" charset="0"/>
              </a:rPr>
              <a:t> (ESČ)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ESČ popisuje hierarchii organizace slovní zásoby ohledně slovotvorby takto (podle Dokulila): nejvýš stojí </a:t>
            </a:r>
            <a:r>
              <a:rPr lang="cs-CZ" altLang="de-CZ" sz="2800" u="sng" dirty="0">
                <a:latin typeface="Times New Roman" panose="02020603050405020304" pitchFamily="18" charset="0"/>
              </a:rPr>
              <a:t>slovní druh</a:t>
            </a:r>
            <a:r>
              <a:rPr lang="cs-CZ" altLang="de-CZ" sz="2800" dirty="0">
                <a:latin typeface="Times New Roman" panose="02020603050405020304" pitchFamily="18" charset="0"/>
              </a:rPr>
              <a:t>. Pod ním sleduje </a:t>
            </a:r>
            <a:r>
              <a:rPr lang="cs-CZ" altLang="de-CZ" sz="2800" u="sng" dirty="0">
                <a:latin typeface="Times New Roman" panose="02020603050405020304" pitchFamily="18" charset="0"/>
              </a:rPr>
              <a:t>onomaziologická kategorie </a:t>
            </a:r>
            <a:r>
              <a:rPr lang="cs-CZ" altLang="de-CZ" sz="2800" dirty="0">
                <a:latin typeface="Times New Roman" panose="02020603050405020304" pitchFamily="18" charset="0"/>
              </a:rPr>
              <a:t>(„pojmové kategorie: předmětná (substanční), n. příznaková (a to konstantní neboli </a:t>
            </a:r>
            <a:r>
              <a:rPr lang="cs-CZ" altLang="de-CZ" sz="2800" dirty="0" err="1">
                <a:latin typeface="Times New Roman" panose="02020603050405020304" pitchFamily="18" charset="0"/>
              </a:rPr>
              <a:t>vlastnostní</a:t>
            </a:r>
            <a:r>
              <a:rPr lang="cs-CZ" altLang="de-CZ" sz="2800" dirty="0">
                <a:latin typeface="Times New Roman" panose="02020603050405020304" pitchFamily="18" charset="0"/>
              </a:rPr>
              <a:t>, či dynamická neboli dějová), n. kategorie příznaků uvedených příznaků konstantních a dynamických (a to okolnostní, měrová a způsobová).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811C4EFA-D849-D7A9-301B-D9D59E7E9E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395288"/>
            <a:ext cx="9432925" cy="68405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Pod touto rovinou je </a:t>
            </a:r>
            <a:r>
              <a:rPr lang="cs-CZ" altLang="de-CZ" sz="2800" u="sng" dirty="0">
                <a:latin typeface="Times New Roman" panose="02020603050405020304" pitchFamily="18" charset="0"/>
              </a:rPr>
              <a:t>slovotvorná třída</a:t>
            </a:r>
            <a:r>
              <a:rPr lang="cs-CZ" altLang="de-CZ" sz="2800" dirty="0">
                <a:latin typeface="Times New Roman" panose="02020603050405020304" pitchFamily="18" charset="0"/>
              </a:rPr>
              <a:t>: „Konstituujícími znaky slovotvorné třídy je společný obecný strukturální význam (onomaziologická struktura) a společná slovnědruhová povaha (</a:t>
            </a:r>
            <a:r>
              <a:rPr lang="cs-CZ" altLang="de-CZ" sz="2800" dirty="0" err="1">
                <a:latin typeface="Times New Roman" panose="02020603050405020304" pitchFamily="18" charset="0"/>
              </a:rPr>
              <a:t>lexikálněgramatická</a:t>
            </a:r>
            <a:r>
              <a:rPr lang="cs-CZ" altLang="de-CZ" sz="2800" dirty="0">
                <a:latin typeface="Times New Roman" panose="02020603050405020304" pitchFamily="18" charset="0"/>
              </a:rPr>
              <a:t> kategorie) ↑slovotvorného základu. Utvořená slova hlásící se do společné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s.t</a:t>
            </a:r>
            <a:r>
              <a:rPr lang="cs-CZ" altLang="de-CZ" sz="2800" dirty="0">
                <a:latin typeface="Times New Roman" panose="02020603050405020304" pitchFamily="18" charset="0"/>
              </a:rPr>
              <a:t>. musí mít společný význam na určitém stupni zobecnění (např.: substantiva → onomaziologická kategorie mutační → např. názvy nositelů vlastnosti) a převážně jsou odvozena od jednoho společného slovního druhu (názvy nositelů vlastnosti se odvozují od adjektiv).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 (ESČ)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Pod ní je zase </a:t>
            </a:r>
            <a:r>
              <a:rPr lang="cs-CZ" altLang="de-CZ" sz="2800" u="sng" dirty="0">
                <a:latin typeface="Times New Roman" panose="02020603050405020304" pitchFamily="18" charset="0"/>
              </a:rPr>
              <a:t>slovotvorný typ</a:t>
            </a:r>
            <a:r>
              <a:rPr lang="cs-CZ" altLang="de-CZ" sz="2800" dirty="0">
                <a:latin typeface="Times New Roman" panose="02020603050405020304" pitchFamily="18" charset="0"/>
              </a:rPr>
              <a:t>: „Utvořená slova spojuje do společného slovotvorného typu příslušnost k společné slovotvorné třídě a navíc společný ↑slovotvorný formant. U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subst</a:t>
            </a:r>
            <a:r>
              <a:rPr lang="cs-CZ" altLang="de-CZ" sz="2800" dirty="0">
                <a:latin typeface="Times New Roman" panose="02020603050405020304" pitchFamily="18" charset="0"/>
              </a:rPr>
              <a:t>. je doplňujícím kritériem rod, takže např. třída ↑názvů činitelských zahrnuje typy mužské s formanty; -tel (učitel), -</a:t>
            </a:r>
            <a:r>
              <a:rPr lang="cs-CZ" altLang="de-CZ" sz="2800" dirty="0" err="1">
                <a:latin typeface="Times New Roman" panose="02020603050405020304" pitchFamily="18" charset="0"/>
              </a:rPr>
              <a:t>ce</a:t>
            </a:r>
            <a:r>
              <a:rPr lang="cs-CZ" altLang="de-CZ" sz="2800" dirty="0">
                <a:latin typeface="Times New Roman" panose="02020603050405020304" pitchFamily="18" charset="0"/>
              </a:rPr>
              <a:t> (výrobce), -</a:t>
            </a:r>
            <a:r>
              <a:rPr lang="cs-CZ" altLang="de-CZ" sz="2800" dirty="0" err="1">
                <a:latin typeface="Times New Roman" panose="02020603050405020304" pitchFamily="18" charset="0"/>
              </a:rPr>
              <a:t>č</a:t>
            </a:r>
            <a:r>
              <a:rPr lang="cs-CZ" altLang="de-CZ" sz="2800" dirty="0">
                <a:latin typeface="Times New Roman" panose="02020603050405020304" pitchFamily="18" charset="0"/>
              </a:rPr>
              <a:t> (střihač)...;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01782159-19E8-BE98-630E-BE927D0BCA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577387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ženské s formanty -na (drbna)...; střední s formantem;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 -(</a:t>
            </a:r>
            <a:r>
              <a:rPr lang="cs-CZ" altLang="de-CZ" sz="2800" dirty="0" err="1">
                <a:latin typeface="Times New Roman" panose="02020603050405020304" pitchFamily="18" charset="0"/>
              </a:rPr>
              <a:t>ě</a:t>
            </a:r>
            <a:r>
              <a:rPr lang="cs-CZ" altLang="de-CZ" sz="2800" dirty="0">
                <a:latin typeface="Times New Roman" panose="02020603050405020304" pitchFamily="18" charset="0"/>
              </a:rPr>
              <a:t>)e (nemluvně) atd. Zavedením dalších kritérií sémantických,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přip</a:t>
            </a:r>
            <a:r>
              <a:rPr lang="cs-CZ" altLang="de-CZ" sz="2800" dirty="0">
                <a:latin typeface="Times New Roman" panose="02020603050405020304" pitchFamily="18" charset="0"/>
              </a:rPr>
              <a:t>. i formálních vzniká slovotvorný podtyp.</a:t>
            </a:r>
            <a:r>
              <a:rPr lang="cs-CZ" altLang="de-CZ" sz="2800" b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Např. v rámci ↑názvů konatelských lze rozlišovat různé profesní skupiny (např. hráčů na hudební nástroj: houslista, klarinetista...). Na základě formálního kritéria slovotvorné povahy základového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adj</a:t>
            </a:r>
            <a:r>
              <a:rPr lang="cs-CZ" altLang="de-CZ" sz="2800" dirty="0">
                <a:latin typeface="Times New Roman" panose="02020603050405020304" pitchFamily="18" charset="0"/>
              </a:rPr>
              <a:t>. lze tvořit podtypy v typu -</a:t>
            </a:r>
            <a:r>
              <a:rPr lang="cs-CZ" altLang="de-CZ" sz="2800" dirty="0" err="1">
                <a:latin typeface="Times New Roman" panose="02020603050405020304" pitchFamily="18" charset="0"/>
              </a:rPr>
              <a:t>ka</a:t>
            </a:r>
            <a:r>
              <a:rPr lang="cs-CZ" altLang="de-CZ" sz="2800" dirty="0">
                <a:latin typeface="Times New Roman" panose="02020603050405020304" pitchFamily="18" charset="0"/>
              </a:rPr>
              <a:t> ve třídě ↑názvů nositelů vlastnosti (lískovka, zářivka) (...) K charakteristickým rysům slovotvorného typu náležejí některé charakteristiky kvantitativní. Jde o početní zastoupení typů n. jejich reprezentantů, a to absolutní i v relaci k jiným typům, dále o produktivitu</a:t>
            </a:r>
            <a:r>
              <a:rPr lang="cs-CZ" altLang="de-CZ" sz="2800" b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typu (tvořivost), o frekvenci</a:t>
            </a:r>
            <a:r>
              <a:rPr lang="cs-CZ" altLang="de-CZ" sz="2800" b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typu a jednotlivých podtypů atd.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 (ESČ)</a:t>
            </a:r>
            <a:endParaRPr lang="de-DE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45A5BE7C-B058-03C8-B03C-6C7286D9C9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179388"/>
            <a:ext cx="9577387" cy="70564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Motivace: „Úplná n. částečná odvoditelnost významu ↑pojmenování z jeho formy (též </a:t>
            </a:r>
            <a:r>
              <a:rPr lang="cs-CZ" altLang="de-CZ" sz="2800" b="1">
                <a:latin typeface="Times New Roman" panose="02020603050405020304" pitchFamily="18" charset="0"/>
              </a:rPr>
              <a:t>motivovanost). Motivovaná </a:t>
            </a:r>
            <a:r>
              <a:rPr lang="cs-CZ" altLang="de-CZ" sz="2800">
                <a:latin typeface="Times New Roman" panose="02020603050405020304" pitchFamily="18" charset="0"/>
              </a:rPr>
              <a:t>jednotka poukazuje na souvislost s jinou </a:t>
            </a:r>
            <a:r>
              <a:rPr lang="cs-CZ" altLang="de-CZ" sz="2800" b="1">
                <a:latin typeface="Times New Roman" panose="02020603050405020304" pitchFamily="18" charset="0"/>
              </a:rPr>
              <a:t>(motivující) </a:t>
            </a:r>
            <a:r>
              <a:rPr lang="cs-CZ" altLang="de-CZ" sz="2800">
                <a:latin typeface="Times New Roman" panose="02020603050405020304" pitchFamily="18" charset="0"/>
              </a:rPr>
              <a:t>jednotkou, jíž je vysvětlitelná, případně vyjadřuje přímý vztah k pojmenovávané skutečnosti. </a:t>
            </a:r>
            <a:r>
              <a:rPr lang="cs-CZ" altLang="de-CZ" sz="2800" b="1">
                <a:latin typeface="Times New Roman" panose="02020603050405020304" pitchFamily="18" charset="0"/>
              </a:rPr>
              <a:t>M. </a:t>
            </a:r>
            <a:r>
              <a:rPr lang="cs-CZ" altLang="de-CZ" sz="2800">
                <a:latin typeface="Times New Roman" panose="02020603050405020304" pitchFamily="18" charset="0"/>
              </a:rPr>
              <a:t>slovní zásoby je v č. oslabována vysokou alomorfií kořenů a nejednoznačností sufixů. - Rozlišují se čtyři typy </a:t>
            </a:r>
            <a:r>
              <a:rPr lang="cs-CZ" altLang="de-CZ" sz="2800" b="1">
                <a:latin typeface="Times New Roman" panose="02020603050405020304" pitchFamily="18" charset="0"/>
              </a:rPr>
              <a:t>m.: </a:t>
            </a:r>
            <a:r>
              <a:rPr lang="cs-CZ" altLang="de-CZ" sz="2800">
                <a:latin typeface="Times New Roman" panose="02020603050405020304" pitchFamily="18" charset="0"/>
              </a:rPr>
              <a:t>(a) </a:t>
            </a:r>
            <a:r>
              <a:rPr lang="cs-CZ" altLang="de-CZ" sz="2800" b="1">
                <a:latin typeface="Times New Roman" panose="02020603050405020304" pitchFamily="18" charset="0"/>
              </a:rPr>
              <a:t>fonetická </a:t>
            </a:r>
            <a:r>
              <a:rPr lang="cs-CZ" altLang="de-CZ" sz="2800">
                <a:latin typeface="Times New Roman" panose="02020603050405020304" pitchFamily="18" charset="0"/>
              </a:rPr>
              <a:t>(zvuková, imitativní), zakládající se na napodobení zvuků spjatých s označovaným jevem, případně na vyjádření vnitřních pocitů (</a:t>
            </a:r>
            <a:r>
              <a:rPr lang="cs-CZ" altLang="de-CZ" sz="2800" i="1">
                <a:latin typeface="Times New Roman" panose="02020603050405020304" pitchFamily="18" charset="0"/>
              </a:rPr>
              <a:t>tik tak, prásk, mňau</a:t>
            </a:r>
            <a:r>
              <a:rPr lang="cs-CZ" altLang="de-CZ" sz="2800">
                <a:latin typeface="Times New Roman" panose="02020603050405020304" pitchFamily="18" charset="0"/>
              </a:rPr>
              <a:t>;</a:t>
            </a:r>
            <a:r>
              <a:rPr lang="cs-CZ" altLang="de-CZ" sz="2800" i="1">
                <a:latin typeface="Times New Roman" panose="02020603050405020304" pitchFamily="18" charset="0"/>
              </a:rPr>
              <a:t> jé, au, hihi</a:t>
            </a:r>
            <a:r>
              <a:rPr lang="cs-CZ" altLang="de-CZ" sz="2800">
                <a:latin typeface="Times New Roman" panose="02020603050405020304" pitchFamily="18" charset="0"/>
              </a:rPr>
              <a:t>),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(b) </a:t>
            </a:r>
            <a:r>
              <a:rPr lang="cs-CZ" altLang="de-CZ" sz="2800" b="1">
                <a:latin typeface="Times New Roman" panose="02020603050405020304" pitchFamily="18" charset="0"/>
              </a:rPr>
              <a:t>slovotvorná </a:t>
            </a:r>
            <a:r>
              <a:rPr lang="cs-CZ" altLang="de-CZ" sz="2800">
                <a:latin typeface="Times New Roman" panose="02020603050405020304" pitchFamily="18" charset="0"/>
              </a:rPr>
              <a:t>(morfologická, strukturní, systémová), zakládající se na morfematicko-sémantickém vztahu slov (</a:t>
            </a:r>
            <a:r>
              <a:rPr lang="cs-CZ" altLang="de-CZ" sz="2800" i="1">
                <a:latin typeface="Times New Roman" panose="02020603050405020304" pitchFamily="18" charset="0"/>
              </a:rPr>
              <a:t>stavět </a:t>
            </a:r>
            <a:r>
              <a:rPr lang="cs-CZ" altLang="de-CZ" sz="2800">
                <a:latin typeface="Times New Roman" panose="02020603050405020304" pitchFamily="18" charset="0"/>
              </a:rPr>
              <a:t>→ </a:t>
            </a:r>
            <a:r>
              <a:rPr lang="cs-CZ" altLang="de-CZ" sz="2800" i="1">
                <a:latin typeface="Times New Roman" panose="02020603050405020304" pitchFamily="18" charset="0"/>
              </a:rPr>
              <a:t>stavitel, hloupý </a:t>
            </a:r>
            <a:r>
              <a:rPr lang="cs-CZ" altLang="de-CZ" sz="2800">
                <a:latin typeface="Times New Roman" panose="02020603050405020304" pitchFamily="18" charset="0"/>
              </a:rPr>
              <a:t>→</a:t>
            </a:r>
            <a:r>
              <a:rPr lang="cs-CZ" altLang="de-CZ" sz="2800" i="1">
                <a:latin typeface="Times New Roman" panose="02020603050405020304" pitchFamily="18" charset="0"/>
              </a:rPr>
              <a:t> hlupák, nos </a:t>
            </a:r>
            <a:r>
              <a:rPr lang="cs-CZ" altLang="de-CZ" sz="2800">
                <a:latin typeface="Times New Roman" panose="02020603050405020304" pitchFamily="18" charset="0"/>
              </a:rPr>
              <a:t>→</a:t>
            </a:r>
            <a:r>
              <a:rPr lang="cs-CZ" altLang="de-CZ" sz="2800" i="1">
                <a:latin typeface="Times New Roman" panose="02020603050405020304" pitchFamily="18" charset="0"/>
              </a:rPr>
              <a:t> nosatý</a:t>
            </a:r>
            <a:r>
              <a:rPr lang="cs-CZ" altLang="de-CZ" sz="2800">
                <a:latin typeface="Times New Roman" panose="02020603050405020304" pitchFamily="18" charset="0"/>
              </a:rPr>
              <a:t>),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(c) </a:t>
            </a:r>
            <a:r>
              <a:rPr lang="cs-CZ" altLang="de-CZ" sz="2800" b="1">
                <a:latin typeface="Times New Roman" panose="02020603050405020304" pitchFamily="18" charset="0"/>
              </a:rPr>
              <a:t>sémaziologicko-onomaziologická, </a:t>
            </a:r>
            <a:r>
              <a:rPr lang="cs-CZ" altLang="de-CZ" sz="2800">
                <a:latin typeface="Times New Roman" panose="02020603050405020304" pitchFamily="18" charset="0"/>
              </a:rPr>
              <a:t>spojená se vznikem metaforických či metonymických přenesených pojmenování (</a:t>
            </a:r>
            <a:r>
              <a:rPr lang="cs-CZ" altLang="de-CZ" sz="2800" b="1" i="1">
                <a:latin typeface="Times New Roman" panose="02020603050405020304" pitchFamily="18" charset="0"/>
              </a:rPr>
              <a:t>čočka </a:t>
            </a:r>
            <a:r>
              <a:rPr lang="cs-CZ" altLang="de-CZ" sz="2800">
                <a:latin typeface="Times New Roman" panose="02020603050405020304" pitchFamily="18" charset="0"/>
              </a:rPr>
              <a:t>„semeno luskoviny rodu Lens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→ </a:t>
            </a:r>
            <a:r>
              <a:rPr lang="cs-CZ" altLang="de-CZ" sz="2800" i="1">
                <a:latin typeface="Times New Roman" panose="02020603050405020304" pitchFamily="18" charset="0"/>
              </a:rPr>
              <a:t>čočka </a:t>
            </a:r>
            <a:r>
              <a:rPr lang="cs-CZ" altLang="de-CZ" sz="2800">
                <a:latin typeface="Times New Roman" panose="02020603050405020304" pitchFamily="18" charset="0"/>
              </a:rPr>
              <a:t>„součást optických přístrojů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),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1797</Words>
  <Application>Microsoft Macintosh PowerPoint</Application>
  <PresentationFormat>Benutzerdefiniert</PresentationFormat>
  <Paragraphs>30</Paragraphs>
  <Slides>16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Office-Design</vt:lpstr>
      <vt:lpstr>Lexikologie a slovotvorba ruštiny</vt:lpstr>
      <vt:lpstr>Základní pojmy slovotvorby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337</cp:revision>
  <cp:lastPrinted>1601-01-01T00:00:00Z</cp:lastPrinted>
  <dcterms:created xsi:type="dcterms:W3CDTF">2012-10-11T18:59:19Z</dcterms:created>
  <dcterms:modified xsi:type="dcterms:W3CDTF">2025-03-26T07:42:55Z</dcterms:modified>
</cp:coreProperties>
</file>