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9" r:id="rId6"/>
    <p:sldId id="259" r:id="rId7"/>
    <p:sldId id="267" r:id="rId8"/>
    <p:sldId id="272" r:id="rId9"/>
    <p:sldId id="268" r:id="rId10"/>
    <p:sldId id="260" r:id="rId11"/>
    <p:sldId id="263" r:id="rId12"/>
    <p:sldId id="273" r:id="rId13"/>
    <p:sldId id="264" r:id="rId14"/>
    <p:sldId id="262" r:id="rId15"/>
    <p:sldId id="270" r:id="rId16"/>
    <p:sldId id="271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AE76328-AAF4-4CB6-B731-C7D3959DFB18}" type="datetimeFigureOut">
              <a:rPr lang="cs-CZ" smtClean="0"/>
              <a:t>21. 10. 2020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11A272-E557-49FC-A5CA-AE085AC615A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PERSOONAPRONOMINIT, </a:t>
            </a:r>
            <a:r>
              <a:rPr lang="cs-CZ" dirty="0" smtClean="0"/>
              <a:t>OMISTUSRAKENNE</a:t>
            </a:r>
            <a:r>
              <a:rPr lang="cs-CZ" dirty="0" smtClean="0"/>
              <a:t>,</a:t>
            </a:r>
          </a:p>
          <a:p>
            <a:r>
              <a:rPr lang="cs-CZ" dirty="0" smtClean="0"/>
              <a:t>ELATIIVI</a:t>
            </a:r>
            <a:endParaRPr lang="cs-CZ" dirty="0" smtClean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KIELI 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159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850106"/>
          </a:xfrm>
        </p:spPr>
        <p:txBody>
          <a:bodyPr>
            <a:normAutofit/>
          </a:bodyPr>
          <a:lstStyle/>
          <a:p>
            <a:r>
              <a:rPr lang="cs-CZ" sz="3200" dirty="0" smtClean="0"/>
              <a:t>NEGATIIVISESSA LAUSEESSA – </a:t>
            </a:r>
            <a:r>
              <a:rPr lang="cs-CZ" sz="3200" dirty="0" smtClean="0">
                <a:solidFill>
                  <a:srgbClr val="FF0000"/>
                </a:solidFill>
              </a:rPr>
              <a:t>PARTITIIVI</a:t>
            </a:r>
            <a:r>
              <a:rPr lang="cs-CZ" sz="3200" dirty="0" smtClean="0"/>
              <a:t>!</a:t>
            </a:r>
            <a:endParaRPr lang="cs-CZ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5"/>
          <a:stretch/>
        </p:blipFill>
        <p:spPr bwMode="auto">
          <a:xfrm>
            <a:off x="1307514" y="1556792"/>
            <a:ext cx="651734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685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MUTTA!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/>
              <a:t>jano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/>
              <a:t>nälkä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/>
              <a:t>kiire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/>
              <a:t>kylmä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 smtClean="0"/>
              <a:t>Minulla</a:t>
            </a:r>
            <a:r>
              <a:rPr lang="cs-CZ" i="1" dirty="0" smtClean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/>
              <a:t>kuuma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1251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NEGATIIVINEN KYSYMYS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Eikö</a:t>
            </a:r>
            <a:r>
              <a:rPr lang="cs-CZ" i="1" dirty="0" smtClean="0"/>
              <a:t> </a:t>
            </a:r>
            <a:r>
              <a:rPr lang="cs-CZ" i="1" dirty="0" err="1"/>
              <a:t>Peka</a:t>
            </a:r>
            <a:r>
              <a:rPr lang="cs-CZ" i="1" dirty="0" err="1">
                <a:solidFill>
                  <a:srgbClr val="0070C0"/>
                </a:solidFill>
              </a:rPr>
              <a:t>lla</a:t>
            </a:r>
            <a:r>
              <a:rPr lang="cs-CZ" i="1" dirty="0">
                <a:solidFill>
                  <a:srgbClr val="0070C0"/>
                </a:solidFill>
              </a:rPr>
              <a:t> </a:t>
            </a:r>
            <a:r>
              <a:rPr lang="cs-CZ" i="1" dirty="0" err="1" smtClean="0"/>
              <a:t>ole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err="1" smtClean="0"/>
              <a:t>auto</a:t>
            </a:r>
            <a:r>
              <a:rPr lang="cs-CZ" i="1" dirty="0" err="1" smtClean="0">
                <a:solidFill>
                  <a:srgbClr val="0070C0"/>
                </a:solidFill>
              </a:rPr>
              <a:t>a</a:t>
            </a:r>
            <a:r>
              <a:rPr lang="cs-CZ" i="1" dirty="0" smtClean="0"/>
              <a:t>?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Eikö</a:t>
            </a:r>
            <a:r>
              <a:rPr lang="cs-CZ" i="1" dirty="0" smtClean="0"/>
              <a:t> </a:t>
            </a:r>
            <a:r>
              <a:rPr lang="cs-CZ" i="1" dirty="0" err="1"/>
              <a:t>sinu</a:t>
            </a:r>
            <a:r>
              <a:rPr lang="cs-CZ" i="1" dirty="0" err="1">
                <a:solidFill>
                  <a:srgbClr val="0070C0"/>
                </a:solidFill>
              </a:rPr>
              <a:t>lla</a:t>
            </a:r>
            <a:r>
              <a:rPr lang="cs-CZ" i="1" dirty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kissa</a:t>
            </a:r>
            <a:r>
              <a:rPr lang="cs-CZ" i="1" dirty="0" err="1" smtClean="0">
                <a:solidFill>
                  <a:srgbClr val="0070C0"/>
                </a:solidFill>
              </a:rPr>
              <a:t>a</a:t>
            </a:r>
            <a:r>
              <a:rPr lang="cs-CZ" i="1" dirty="0" smtClean="0"/>
              <a:t>?</a:t>
            </a: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Eikö</a:t>
            </a:r>
            <a:r>
              <a:rPr lang="cs-CZ" i="1" dirty="0" smtClean="0"/>
              <a:t> </a:t>
            </a:r>
            <a:r>
              <a:rPr lang="cs-CZ" i="1" dirty="0" err="1"/>
              <a:t>opettaja</a:t>
            </a:r>
            <a:r>
              <a:rPr lang="cs-CZ" i="1" dirty="0" err="1">
                <a:solidFill>
                  <a:srgbClr val="0070C0"/>
                </a:solidFill>
              </a:rPr>
              <a:t>lla</a:t>
            </a:r>
            <a:r>
              <a:rPr lang="cs-CZ" i="1" dirty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talo</a:t>
            </a:r>
            <a:r>
              <a:rPr lang="cs-CZ" i="1" dirty="0" err="1" smtClean="0">
                <a:solidFill>
                  <a:srgbClr val="0070C0"/>
                </a:solidFill>
              </a:rPr>
              <a:t>a</a:t>
            </a:r>
            <a:r>
              <a:rPr lang="cs-CZ" i="1" dirty="0" smtClean="0"/>
              <a:t>?</a:t>
            </a: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921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HARJOITUS 1</a:t>
            </a:r>
            <a:br>
              <a:rPr lang="cs-CZ" dirty="0" smtClean="0"/>
            </a:br>
            <a:r>
              <a:rPr lang="cs-CZ" dirty="0" err="1" smtClean="0"/>
              <a:t>Hänellä</a:t>
            </a:r>
            <a:r>
              <a:rPr lang="cs-CZ" dirty="0" smtClean="0"/>
              <a:t> on…  / </a:t>
            </a:r>
            <a:r>
              <a:rPr lang="cs-CZ" dirty="0" err="1" smtClean="0"/>
              <a:t>Hänellä</a:t>
            </a:r>
            <a:r>
              <a:rPr lang="cs-CZ" dirty="0" smtClean="0"/>
              <a:t> </a:t>
            </a:r>
            <a:r>
              <a:rPr lang="cs-CZ" dirty="0" err="1" smtClean="0"/>
              <a:t>ei</a:t>
            </a:r>
            <a:r>
              <a:rPr lang="cs-CZ" dirty="0" smtClean="0"/>
              <a:t> </a:t>
            </a:r>
            <a:r>
              <a:rPr lang="cs-CZ" dirty="0" err="1" smtClean="0"/>
              <a:t>ole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640960" cy="5149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200" i="1" dirty="0" smtClean="0"/>
              <a:t>Marja – </a:t>
            </a:r>
            <a:r>
              <a:rPr lang="cs-CZ" sz="2200" i="1" dirty="0" err="1" smtClean="0"/>
              <a:t>jano</a:t>
            </a:r>
            <a:r>
              <a:rPr lang="cs-CZ" sz="2200" i="1" dirty="0" smtClean="0"/>
              <a:t>    		</a:t>
            </a:r>
            <a:r>
              <a:rPr lang="cs-CZ" sz="2200" i="1" dirty="0" err="1" smtClean="0"/>
              <a:t>Marjalla</a:t>
            </a:r>
            <a:r>
              <a:rPr lang="cs-CZ" sz="2200" i="1" dirty="0" smtClean="0"/>
              <a:t> on </a:t>
            </a:r>
            <a:r>
              <a:rPr lang="cs-CZ" sz="2200" i="1" dirty="0" err="1" smtClean="0"/>
              <a:t>jano</a:t>
            </a:r>
            <a:r>
              <a:rPr lang="cs-CZ" sz="2200" i="1" dirty="0" smtClean="0"/>
              <a:t>.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Matti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pieni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koira</a:t>
            </a:r>
            <a:r>
              <a:rPr lang="cs-CZ" sz="2200" i="1" dirty="0" smtClean="0"/>
              <a:t>   	</a:t>
            </a:r>
            <a:r>
              <a:rPr lang="cs-CZ" sz="2200" i="1" dirty="0" err="1" smtClean="0"/>
              <a:t>Matilla</a:t>
            </a:r>
            <a:r>
              <a:rPr lang="cs-CZ" sz="2200" i="1" dirty="0" smtClean="0"/>
              <a:t> on </a:t>
            </a:r>
            <a:r>
              <a:rPr lang="cs-CZ" sz="2200" i="1" dirty="0" err="1" smtClean="0"/>
              <a:t>pieni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koira</a:t>
            </a:r>
            <a:r>
              <a:rPr lang="cs-CZ" sz="2200" i="1" dirty="0" smtClean="0"/>
              <a:t>. </a:t>
            </a:r>
            <a:r>
              <a:rPr lang="cs-CZ" sz="2200" i="1" dirty="0" err="1" smtClean="0"/>
              <a:t>Matilla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ei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ole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pien-tä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koira</a:t>
            </a:r>
            <a:r>
              <a:rPr lang="cs-CZ" sz="2200" i="1" dirty="0" smtClean="0"/>
              <a:t>-a.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Opettaja</a:t>
            </a:r>
            <a:r>
              <a:rPr lang="cs-CZ" sz="2200" i="1" dirty="0" smtClean="0"/>
              <a:t> – 10 </a:t>
            </a:r>
            <a:r>
              <a:rPr lang="cs-CZ" sz="2200" i="1" dirty="0" err="1" smtClean="0"/>
              <a:t>kirjaa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Nainen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kylmä</a:t>
            </a:r>
            <a:r>
              <a:rPr lang="cs-CZ" sz="2200" i="1" dirty="0" smtClean="0"/>
              <a:t> </a:t>
            </a:r>
            <a:r>
              <a:rPr lang="cs-CZ" sz="2200" i="1" dirty="0" smtClean="0"/>
              <a:t>		</a:t>
            </a:r>
            <a:r>
              <a:rPr lang="cs-CZ" sz="2200" i="1" dirty="0" err="1" smtClean="0"/>
              <a:t>Naise-lla</a:t>
            </a:r>
            <a:r>
              <a:rPr lang="cs-CZ" sz="2200" i="1" dirty="0" smtClean="0"/>
              <a:t> on </a:t>
            </a:r>
            <a:r>
              <a:rPr lang="cs-CZ" sz="2200" i="1" dirty="0" err="1" smtClean="0"/>
              <a:t>kylmä</a:t>
            </a:r>
            <a:r>
              <a:rPr lang="cs-CZ" sz="2200" i="1" dirty="0" smtClean="0"/>
              <a:t>. </a:t>
            </a:r>
            <a:r>
              <a:rPr lang="cs-CZ" sz="2200" i="1" dirty="0" err="1" smtClean="0"/>
              <a:t>Naise-lla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ei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ole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kylmä</a:t>
            </a:r>
            <a:r>
              <a:rPr lang="cs-CZ" sz="2200" i="1" dirty="0" smtClean="0"/>
              <a:t>.</a:t>
            </a:r>
            <a:r>
              <a:rPr lang="cs-CZ" sz="2200" i="1" dirty="0" smtClean="0"/>
              <a:t> 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Insinööri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musta</a:t>
            </a:r>
            <a:r>
              <a:rPr lang="cs-CZ" sz="2200" i="1" dirty="0" smtClean="0"/>
              <a:t> </a:t>
            </a:r>
            <a:r>
              <a:rPr lang="cs-CZ" sz="2200" i="1" dirty="0" smtClean="0"/>
              <a:t>auto  </a:t>
            </a:r>
          </a:p>
          <a:p>
            <a:pPr marL="0" indent="0">
              <a:buNone/>
            </a:pPr>
            <a:r>
              <a:rPr lang="cs-CZ" sz="2200" i="1" dirty="0" err="1" smtClean="0"/>
              <a:t>Opiskelija</a:t>
            </a:r>
            <a:r>
              <a:rPr lang="cs-CZ" sz="2200" i="1" dirty="0" smtClean="0"/>
              <a:t> </a:t>
            </a:r>
            <a:r>
              <a:rPr lang="cs-CZ" sz="2200" i="1" dirty="0" smtClean="0"/>
              <a:t>– </a:t>
            </a:r>
            <a:r>
              <a:rPr lang="cs-CZ" sz="2200" i="1" dirty="0" err="1" smtClean="0"/>
              <a:t>hyvä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oppikirja</a:t>
            </a:r>
            <a:r>
              <a:rPr lang="cs-CZ" sz="2200" i="1" dirty="0" smtClean="0"/>
              <a:t> 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Me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iso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talo</a:t>
            </a:r>
            <a:r>
              <a:rPr lang="cs-CZ" sz="2200" i="1" dirty="0" smtClean="0"/>
              <a:t>  		</a:t>
            </a:r>
            <a:r>
              <a:rPr lang="cs-CZ" sz="2200" i="1" dirty="0" err="1" smtClean="0"/>
              <a:t>Meillä</a:t>
            </a:r>
            <a:r>
              <a:rPr lang="cs-CZ" sz="2200" i="1" dirty="0" smtClean="0"/>
              <a:t> on </a:t>
            </a:r>
            <a:r>
              <a:rPr lang="cs-CZ" sz="2200" i="1" dirty="0" err="1" smtClean="0"/>
              <a:t>iso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talo</a:t>
            </a:r>
            <a:r>
              <a:rPr lang="cs-CZ" sz="2200" i="1" dirty="0" smtClean="0"/>
              <a:t>.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smtClean="0"/>
              <a:t>Jan – </a:t>
            </a:r>
            <a:r>
              <a:rPr lang="cs-CZ" sz="2200" i="1" dirty="0" err="1" smtClean="0"/>
              <a:t>nälkä</a:t>
            </a:r>
            <a:r>
              <a:rPr lang="cs-CZ" sz="2200" i="1" dirty="0" smtClean="0"/>
              <a:t> </a:t>
            </a:r>
            <a:r>
              <a:rPr lang="cs-CZ" sz="2200" i="1" dirty="0" smtClean="0"/>
              <a:t> 		Jan-i-</a:t>
            </a:r>
            <a:r>
              <a:rPr lang="cs-CZ" sz="2200" i="1" dirty="0" err="1" smtClean="0"/>
              <a:t>lla</a:t>
            </a:r>
            <a:r>
              <a:rPr lang="cs-CZ" sz="2200" i="1" dirty="0" smtClean="0"/>
              <a:t> on </a:t>
            </a:r>
            <a:r>
              <a:rPr lang="cs-CZ" sz="2200" i="1" dirty="0" err="1" smtClean="0"/>
              <a:t>nälkä</a:t>
            </a:r>
            <a:r>
              <a:rPr lang="cs-CZ" sz="2200" i="1" dirty="0" smtClean="0"/>
              <a:t>.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Tyttö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sininen</a:t>
            </a:r>
            <a:r>
              <a:rPr lang="cs-CZ" sz="2200" i="1" dirty="0" smtClean="0"/>
              <a:t> </a:t>
            </a:r>
            <a:r>
              <a:rPr lang="cs-CZ" sz="2200" i="1" dirty="0" smtClean="0"/>
              <a:t>pallo  			</a:t>
            </a:r>
            <a:r>
              <a:rPr lang="cs-CZ" sz="2200" i="1" dirty="0" err="1" smtClean="0"/>
              <a:t>Tytöllä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ei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ole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sinis-tä</a:t>
            </a:r>
            <a:r>
              <a:rPr lang="cs-CZ" sz="2200" i="1" dirty="0" smtClean="0"/>
              <a:t> pallo-a.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Hän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valkoinen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kissa</a:t>
            </a:r>
            <a:r>
              <a:rPr lang="cs-CZ" sz="2200" i="1" dirty="0" smtClean="0"/>
              <a:t>  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smtClean="0"/>
              <a:t>Te – </a:t>
            </a:r>
            <a:r>
              <a:rPr lang="cs-CZ" sz="2200" i="1" dirty="0" err="1" smtClean="0"/>
              <a:t>kaunis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televisio</a:t>
            </a:r>
            <a:r>
              <a:rPr lang="cs-CZ" sz="2200" i="1" dirty="0" smtClean="0"/>
              <a:t>  	</a:t>
            </a:r>
            <a:r>
              <a:rPr lang="cs-CZ" sz="2200" i="1" dirty="0" err="1" smtClean="0"/>
              <a:t>Teillä</a:t>
            </a:r>
            <a:r>
              <a:rPr lang="cs-CZ" sz="2200" i="1" dirty="0" smtClean="0"/>
              <a:t> on </a:t>
            </a:r>
            <a:r>
              <a:rPr lang="cs-CZ" sz="2200" i="1" dirty="0" err="1" smtClean="0"/>
              <a:t>kaunis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televisio</a:t>
            </a:r>
            <a:r>
              <a:rPr lang="cs-CZ" sz="2200" i="1" dirty="0" smtClean="0"/>
              <a:t>.</a:t>
            </a:r>
            <a:endParaRPr lang="cs-CZ" sz="2200" i="1" dirty="0" smtClean="0"/>
          </a:p>
          <a:p>
            <a:pPr marL="0" indent="0">
              <a:buNone/>
            </a:pPr>
            <a:r>
              <a:rPr lang="cs-CZ" sz="2200" i="1" dirty="0" err="1" smtClean="0"/>
              <a:t>Sinä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kiire</a:t>
            </a:r>
            <a:r>
              <a:rPr lang="cs-CZ" sz="2200" i="1" dirty="0" smtClean="0"/>
              <a:t> </a:t>
            </a:r>
          </a:p>
          <a:p>
            <a:pPr marL="0" indent="0">
              <a:buNone/>
            </a:pPr>
            <a:r>
              <a:rPr lang="cs-CZ" sz="2200" i="1" dirty="0" err="1" smtClean="0"/>
              <a:t>Suomalainen</a:t>
            </a:r>
            <a:r>
              <a:rPr lang="cs-CZ" sz="2200" i="1" dirty="0" smtClean="0"/>
              <a:t> – </a:t>
            </a:r>
            <a:r>
              <a:rPr lang="cs-CZ" sz="2200" i="1" dirty="0" err="1" smtClean="0"/>
              <a:t>punainen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mökki</a:t>
            </a:r>
            <a:r>
              <a:rPr lang="cs-CZ" sz="2200" i="1" dirty="0" smtClean="0"/>
              <a:t> </a:t>
            </a:r>
            <a:endParaRPr lang="cs-CZ" sz="2200" i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14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2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sinulla</a:t>
            </a:r>
            <a:r>
              <a:rPr lang="cs-CZ" i="1" dirty="0" smtClean="0"/>
              <a:t> on (</a:t>
            </a:r>
            <a:r>
              <a:rPr lang="cs-CZ" i="1" dirty="0" err="1" smtClean="0"/>
              <a:t>ainakin</a:t>
            </a:r>
            <a:r>
              <a:rPr lang="cs-CZ" i="1" dirty="0" smtClean="0"/>
              <a:t> 3 </a:t>
            </a:r>
            <a:r>
              <a:rPr lang="cs-CZ" i="1" dirty="0" err="1" smtClean="0"/>
              <a:t>asiaa</a:t>
            </a:r>
            <a:r>
              <a:rPr lang="cs-CZ" i="1" dirty="0" smtClean="0"/>
              <a:t>)?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 err="1" smtClean="0"/>
              <a:t>Mitä</a:t>
            </a:r>
            <a:r>
              <a:rPr lang="cs-CZ" i="1" dirty="0" smtClean="0"/>
              <a:t> </a:t>
            </a:r>
            <a:r>
              <a:rPr lang="cs-CZ" i="1" dirty="0" err="1" smtClean="0"/>
              <a:t>sinulla</a:t>
            </a:r>
            <a:r>
              <a:rPr lang="cs-CZ" i="1" dirty="0" smtClean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(</a:t>
            </a:r>
            <a:r>
              <a:rPr lang="cs-CZ" i="1" dirty="0" err="1" smtClean="0"/>
              <a:t>ainakin</a:t>
            </a:r>
            <a:r>
              <a:rPr lang="cs-CZ" i="1" dirty="0" smtClean="0"/>
              <a:t> 3 </a:t>
            </a:r>
            <a:r>
              <a:rPr lang="cs-CZ" i="1" dirty="0" err="1" smtClean="0"/>
              <a:t>asiaa</a:t>
            </a:r>
            <a:r>
              <a:rPr lang="cs-CZ" i="1" dirty="0" smtClean="0"/>
              <a:t>)?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808692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HARJOITUS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Minä</a:t>
            </a:r>
            <a:r>
              <a:rPr lang="cs-CZ" b="1" dirty="0" smtClean="0"/>
              <a:t> </a:t>
            </a:r>
            <a:r>
              <a:rPr lang="cs-CZ" b="1" dirty="0" err="1" smtClean="0"/>
              <a:t>olen</a:t>
            </a:r>
            <a:r>
              <a:rPr lang="cs-CZ" b="1" dirty="0" smtClean="0"/>
              <a:t>… VAI </a:t>
            </a:r>
            <a:r>
              <a:rPr lang="cs-CZ" b="1" dirty="0" err="1" smtClean="0"/>
              <a:t>Minulla</a:t>
            </a:r>
            <a:r>
              <a:rPr lang="cs-CZ" b="1" dirty="0" smtClean="0"/>
              <a:t> on…. 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koira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tšekkiläinen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kissa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kirja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nainen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nälkä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puhelin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opiskelija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smtClean="0"/>
              <a:t>…………</a:t>
            </a:r>
            <a:r>
              <a:rPr lang="cs-CZ" i="1" dirty="0" err="1" smtClean="0"/>
              <a:t>kiire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55149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Oppikirja</a:t>
            </a:r>
            <a:r>
              <a:rPr lang="cs-CZ" dirty="0" smtClean="0"/>
              <a:t> – s. 63-65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14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PARTITIIVI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8003232" cy="547260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-a/-ä  </a:t>
            </a:r>
            <a:r>
              <a:rPr lang="cs-CZ" dirty="0" err="1" smtClean="0"/>
              <a:t>vartalon</a:t>
            </a:r>
            <a:r>
              <a:rPr lang="cs-CZ" dirty="0" smtClean="0"/>
              <a:t> </a:t>
            </a:r>
            <a:r>
              <a:rPr lang="cs-CZ" dirty="0" err="1" smtClean="0"/>
              <a:t>lopussa</a:t>
            </a:r>
            <a:r>
              <a:rPr lang="cs-CZ" dirty="0" smtClean="0"/>
              <a:t> </a:t>
            </a:r>
            <a:r>
              <a:rPr lang="cs-CZ" dirty="0" err="1" smtClean="0"/>
              <a:t>lyhyt</a:t>
            </a:r>
            <a:r>
              <a:rPr lang="cs-CZ" dirty="0" smtClean="0"/>
              <a:t> </a:t>
            </a:r>
            <a:r>
              <a:rPr lang="cs-CZ" dirty="0" err="1" smtClean="0"/>
              <a:t>vokaali</a:t>
            </a:r>
            <a:r>
              <a:rPr lang="cs-CZ" dirty="0" smtClean="0"/>
              <a:t> (kmen končí na krátký vokál)</a:t>
            </a:r>
          </a:p>
          <a:p>
            <a:pPr marL="0" indent="0">
              <a:buNone/>
            </a:pPr>
            <a:r>
              <a:rPr lang="cs-CZ" i="1" dirty="0" err="1" smtClean="0"/>
              <a:t>talo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issa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r>
              <a:rPr lang="cs-CZ" i="1" dirty="0" err="1"/>
              <a:t>k</a:t>
            </a:r>
            <a:r>
              <a:rPr lang="cs-CZ" i="1" dirty="0" err="1" smtClean="0"/>
              <a:t>oira</a:t>
            </a:r>
            <a:r>
              <a:rPr lang="cs-CZ" i="1" dirty="0" smtClean="0"/>
              <a:t>-a</a:t>
            </a:r>
          </a:p>
          <a:p>
            <a:pPr marL="0" indent="0">
              <a:buNone/>
            </a:pPr>
            <a:r>
              <a:rPr lang="cs-CZ" i="1" dirty="0" err="1"/>
              <a:t>y</a:t>
            </a:r>
            <a:r>
              <a:rPr lang="cs-CZ" i="1" dirty="0" err="1" smtClean="0"/>
              <a:t>stävä</a:t>
            </a:r>
            <a:r>
              <a:rPr lang="cs-CZ" i="1" dirty="0" smtClean="0"/>
              <a:t>-ä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-ta/-</a:t>
            </a:r>
            <a:r>
              <a:rPr lang="cs-CZ" dirty="0" err="1" smtClean="0">
                <a:solidFill>
                  <a:srgbClr val="0070C0"/>
                </a:solidFill>
              </a:rPr>
              <a:t>tä</a:t>
            </a:r>
            <a:r>
              <a:rPr lang="cs-CZ" dirty="0" smtClean="0"/>
              <a:t> </a:t>
            </a:r>
            <a:r>
              <a:rPr lang="cs-CZ" dirty="0" err="1" smtClean="0"/>
              <a:t>konsonanttivartalo</a:t>
            </a:r>
            <a:r>
              <a:rPr lang="cs-CZ" dirty="0" smtClean="0"/>
              <a:t> (</a:t>
            </a:r>
            <a:r>
              <a:rPr lang="cs-CZ" dirty="0" err="1" smtClean="0"/>
              <a:t>kons.kmen</a:t>
            </a:r>
            <a:r>
              <a:rPr lang="cs-CZ" dirty="0" smtClean="0"/>
              <a:t>) + </a:t>
            </a:r>
            <a:r>
              <a:rPr lang="cs-CZ" dirty="0" err="1" smtClean="0"/>
              <a:t>pitkä</a:t>
            </a:r>
            <a:r>
              <a:rPr lang="cs-CZ" dirty="0" smtClean="0"/>
              <a:t> </a:t>
            </a:r>
            <a:r>
              <a:rPr lang="cs-CZ" dirty="0" err="1" smtClean="0"/>
              <a:t>vokaali</a:t>
            </a:r>
            <a:r>
              <a:rPr lang="cs-CZ" dirty="0" smtClean="0"/>
              <a:t>/</a:t>
            </a:r>
            <a:r>
              <a:rPr lang="cs-CZ" dirty="0" err="1" smtClean="0"/>
              <a:t>diftongi</a:t>
            </a:r>
            <a:r>
              <a:rPr lang="cs-CZ" dirty="0" smtClean="0"/>
              <a:t> (kmen končí na dlouhý vokál nebo dvojhlásku)</a:t>
            </a:r>
          </a:p>
          <a:p>
            <a:pPr marL="0" indent="0">
              <a:buNone/>
            </a:pPr>
            <a:r>
              <a:rPr lang="cs-CZ" i="1" dirty="0" err="1" smtClean="0"/>
              <a:t>punais</a:t>
            </a:r>
            <a:r>
              <a:rPr lang="cs-CZ" i="1" dirty="0" smtClean="0"/>
              <a:t>-ta  (</a:t>
            </a:r>
            <a:r>
              <a:rPr lang="cs-CZ" i="1" dirty="0" err="1" smtClean="0"/>
              <a:t>punai-nen</a:t>
            </a:r>
            <a:r>
              <a:rPr lang="cs-CZ" i="1" dirty="0" smtClean="0"/>
              <a:t>)			</a:t>
            </a:r>
            <a:r>
              <a:rPr lang="cs-CZ" i="1" dirty="0" err="1" smtClean="0"/>
              <a:t>maa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 smtClean="0"/>
              <a:t>suomalais</a:t>
            </a:r>
            <a:r>
              <a:rPr lang="cs-CZ" i="1" dirty="0" smtClean="0"/>
              <a:t>-ta				</a:t>
            </a:r>
            <a:r>
              <a:rPr lang="cs-CZ" i="1" dirty="0" err="1" smtClean="0"/>
              <a:t>puu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 smtClean="0"/>
              <a:t>pien-tä</a:t>
            </a:r>
            <a:r>
              <a:rPr lang="cs-CZ" i="1" dirty="0" smtClean="0"/>
              <a:t>					</a:t>
            </a:r>
            <a:r>
              <a:rPr lang="cs-CZ" i="1" dirty="0" err="1" smtClean="0"/>
              <a:t>työ-tä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kiel-tä</a:t>
            </a:r>
            <a:r>
              <a:rPr lang="cs-CZ" i="1" dirty="0" smtClean="0"/>
              <a:t>					</a:t>
            </a:r>
            <a:r>
              <a:rPr lang="cs-CZ" i="1" dirty="0" err="1" smtClean="0"/>
              <a:t>vapaa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 smtClean="0"/>
              <a:t>suur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 smtClean="0"/>
              <a:t>asukas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 smtClean="0"/>
              <a:t>puhelin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r>
              <a:rPr lang="cs-CZ" i="1" dirty="0" err="1" smtClean="0"/>
              <a:t>eläin-tä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/>
              <a:t>a</a:t>
            </a:r>
            <a:r>
              <a:rPr lang="cs-CZ" i="1" dirty="0" err="1" smtClean="0"/>
              <a:t>vain</a:t>
            </a:r>
            <a:r>
              <a:rPr lang="cs-CZ" i="1" dirty="0" smtClean="0"/>
              <a:t>-ta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859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778098"/>
          </a:xfrm>
        </p:spPr>
        <p:txBody>
          <a:bodyPr/>
          <a:lstStyle/>
          <a:p>
            <a:r>
              <a:rPr lang="cs-CZ" dirty="0" smtClean="0"/>
              <a:t>ELATIIVI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856895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Pääte</a:t>
            </a:r>
            <a:r>
              <a:rPr lang="cs-CZ" dirty="0" smtClean="0"/>
              <a:t>: -</a:t>
            </a:r>
            <a:r>
              <a:rPr lang="cs-CZ" i="1" dirty="0" smtClean="0"/>
              <a:t>sta/-</a:t>
            </a:r>
            <a:r>
              <a:rPr lang="cs-CZ" i="1" dirty="0" err="1" smtClean="0"/>
              <a:t>stä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s</a:t>
            </a:r>
            <a:r>
              <a:rPr lang="cs-CZ" dirty="0" err="1" smtClean="0"/>
              <a:t>isälokaalisija</a:t>
            </a:r>
            <a:r>
              <a:rPr lang="cs-CZ" dirty="0" smtClean="0"/>
              <a:t> (vnitřní lokální pád)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olen</a:t>
            </a:r>
            <a:r>
              <a:rPr lang="cs-CZ" i="1" dirty="0" smtClean="0"/>
              <a:t> </a:t>
            </a:r>
            <a:r>
              <a:rPr lang="cs-CZ" i="1" dirty="0" err="1" smtClean="0"/>
              <a:t>kotoisin</a:t>
            </a:r>
            <a:r>
              <a:rPr lang="cs-CZ" i="1" dirty="0" smtClean="0"/>
              <a:t> Praha-sta.	(</a:t>
            </a:r>
            <a:r>
              <a:rPr lang="cs-CZ" i="1" dirty="0" err="1" smtClean="0"/>
              <a:t>olla</a:t>
            </a:r>
            <a:r>
              <a:rPr lang="cs-CZ" i="1" dirty="0" smtClean="0"/>
              <a:t> </a:t>
            </a:r>
            <a:r>
              <a:rPr lang="cs-CZ" i="1" dirty="0" err="1" smtClean="0"/>
              <a:t>kotoisin</a:t>
            </a:r>
            <a:r>
              <a:rPr lang="cs-CZ" i="1" dirty="0" smtClean="0"/>
              <a:t> – </a:t>
            </a:r>
            <a:r>
              <a:rPr lang="cs-CZ" dirty="0" smtClean="0"/>
              <a:t>pocházet z)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Lasse</a:t>
            </a:r>
            <a:r>
              <a:rPr lang="cs-CZ" i="1" dirty="0" smtClean="0"/>
              <a:t> on </a:t>
            </a:r>
            <a:r>
              <a:rPr lang="cs-CZ" i="1" dirty="0" err="1" smtClean="0"/>
              <a:t>kotoisin</a:t>
            </a:r>
            <a:r>
              <a:rPr lang="cs-CZ" i="1" dirty="0" smtClean="0"/>
              <a:t> </a:t>
            </a:r>
            <a:r>
              <a:rPr lang="cs-CZ" i="1" dirty="0" err="1" smtClean="0"/>
              <a:t>Suome</a:t>
            </a:r>
            <a:r>
              <a:rPr lang="cs-CZ" i="1" dirty="0" smtClean="0"/>
              <a:t>-sta.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tykkään</a:t>
            </a:r>
            <a:r>
              <a:rPr lang="cs-CZ" i="1" dirty="0" smtClean="0"/>
              <a:t>  </a:t>
            </a:r>
            <a:r>
              <a:rPr lang="cs-CZ" dirty="0" smtClean="0"/>
              <a:t>+ ELA 		(</a:t>
            </a:r>
            <a:r>
              <a:rPr lang="cs-CZ" i="1" dirty="0" err="1" smtClean="0"/>
              <a:t>tykätä</a:t>
            </a:r>
            <a:r>
              <a:rPr lang="cs-CZ" i="1" dirty="0" smtClean="0"/>
              <a:t>, </a:t>
            </a:r>
            <a:r>
              <a:rPr lang="cs-CZ" i="1" dirty="0" err="1" smtClean="0"/>
              <a:t>pitää</a:t>
            </a:r>
            <a:r>
              <a:rPr lang="cs-CZ" i="1" dirty="0" smtClean="0"/>
              <a:t> </a:t>
            </a:r>
            <a:r>
              <a:rPr lang="cs-CZ" dirty="0" smtClean="0"/>
              <a:t>– mít rád)</a:t>
            </a:r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pidän</a:t>
            </a:r>
            <a:r>
              <a:rPr lang="cs-CZ" i="1" dirty="0" smtClean="0"/>
              <a:t> </a:t>
            </a:r>
            <a:r>
              <a:rPr lang="cs-CZ" dirty="0" smtClean="0"/>
              <a:t>+ ELA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tykkään</a:t>
            </a:r>
            <a:r>
              <a:rPr lang="cs-CZ" i="1" dirty="0" smtClean="0"/>
              <a:t> auto-sta, </a:t>
            </a:r>
            <a:r>
              <a:rPr lang="cs-CZ" i="1" dirty="0" err="1" smtClean="0"/>
              <a:t>koira</a:t>
            </a:r>
            <a:r>
              <a:rPr lang="cs-CZ" i="1" dirty="0" smtClean="0"/>
              <a:t>-sta, </a:t>
            </a:r>
            <a:r>
              <a:rPr lang="cs-CZ" i="1" dirty="0" err="1" smtClean="0"/>
              <a:t>kahvi</a:t>
            </a:r>
            <a:r>
              <a:rPr lang="cs-CZ" i="1" dirty="0" smtClean="0"/>
              <a:t>-sta, sauna-sta…</a:t>
            </a:r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en </a:t>
            </a:r>
            <a:r>
              <a:rPr lang="cs-CZ" i="1" dirty="0" err="1" smtClean="0"/>
              <a:t>tykkää</a:t>
            </a:r>
            <a:r>
              <a:rPr lang="cs-CZ" i="1" dirty="0" smtClean="0"/>
              <a:t> auto-sta, </a:t>
            </a:r>
            <a:r>
              <a:rPr lang="cs-CZ" i="1" dirty="0" err="1" smtClean="0"/>
              <a:t>koira</a:t>
            </a:r>
            <a:r>
              <a:rPr lang="cs-CZ" i="1" dirty="0" smtClean="0"/>
              <a:t>-sta, </a:t>
            </a:r>
            <a:r>
              <a:rPr lang="cs-CZ" i="1" dirty="0" err="1" smtClean="0"/>
              <a:t>kahvi</a:t>
            </a:r>
            <a:r>
              <a:rPr lang="cs-CZ" i="1" dirty="0" smtClean="0"/>
              <a:t>-sta</a:t>
            </a:r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pidän</a:t>
            </a:r>
            <a:r>
              <a:rPr lang="cs-CZ" i="1" dirty="0" smtClean="0"/>
              <a:t> </a:t>
            </a:r>
            <a:r>
              <a:rPr lang="cs-CZ" i="1" dirty="0" err="1" smtClean="0"/>
              <a:t>koira</a:t>
            </a:r>
            <a:r>
              <a:rPr lang="cs-CZ" i="1" dirty="0" smtClean="0"/>
              <a:t>-sta. En </a:t>
            </a:r>
            <a:r>
              <a:rPr lang="cs-CZ" i="1" dirty="0" err="1" smtClean="0"/>
              <a:t>pidä</a:t>
            </a:r>
            <a:r>
              <a:rPr lang="cs-CZ" i="1" dirty="0" smtClean="0"/>
              <a:t> </a:t>
            </a:r>
            <a:r>
              <a:rPr lang="cs-CZ" i="1" dirty="0" err="1" smtClean="0"/>
              <a:t>appelsiini</a:t>
            </a:r>
            <a:r>
              <a:rPr lang="cs-CZ" i="1" dirty="0" smtClean="0"/>
              <a:t>-sta.</a:t>
            </a:r>
          </a:p>
          <a:p>
            <a:pPr marL="0" indent="0">
              <a:buNone/>
            </a:pPr>
            <a:r>
              <a:rPr lang="cs-CZ" i="1" dirty="0" err="1" smtClean="0"/>
              <a:t>Mistä</a:t>
            </a:r>
            <a:r>
              <a:rPr lang="cs-CZ" i="1" dirty="0" smtClean="0"/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tykkäät</a:t>
            </a:r>
            <a:r>
              <a:rPr lang="cs-CZ" i="1" dirty="0" smtClean="0"/>
              <a:t>? </a:t>
            </a:r>
            <a:r>
              <a:rPr lang="cs-CZ" i="1" dirty="0" err="1" smtClean="0"/>
              <a:t>Mistä</a:t>
            </a:r>
            <a:r>
              <a:rPr lang="cs-CZ" i="1" dirty="0" smtClean="0"/>
              <a:t> </a:t>
            </a:r>
            <a:r>
              <a:rPr lang="cs-CZ" i="1" dirty="0" err="1" smtClean="0"/>
              <a:t>sinä</a:t>
            </a:r>
            <a:r>
              <a:rPr lang="cs-CZ" i="1" dirty="0" smtClean="0"/>
              <a:t> </a:t>
            </a:r>
            <a:r>
              <a:rPr lang="cs-CZ" i="1" dirty="0" err="1" smtClean="0"/>
              <a:t>pidät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67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ELATIIVI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uhua</a:t>
            </a:r>
            <a:r>
              <a:rPr lang="cs-CZ" dirty="0" smtClean="0"/>
              <a:t> + ELA (mluvit o něčem)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puhuu</a:t>
            </a:r>
            <a:r>
              <a:rPr lang="cs-CZ" i="1" dirty="0" smtClean="0"/>
              <a:t> </a:t>
            </a:r>
            <a:r>
              <a:rPr lang="cs-CZ" i="1" dirty="0" err="1" smtClean="0"/>
              <a:t>koira</a:t>
            </a:r>
            <a:r>
              <a:rPr lang="cs-CZ" i="1" dirty="0" smtClean="0"/>
              <a:t>-sta, </a:t>
            </a: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puhu</a:t>
            </a:r>
            <a:r>
              <a:rPr lang="cs-CZ" i="1" dirty="0" smtClean="0"/>
              <a:t> auto-sta.</a:t>
            </a:r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puhun</a:t>
            </a:r>
            <a:r>
              <a:rPr lang="cs-CZ" i="1" dirty="0" smtClean="0"/>
              <a:t> </a:t>
            </a:r>
            <a:r>
              <a:rPr lang="cs-CZ" i="1" dirty="0" err="1" smtClean="0"/>
              <a:t>kissa</a:t>
            </a:r>
            <a:r>
              <a:rPr lang="cs-CZ" i="1" dirty="0" smtClean="0"/>
              <a:t>-sta.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dirty="0" smtClean="0"/>
              <a:t>MUTTA!</a:t>
            </a:r>
          </a:p>
          <a:p>
            <a:pPr marL="0" indent="0">
              <a:buNone/>
            </a:pPr>
            <a:r>
              <a:rPr lang="cs-CZ" i="1" dirty="0" err="1"/>
              <a:t>p</a:t>
            </a:r>
            <a:r>
              <a:rPr lang="cs-CZ" i="1" dirty="0" err="1" smtClean="0"/>
              <a:t>uhua</a:t>
            </a:r>
            <a:r>
              <a:rPr lang="cs-CZ" i="1" dirty="0" smtClean="0"/>
              <a:t> +</a:t>
            </a:r>
            <a:r>
              <a:rPr lang="cs-CZ" dirty="0" smtClean="0"/>
              <a:t> PART (mluvit nějakým jazykem)</a:t>
            </a:r>
          </a:p>
          <a:p>
            <a:pPr marL="0" indent="0">
              <a:buNone/>
            </a:pPr>
            <a:r>
              <a:rPr lang="cs-CZ" i="1" dirty="0" err="1" smtClean="0"/>
              <a:t>Hän</a:t>
            </a:r>
            <a:r>
              <a:rPr lang="cs-CZ" i="1" dirty="0" smtClean="0"/>
              <a:t> </a:t>
            </a:r>
            <a:r>
              <a:rPr lang="cs-CZ" i="1" dirty="0" err="1" smtClean="0"/>
              <a:t>puhuu</a:t>
            </a:r>
            <a:r>
              <a:rPr lang="cs-CZ" i="1" dirty="0" smtClean="0"/>
              <a:t> </a:t>
            </a:r>
            <a:r>
              <a:rPr lang="cs-CZ" i="1" dirty="0" err="1" smtClean="0"/>
              <a:t>saksa</a:t>
            </a:r>
            <a:r>
              <a:rPr lang="cs-CZ" i="1" dirty="0" smtClean="0"/>
              <a:t>-a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cs-CZ" i="1" dirty="0" err="1" smtClean="0"/>
              <a:t>ranska</a:t>
            </a:r>
            <a:r>
              <a:rPr lang="cs-CZ" i="1" dirty="0" smtClean="0"/>
              <a:t>-a.</a:t>
            </a:r>
          </a:p>
          <a:p>
            <a:pPr marL="0" indent="0">
              <a:buNone/>
            </a:pPr>
            <a:r>
              <a:rPr lang="cs-CZ" i="1" dirty="0" smtClean="0"/>
              <a:t>En </a:t>
            </a:r>
            <a:r>
              <a:rPr lang="cs-CZ" i="1" dirty="0" err="1" smtClean="0"/>
              <a:t>puhu</a:t>
            </a:r>
            <a:r>
              <a:rPr lang="cs-CZ" i="1" dirty="0" smtClean="0"/>
              <a:t> </a:t>
            </a:r>
            <a:r>
              <a:rPr lang="cs-CZ" i="1" dirty="0" err="1" smtClean="0"/>
              <a:t>japani</a:t>
            </a:r>
            <a:r>
              <a:rPr lang="cs-CZ" i="1" dirty="0" smtClean="0"/>
              <a:t>-a.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9656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PERSOONAPRONOMINIT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" t="35543" r="6103" b="2879"/>
          <a:stretch/>
        </p:blipFill>
        <p:spPr bwMode="auto">
          <a:xfrm>
            <a:off x="683568" y="1690254"/>
            <a:ext cx="7831238" cy="469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79512" y="2904340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51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424936" cy="85010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PERSOONAPRONOMINIT - GENETIIVI</a:t>
            </a: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9" t="21858" r="21402" b="11111"/>
          <a:stretch/>
        </p:blipFill>
        <p:spPr bwMode="auto">
          <a:xfrm>
            <a:off x="1054610" y="1772816"/>
            <a:ext cx="7193112" cy="38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19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922114"/>
          </a:xfrm>
        </p:spPr>
        <p:txBody>
          <a:bodyPr>
            <a:normAutofit fontScale="90000"/>
          </a:bodyPr>
          <a:lstStyle/>
          <a:p>
            <a:r>
              <a:rPr lang="cs-CZ" dirty="0"/>
              <a:t>PERSOONAPRONOMINIT </a:t>
            </a:r>
            <a:r>
              <a:rPr lang="cs-CZ" dirty="0" smtClean="0"/>
              <a:t>- AKKUSATIIVI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447800"/>
            <a:ext cx="7931224" cy="47895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MINÄ		MINU</a:t>
            </a:r>
            <a:r>
              <a:rPr lang="cs-CZ" dirty="0" smtClean="0">
                <a:solidFill>
                  <a:srgbClr val="0070C0"/>
                </a:solidFill>
              </a:rPr>
              <a:t>T</a:t>
            </a:r>
          </a:p>
          <a:p>
            <a:pPr marL="0" indent="0">
              <a:buNone/>
            </a:pPr>
            <a:r>
              <a:rPr lang="cs-CZ" dirty="0" smtClean="0"/>
              <a:t>SINÄ		SINU</a:t>
            </a:r>
            <a:r>
              <a:rPr lang="cs-CZ" dirty="0" smtClean="0">
                <a:solidFill>
                  <a:srgbClr val="0070C0"/>
                </a:solidFill>
              </a:rPr>
              <a:t>T</a:t>
            </a:r>
          </a:p>
          <a:p>
            <a:pPr marL="0" indent="0">
              <a:buNone/>
            </a:pPr>
            <a:r>
              <a:rPr lang="cs-CZ" dirty="0" smtClean="0"/>
              <a:t>HÄN		HÄNE</a:t>
            </a:r>
            <a:r>
              <a:rPr lang="cs-CZ" dirty="0" smtClean="0">
                <a:solidFill>
                  <a:srgbClr val="0070C0"/>
                </a:solidFill>
              </a:rPr>
              <a:t>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ME		MEIDÄ</a:t>
            </a:r>
            <a:r>
              <a:rPr lang="cs-CZ" dirty="0" smtClean="0">
                <a:solidFill>
                  <a:srgbClr val="0070C0"/>
                </a:solidFill>
              </a:rPr>
              <a:t>T</a:t>
            </a:r>
          </a:p>
          <a:p>
            <a:pPr marL="0" indent="0">
              <a:buNone/>
            </a:pPr>
            <a:r>
              <a:rPr lang="cs-CZ" dirty="0" smtClean="0"/>
              <a:t>TE		TEIDÄ</a:t>
            </a:r>
            <a:r>
              <a:rPr lang="cs-CZ" dirty="0" smtClean="0">
                <a:solidFill>
                  <a:srgbClr val="0070C0"/>
                </a:solidFill>
              </a:rPr>
              <a:t>T</a:t>
            </a:r>
            <a:r>
              <a:rPr lang="cs-CZ" dirty="0" smtClean="0"/>
              <a:t>	</a:t>
            </a:r>
          </a:p>
          <a:p>
            <a:pPr marL="0" indent="0">
              <a:buNone/>
            </a:pPr>
            <a:r>
              <a:rPr lang="cs-CZ" dirty="0" smtClean="0"/>
              <a:t>HE		HEIDÄ</a:t>
            </a:r>
            <a:r>
              <a:rPr lang="cs-CZ" dirty="0" smtClean="0">
                <a:solidFill>
                  <a:srgbClr val="0070C0"/>
                </a:solidFill>
              </a:rPr>
              <a:t>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KUKA?	KENET?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näen</a:t>
            </a:r>
            <a:r>
              <a:rPr lang="cs-CZ" i="1" dirty="0" smtClean="0"/>
              <a:t> </a:t>
            </a:r>
            <a:r>
              <a:rPr lang="cs-CZ" i="1" dirty="0" err="1" smtClean="0"/>
              <a:t>häne</a:t>
            </a:r>
            <a:r>
              <a:rPr lang="cs-CZ" i="1" dirty="0" err="1" smtClean="0">
                <a:solidFill>
                  <a:srgbClr val="0070C0"/>
                </a:solidFill>
              </a:rPr>
              <a:t>t</a:t>
            </a:r>
            <a:r>
              <a:rPr lang="cs-CZ" i="1" dirty="0" smtClean="0"/>
              <a:t>. 		</a:t>
            </a:r>
            <a:r>
              <a:rPr lang="cs-CZ" dirty="0" smtClean="0"/>
              <a:t>MUTTA! </a:t>
            </a:r>
            <a:r>
              <a:rPr lang="cs-CZ" i="1" dirty="0" smtClean="0"/>
              <a:t>	En </a:t>
            </a:r>
            <a:r>
              <a:rPr lang="cs-CZ" i="1" dirty="0" err="1" smtClean="0"/>
              <a:t>näe</a:t>
            </a:r>
            <a:r>
              <a:rPr lang="cs-CZ" i="1" dirty="0" smtClean="0"/>
              <a:t> </a:t>
            </a:r>
            <a:r>
              <a:rPr lang="cs-CZ" i="1" dirty="0" err="1" smtClean="0"/>
              <a:t>häntä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Minä</a:t>
            </a:r>
            <a:r>
              <a:rPr lang="cs-CZ" i="1" dirty="0" smtClean="0"/>
              <a:t> </a:t>
            </a:r>
            <a:r>
              <a:rPr lang="cs-CZ" i="1" dirty="0" err="1" smtClean="0"/>
              <a:t>tunnen</a:t>
            </a:r>
            <a:r>
              <a:rPr lang="cs-CZ" i="1" dirty="0" smtClean="0"/>
              <a:t> </a:t>
            </a:r>
            <a:r>
              <a:rPr lang="cs-CZ" i="1" dirty="0" err="1" smtClean="0"/>
              <a:t>sinu</a:t>
            </a:r>
            <a:r>
              <a:rPr lang="cs-CZ" i="1" dirty="0" err="1" smtClean="0">
                <a:solidFill>
                  <a:srgbClr val="0070C0"/>
                </a:solidFill>
              </a:rPr>
              <a:t>t</a:t>
            </a:r>
            <a:r>
              <a:rPr lang="cs-CZ" i="1" dirty="0" smtClean="0"/>
              <a:t>.				En </a:t>
            </a:r>
            <a:r>
              <a:rPr lang="cs-CZ" i="1" dirty="0" err="1" smtClean="0"/>
              <a:t>tunne</a:t>
            </a:r>
            <a:r>
              <a:rPr lang="cs-CZ" i="1" dirty="0" smtClean="0"/>
              <a:t> </a:t>
            </a:r>
            <a:r>
              <a:rPr lang="cs-CZ" i="1" dirty="0" err="1" smtClean="0"/>
              <a:t>sinua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379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PERSOONAPRONOMINIT – ADESSIIVI </a:t>
            </a:r>
            <a:r>
              <a:rPr lang="cs-CZ" i="1" dirty="0" smtClean="0"/>
              <a:t>–LLA/-LLÄ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MINÄ		</a:t>
            </a:r>
            <a:r>
              <a:rPr lang="cs-CZ" dirty="0" smtClean="0"/>
              <a:t>MINU-</a:t>
            </a:r>
            <a:r>
              <a:rPr lang="cs-CZ" dirty="0" smtClean="0">
                <a:solidFill>
                  <a:srgbClr val="0070C0"/>
                </a:solidFill>
              </a:rPr>
              <a:t>LLA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/>
              <a:t>SINÄ		</a:t>
            </a:r>
            <a:r>
              <a:rPr lang="cs-CZ" dirty="0" smtClean="0"/>
              <a:t>SINU-</a:t>
            </a:r>
            <a:r>
              <a:rPr lang="cs-CZ" dirty="0" smtClean="0">
                <a:solidFill>
                  <a:srgbClr val="0070C0"/>
                </a:solidFill>
              </a:rPr>
              <a:t>LLA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/>
              <a:t>HÄN		</a:t>
            </a:r>
            <a:r>
              <a:rPr lang="cs-CZ" dirty="0" smtClean="0"/>
              <a:t>HÄNE-</a:t>
            </a:r>
            <a:r>
              <a:rPr lang="cs-CZ" dirty="0" smtClean="0">
                <a:solidFill>
                  <a:srgbClr val="0070C0"/>
                </a:solidFill>
              </a:rPr>
              <a:t>LLÄ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ME		</a:t>
            </a:r>
            <a:r>
              <a:rPr lang="cs-CZ" dirty="0" smtClean="0"/>
              <a:t>MEI-</a:t>
            </a:r>
            <a:r>
              <a:rPr lang="cs-CZ" dirty="0" smtClean="0">
                <a:solidFill>
                  <a:srgbClr val="0070C0"/>
                </a:solidFill>
              </a:rPr>
              <a:t>LLÄ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dirty="0"/>
              <a:t>TE		</a:t>
            </a:r>
            <a:r>
              <a:rPr lang="cs-CZ" dirty="0" smtClean="0"/>
              <a:t>TEI-</a:t>
            </a:r>
            <a:r>
              <a:rPr lang="cs-CZ" dirty="0" smtClean="0">
                <a:solidFill>
                  <a:srgbClr val="0070C0"/>
                </a:solidFill>
              </a:rPr>
              <a:t>LLÄ</a:t>
            </a:r>
            <a:r>
              <a:rPr lang="cs-CZ" dirty="0"/>
              <a:t>	</a:t>
            </a:r>
          </a:p>
          <a:p>
            <a:pPr marL="0" indent="0">
              <a:buNone/>
            </a:pPr>
            <a:r>
              <a:rPr lang="cs-CZ" dirty="0"/>
              <a:t>HE		</a:t>
            </a:r>
            <a:r>
              <a:rPr lang="cs-CZ" dirty="0" smtClean="0"/>
              <a:t>HEI-</a:t>
            </a:r>
            <a:r>
              <a:rPr lang="cs-CZ" dirty="0" smtClean="0">
                <a:solidFill>
                  <a:srgbClr val="0070C0"/>
                </a:solidFill>
              </a:rPr>
              <a:t>LLÄ</a:t>
            </a:r>
            <a:endParaRPr lang="cs-CZ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KUKA?	</a:t>
            </a:r>
            <a:r>
              <a:rPr lang="cs-CZ" dirty="0" smtClean="0"/>
              <a:t>KENE-</a:t>
            </a:r>
            <a:r>
              <a:rPr lang="cs-CZ" dirty="0" smtClean="0">
                <a:solidFill>
                  <a:srgbClr val="0070C0"/>
                </a:solidFill>
              </a:rPr>
              <a:t>LLÄ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956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OMISTUSRAKENNE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5077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ADESSIIVI + OLLA-VERBI 3 SG + …</a:t>
            </a:r>
          </a:p>
          <a:p>
            <a:pPr marL="0" indent="0">
              <a:buNone/>
            </a:pPr>
            <a:r>
              <a:rPr lang="cs-CZ" dirty="0" smtClean="0"/>
              <a:t>-LLA/-LLÄ + ON + ….</a:t>
            </a:r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Peka</a:t>
            </a:r>
            <a:r>
              <a:rPr lang="cs-CZ" i="1" dirty="0" err="1" smtClean="0">
                <a:solidFill>
                  <a:srgbClr val="0070C0"/>
                </a:solidFill>
              </a:rPr>
              <a:t>lla</a:t>
            </a:r>
            <a:r>
              <a:rPr lang="cs-CZ" i="1" dirty="0" smtClean="0"/>
              <a:t> on auto.</a:t>
            </a:r>
          </a:p>
          <a:p>
            <a:pPr marL="0" indent="0">
              <a:buNone/>
            </a:pPr>
            <a:r>
              <a:rPr lang="cs-CZ" i="1" dirty="0" err="1" smtClean="0"/>
              <a:t>Minu</a:t>
            </a:r>
            <a:r>
              <a:rPr lang="cs-CZ" i="1" dirty="0" err="1" smtClean="0">
                <a:solidFill>
                  <a:srgbClr val="0070C0"/>
                </a:solidFill>
              </a:rPr>
              <a:t>lla</a:t>
            </a:r>
            <a:r>
              <a:rPr lang="cs-CZ" i="1" dirty="0" smtClean="0"/>
              <a:t> on </a:t>
            </a:r>
            <a:r>
              <a:rPr lang="cs-CZ" i="1" dirty="0" err="1" smtClean="0"/>
              <a:t>kissa</a:t>
            </a:r>
            <a:r>
              <a:rPr lang="cs-CZ" i="1" dirty="0" smtClean="0"/>
              <a:t>.    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 err="1" smtClean="0"/>
              <a:t>Opettaja</a:t>
            </a:r>
            <a:r>
              <a:rPr lang="cs-CZ" i="1" dirty="0" err="1" smtClean="0">
                <a:solidFill>
                  <a:srgbClr val="0070C0"/>
                </a:solidFill>
              </a:rPr>
              <a:t>lla</a:t>
            </a:r>
            <a:r>
              <a:rPr lang="cs-CZ" i="1" dirty="0" smtClean="0"/>
              <a:t> on </a:t>
            </a:r>
            <a:r>
              <a:rPr lang="cs-CZ" i="1" dirty="0" err="1" smtClean="0"/>
              <a:t>talo</a:t>
            </a:r>
            <a:r>
              <a:rPr lang="cs-CZ" i="1" dirty="0" smtClean="0"/>
              <a:t>.</a:t>
            </a:r>
          </a:p>
          <a:p>
            <a:pPr marL="0" indent="0">
              <a:buNone/>
            </a:pPr>
            <a:r>
              <a:rPr lang="cs-CZ" i="1" dirty="0" err="1" smtClean="0"/>
              <a:t>Hei</a:t>
            </a:r>
            <a:r>
              <a:rPr lang="cs-CZ" i="1" dirty="0" err="1" smtClean="0">
                <a:solidFill>
                  <a:srgbClr val="0070C0"/>
                </a:solidFill>
              </a:rPr>
              <a:t>llä</a:t>
            </a:r>
            <a:r>
              <a:rPr lang="cs-CZ" i="1" dirty="0" smtClean="0"/>
              <a:t> on </a:t>
            </a:r>
            <a:r>
              <a:rPr lang="cs-CZ" i="1" dirty="0" err="1" smtClean="0"/>
              <a:t>koira</a:t>
            </a:r>
            <a:r>
              <a:rPr lang="cs-CZ" i="1" dirty="0" smtClean="0"/>
              <a:t>.</a:t>
            </a:r>
            <a:endParaRPr lang="cs-CZ" i="1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KYSYMYS</a:t>
            </a:r>
          </a:p>
          <a:p>
            <a:pPr marL="0" indent="0">
              <a:buNone/>
            </a:pPr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Peka</a:t>
            </a:r>
            <a:r>
              <a:rPr lang="cs-CZ" i="1" dirty="0" err="1" smtClean="0">
                <a:solidFill>
                  <a:srgbClr val="0070C0"/>
                </a:solidFill>
              </a:rPr>
              <a:t>lla</a:t>
            </a:r>
            <a:r>
              <a:rPr lang="cs-CZ" i="1" dirty="0" smtClean="0">
                <a:solidFill>
                  <a:srgbClr val="0070C0"/>
                </a:solidFill>
              </a:rPr>
              <a:t> </a:t>
            </a:r>
            <a:r>
              <a:rPr lang="cs-CZ" i="1" dirty="0" smtClean="0"/>
              <a:t>auto?</a:t>
            </a:r>
          </a:p>
          <a:p>
            <a:pPr marL="0" indent="0">
              <a:buNone/>
            </a:pPr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sinu</a:t>
            </a:r>
            <a:r>
              <a:rPr lang="cs-CZ" i="1" dirty="0" err="1" smtClean="0">
                <a:solidFill>
                  <a:srgbClr val="0070C0"/>
                </a:solidFill>
              </a:rPr>
              <a:t>lla</a:t>
            </a:r>
            <a:r>
              <a:rPr lang="cs-CZ" i="1" dirty="0" smtClean="0"/>
              <a:t> </a:t>
            </a:r>
            <a:r>
              <a:rPr lang="cs-CZ" i="1" dirty="0" err="1" smtClean="0"/>
              <a:t>kissa</a:t>
            </a:r>
            <a:r>
              <a:rPr lang="cs-CZ" i="1" dirty="0" smtClean="0"/>
              <a:t>?</a:t>
            </a:r>
          </a:p>
          <a:p>
            <a:pPr marL="0" indent="0">
              <a:buNone/>
            </a:pPr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opettaja</a:t>
            </a:r>
            <a:r>
              <a:rPr lang="cs-CZ" i="1" dirty="0" err="1" smtClean="0">
                <a:solidFill>
                  <a:srgbClr val="0070C0"/>
                </a:solidFill>
              </a:rPr>
              <a:t>lla</a:t>
            </a:r>
            <a:r>
              <a:rPr lang="cs-CZ" i="1" dirty="0" smtClean="0"/>
              <a:t> </a:t>
            </a:r>
            <a:r>
              <a:rPr lang="cs-CZ" i="1" dirty="0" err="1" smtClean="0"/>
              <a:t>talo</a:t>
            </a:r>
            <a:r>
              <a:rPr lang="cs-CZ" i="1" dirty="0" smtClean="0"/>
              <a:t>?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37463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MINULLA ON AUTO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7584" y="1447800"/>
            <a:ext cx="7859216" cy="4933528"/>
          </a:xfrm>
        </p:spPr>
        <p:txBody>
          <a:bodyPr/>
          <a:lstStyle/>
          <a:p>
            <a:pPr marL="0" lvl="0" indent="0">
              <a:buNone/>
            </a:pPr>
            <a:r>
              <a:rPr lang="cs-CZ" i="1" dirty="0"/>
              <a:t>auto</a:t>
            </a:r>
          </a:p>
          <a:p>
            <a:pPr marL="0" lvl="0" indent="0">
              <a:buNone/>
            </a:pPr>
            <a:endParaRPr lang="cs-CZ" i="1" dirty="0" smtClean="0"/>
          </a:p>
          <a:p>
            <a:pPr marL="0" lvl="0" indent="0">
              <a:buNone/>
            </a:pPr>
            <a:r>
              <a:rPr lang="cs-CZ" i="1" dirty="0"/>
              <a:t>k</a:t>
            </a:r>
            <a:r>
              <a:rPr lang="fi-FI" i="1" dirty="0" smtClean="0"/>
              <a:t>ynä</a:t>
            </a:r>
            <a:r>
              <a:rPr lang="cs-CZ" i="1" dirty="0" smtClean="0"/>
              <a:t> </a:t>
            </a:r>
            <a:r>
              <a:rPr lang="cs-CZ" i="1" dirty="0" err="1" smtClean="0"/>
              <a:t>ja</a:t>
            </a:r>
            <a:r>
              <a:rPr lang="cs-CZ" i="1" dirty="0" smtClean="0"/>
              <a:t> </a:t>
            </a:r>
            <a:r>
              <a:rPr lang="fi-FI" i="1" dirty="0" smtClean="0"/>
              <a:t>paperia</a:t>
            </a:r>
            <a:endParaRPr lang="cs-CZ" i="1" dirty="0"/>
          </a:p>
          <a:p>
            <a:pPr marL="0" lvl="0" indent="0">
              <a:buNone/>
            </a:pPr>
            <a:endParaRPr lang="cs-CZ" i="1" dirty="0" smtClean="0"/>
          </a:p>
          <a:p>
            <a:pPr marL="0" lvl="0" indent="0">
              <a:buNone/>
            </a:pPr>
            <a:r>
              <a:rPr lang="cs-CZ" i="1" dirty="0" err="1" smtClean="0"/>
              <a:t>koira</a:t>
            </a:r>
            <a:endParaRPr lang="cs-CZ" i="1" dirty="0"/>
          </a:p>
          <a:p>
            <a:pPr marL="0" lvl="0" indent="0">
              <a:buNone/>
            </a:pPr>
            <a:endParaRPr lang="cs-CZ" i="1" dirty="0" smtClean="0"/>
          </a:p>
          <a:p>
            <a:pPr marL="0" lvl="0" indent="0">
              <a:buNone/>
            </a:pPr>
            <a:r>
              <a:rPr lang="cs-CZ" i="1" dirty="0" err="1" smtClean="0"/>
              <a:t>kissa</a:t>
            </a:r>
            <a:endParaRPr lang="cs-CZ" i="1" dirty="0"/>
          </a:p>
          <a:p>
            <a:pPr marL="0" lvl="0" indent="0">
              <a:buNone/>
            </a:pPr>
            <a:endParaRPr lang="cs-CZ" i="1" dirty="0" smtClean="0"/>
          </a:p>
          <a:p>
            <a:pPr marL="0" lvl="0" indent="0">
              <a:buNone/>
            </a:pPr>
            <a:r>
              <a:rPr lang="cs-CZ" i="1" dirty="0" err="1" smtClean="0"/>
              <a:t>puhelin</a:t>
            </a:r>
            <a:r>
              <a:rPr lang="cs-CZ" i="1" dirty="0" smtClean="0"/>
              <a:t> </a:t>
            </a:r>
            <a:endParaRPr lang="cs-CZ" i="1" dirty="0"/>
          </a:p>
          <a:p>
            <a:pPr lvl="0"/>
            <a:endParaRPr lang="cs-CZ" dirty="0"/>
          </a:p>
        </p:txBody>
      </p:sp>
      <p:pic>
        <p:nvPicPr>
          <p:cNvPr id="4" name="Picture 2" descr="C:\Users\Lenka\AppData\Local\Microsoft\Windows\Temporary Internet Files\Content.IE5\ULJ81C1S\1381989347[1]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15816" y="1380671"/>
            <a:ext cx="946827" cy="78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Lenka\AppData\Local\Microsoft\Windows\Temporary Internet Files\Content.IE5\0IKBPOOJ\iphone-2464968_960_720[1]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18742" y="5625670"/>
            <a:ext cx="1462522" cy="109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 descr="C:\Users\Lenka\AppData\Local\Microsoft\Windows\Temporary Internet Files\Content.IE5\0IKBPOOJ\kocka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42366" y="4331444"/>
            <a:ext cx="923335" cy="1058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enka\AppData\Local\Microsoft\Windows\Temporary Internet Files\Content.IE5\X8ANP8UV\120px-Jack_Russell_Terrier_Puppy_-_Eddi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15816" y="3212977"/>
            <a:ext cx="1165447" cy="10294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číslo snímku 3"/>
          <p:cNvSpPr txBox="1"/>
          <p:nvPr/>
        </p:nvSpPr>
        <p:spPr>
          <a:xfrm>
            <a:off x="7670197" y="5809155"/>
            <a:ext cx="55402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F3CC45-C966-44A7-A38E-5D39043012C1}" type="slidenum">
              <a:t>7</a:t>
            </a:fld>
            <a:endParaRPr lang="cs-CZ" sz="1400" b="0" i="0" u="none" strike="noStrike" kern="1200" cap="none" spc="0" baseline="0">
              <a:solidFill>
                <a:srgbClr val="465E9C"/>
              </a:solidFill>
              <a:uFillTx/>
              <a:latin typeface="Rage Italic" pitchFamily="66"/>
            </a:endParaRPr>
          </a:p>
        </p:txBody>
      </p:sp>
      <p:pic>
        <p:nvPicPr>
          <p:cNvPr id="9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1976800"/>
            <a:ext cx="110172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53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 err="1" smtClean="0"/>
              <a:t>Minulla</a:t>
            </a:r>
            <a:r>
              <a:rPr lang="cs-CZ" i="1" dirty="0" smtClean="0"/>
              <a:t> on </a:t>
            </a:r>
            <a:r>
              <a:rPr lang="cs-CZ" i="1" dirty="0" err="1" smtClean="0"/>
              <a:t>aika</a:t>
            </a:r>
            <a:r>
              <a:rPr lang="cs-CZ" i="1" dirty="0" smtClean="0"/>
              <a:t>-a</a:t>
            </a:r>
            <a:r>
              <a:rPr lang="cs-CZ" i="1" dirty="0" smtClean="0"/>
              <a:t>.</a:t>
            </a:r>
          </a:p>
          <a:p>
            <a:r>
              <a:rPr lang="cs-CZ" i="1" dirty="0" err="1" smtClean="0"/>
              <a:t>Onko</a:t>
            </a:r>
            <a:r>
              <a:rPr lang="cs-CZ" i="1" dirty="0" smtClean="0"/>
              <a:t> </a:t>
            </a:r>
            <a:r>
              <a:rPr lang="cs-CZ" i="1" dirty="0" err="1" smtClean="0"/>
              <a:t>sinulla</a:t>
            </a:r>
            <a:r>
              <a:rPr lang="cs-CZ" i="1" dirty="0" smtClean="0"/>
              <a:t> </a:t>
            </a:r>
            <a:r>
              <a:rPr lang="cs-CZ" i="1" dirty="0" err="1" smtClean="0"/>
              <a:t>aika</a:t>
            </a:r>
            <a:r>
              <a:rPr lang="cs-CZ" i="1" dirty="0" smtClean="0"/>
              <a:t>-a</a:t>
            </a:r>
            <a:r>
              <a:rPr lang="cs-CZ" i="1" dirty="0" smtClean="0"/>
              <a:t>?</a:t>
            </a:r>
          </a:p>
          <a:p>
            <a:endParaRPr lang="cs-CZ" i="1" dirty="0" smtClean="0"/>
          </a:p>
          <a:p>
            <a:r>
              <a:rPr lang="cs-CZ" i="1" dirty="0" err="1" smtClean="0"/>
              <a:t>Minulla</a:t>
            </a:r>
            <a:r>
              <a:rPr lang="cs-CZ" i="1" dirty="0" smtClean="0"/>
              <a:t> on </a:t>
            </a:r>
            <a:r>
              <a:rPr lang="cs-CZ" i="1" dirty="0" err="1" smtClean="0"/>
              <a:t>raha</a:t>
            </a:r>
            <a:r>
              <a:rPr lang="cs-CZ" i="1" dirty="0" smtClean="0"/>
              <a:t>-a</a:t>
            </a:r>
            <a:r>
              <a:rPr lang="cs-CZ" i="1" dirty="0" smtClean="0"/>
              <a:t>.</a:t>
            </a:r>
          </a:p>
          <a:p>
            <a:r>
              <a:rPr lang="cs-CZ" i="1" dirty="0" err="1" smtClean="0"/>
              <a:t>Minulla</a:t>
            </a:r>
            <a:r>
              <a:rPr lang="cs-CZ" i="1" dirty="0" smtClean="0"/>
              <a:t> </a:t>
            </a:r>
            <a:r>
              <a:rPr lang="cs-CZ" i="1" dirty="0" err="1" smtClean="0"/>
              <a:t>ei</a:t>
            </a:r>
            <a:r>
              <a:rPr lang="cs-CZ" i="1" dirty="0" smtClean="0"/>
              <a:t> </a:t>
            </a:r>
            <a:r>
              <a:rPr lang="cs-CZ" i="1" dirty="0" err="1" smtClean="0"/>
              <a:t>ole</a:t>
            </a:r>
            <a:r>
              <a:rPr lang="cs-CZ" i="1" dirty="0" smtClean="0"/>
              <a:t> </a:t>
            </a:r>
            <a:r>
              <a:rPr lang="cs-CZ" i="1" dirty="0" err="1" smtClean="0"/>
              <a:t>raha</a:t>
            </a:r>
            <a:r>
              <a:rPr lang="cs-CZ" i="1" dirty="0" smtClean="0"/>
              <a:t>-a</a:t>
            </a:r>
            <a:r>
              <a:rPr lang="cs-CZ" i="1" dirty="0" smtClean="0"/>
              <a:t>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80990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MINULLA ON KIIRE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>
          <a:xfrm>
            <a:off x="827584" y="1628800"/>
            <a:ext cx="6984775" cy="483189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on </a:t>
            </a:r>
            <a:r>
              <a:rPr lang="cs-CZ" i="1" dirty="0" err="1"/>
              <a:t>jano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on </a:t>
            </a:r>
            <a:r>
              <a:rPr lang="cs-CZ" i="1" dirty="0" err="1"/>
              <a:t>nälkä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on </a:t>
            </a:r>
            <a:r>
              <a:rPr lang="cs-CZ" i="1" dirty="0" err="1"/>
              <a:t>kiire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on </a:t>
            </a:r>
            <a:r>
              <a:rPr lang="cs-CZ" i="1" dirty="0" err="1"/>
              <a:t>kylmä</a:t>
            </a:r>
            <a:r>
              <a:rPr lang="cs-CZ" i="1" dirty="0"/>
              <a:t>.</a:t>
            </a:r>
          </a:p>
          <a:p>
            <a:pPr marL="0" lvl="0" indent="0">
              <a:buNone/>
            </a:pPr>
            <a:endParaRPr lang="cs-CZ" i="1" dirty="0"/>
          </a:p>
          <a:p>
            <a:pPr marL="0" lvl="0" indent="0">
              <a:buNone/>
            </a:pPr>
            <a:r>
              <a:rPr lang="cs-CZ" i="1" dirty="0" err="1"/>
              <a:t>Minulla</a:t>
            </a:r>
            <a:r>
              <a:rPr lang="cs-CZ" i="1" dirty="0"/>
              <a:t> on </a:t>
            </a:r>
            <a:r>
              <a:rPr lang="cs-CZ" i="1" dirty="0" err="1"/>
              <a:t>kuuma</a:t>
            </a:r>
            <a:r>
              <a:rPr lang="cs-CZ" i="1" dirty="0"/>
              <a:t>.</a:t>
            </a:r>
          </a:p>
        </p:txBody>
      </p:sp>
      <p:pic>
        <p:nvPicPr>
          <p:cNvPr id="4" name="Picture 2" descr="C:\Users\Lenka\AppData\Local\Microsoft\Windows\Temporary Internet Files\Content.IE5\0IKBPOOJ\thirsty-t13609[1]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68434" y="1340768"/>
            <a:ext cx="1039243" cy="103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Lenka\AppData\Local\Microsoft\Windows\Temporary Internet Files\Content.IE5\0IKBPOOJ\kid_clipart_hungry_boy[1]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24643" y="2379553"/>
            <a:ext cx="858393" cy="1144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Lenka\AppData\Local\Microsoft\Windows\Temporary Internet Files\Content.IE5\X8ANP8UV\Problema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644745" y="3516965"/>
            <a:ext cx="1368152" cy="990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 descr="C:\Users\Lenka\AppData\Local\Microsoft\Windows\Temporary Internet Files\Content.IE5\A0J3MFUM\cold-cartoon-man[1]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311875" y="4338569"/>
            <a:ext cx="904483" cy="1205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C:\Users\Lenka\AppData\Local\Microsoft\Windows\Temporary Internet Files\Content.IE5\0IKBPOOJ\warm[1]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91521" y="5661248"/>
            <a:ext cx="916156" cy="91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05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906</TotalTime>
  <Words>330</Words>
  <Application>Microsoft Office PowerPoint</Application>
  <PresentationFormat>Předvádění na obrazovce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Jmění</vt:lpstr>
      <vt:lpstr>KIELI I</vt:lpstr>
      <vt:lpstr>PERSOONAPRONOMINIT</vt:lpstr>
      <vt:lpstr>PERSOONAPRONOMINIT - GENETIIVI</vt:lpstr>
      <vt:lpstr>PERSOONAPRONOMINIT - AKKUSATIIVI</vt:lpstr>
      <vt:lpstr>PERSOONAPRONOMINIT – ADESSIIVI –LLA/-LLÄ</vt:lpstr>
      <vt:lpstr>OMISTUSRAKENNE</vt:lpstr>
      <vt:lpstr>MINULLA ON AUTO</vt:lpstr>
      <vt:lpstr>Prezentace aplikace PowerPoint</vt:lpstr>
      <vt:lpstr>MINULLA ON KIIRE</vt:lpstr>
      <vt:lpstr>NEGATIIVISESSA LAUSEESSA – PARTITIIVI!</vt:lpstr>
      <vt:lpstr>MUTTA!</vt:lpstr>
      <vt:lpstr>NEGATIIVINEN KYSYMYS</vt:lpstr>
      <vt:lpstr>HARJOITUS 1 Hänellä on…  / Hänellä ei ole…</vt:lpstr>
      <vt:lpstr>HARJOITUS 2</vt:lpstr>
      <vt:lpstr>HARJOITUS 3</vt:lpstr>
      <vt:lpstr>Prezentace aplikace PowerPoint</vt:lpstr>
      <vt:lpstr>PARTITIIVI</vt:lpstr>
      <vt:lpstr>ELATIIVI</vt:lpstr>
      <vt:lpstr>ELATIIVI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KIELI I</dc:title>
  <dc:creator>HP</dc:creator>
  <cp:lastModifiedBy>HP</cp:lastModifiedBy>
  <cp:revision>17</cp:revision>
  <dcterms:created xsi:type="dcterms:W3CDTF">2020-10-20T14:24:11Z</dcterms:created>
  <dcterms:modified xsi:type="dcterms:W3CDTF">2020-10-21T18:29:02Z</dcterms:modified>
</cp:coreProperties>
</file>