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3" r:id="rId9"/>
    <p:sldId id="264" r:id="rId10"/>
    <p:sldId id="265" r:id="rId11"/>
    <p:sldId id="268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0235A-C234-4978-91DF-D72AC2558BDA}" type="datetimeFigureOut">
              <a:rPr lang="cs-CZ" smtClean="0"/>
              <a:t>14.5.2020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044B3B-B991-4633-A983-2E6E99A0EB2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je to poetika:</a:t>
            </a:r>
            <a:r>
              <a:rPr lang="cs-CZ" baseline="0" dirty="0" smtClean="0"/>
              <a:t>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každý čtenář i spisovatel má určitý soubor postojů a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předporozumění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ohledně funkce a esence literatury – styl myšlení o literatuře. Sdílený způsob mluvení a přemýšlení o literatuře, který ovlivňuje vnímání textů. Vyjadřuje se skrze jazyk, např. skrze tendenci upřednostňovat určité prvky stylistiky, metafory, symboly a binární opozice.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44B3B-B991-4633-A983-2E6E99A0EB28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 je to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socio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-kulturní referenční rámec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Význam textům není udělován jenom na základě literárních postojů a pravidel ale svět mimo literaturu na ně má samozřejmě vliv. Jak si daný autor představuje modernitu? Jaký má vztah k modernizaci a jak se vyrovnává s jejími následky? Odpovědi na tyto otázky hledáme také v textech. U metafor a opozic teď ovšem nesledujeme, co vypovídají o literatuře, ale o světě kolem nás, o modernitě.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44B3B-B991-4633-A983-2E6E99A0EB28}" type="slidenum">
              <a:rPr lang="cs-CZ" smtClean="0"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CC1B-B2C6-4BFA-89D5-69DEBBF07E6E}" type="datetimeFigureOut">
              <a:rPr lang="cs-CZ" smtClean="0"/>
              <a:pPr/>
              <a:t>14.5.2020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CFDEB-6BBC-4EFF-9C2C-6ACE2D9245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CC1B-B2C6-4BFA-89D5-69DEBBF07E6E}" type="datetimeFigureOut">
              <a:rPr lang="cs-CZ" smtClean="0"/>
              <a:pPr/>
              <a:t>14.5.2020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CFDEB-6BBC-4EFF-9C2C-6ACE2D9245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CC1B-B2C6-4BFA-89D5-69DEBBF07E6E}" type="datetimeFigureOut">
              <a:rPr lang="cs-CZ" smtClean="0"/>
              <a:pPr/>
              <a:t>14.5.2020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CFDEB-6BBC-4EFF-9C2C-6ACE2D9245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CC1B-B2C6-4BFA-89D5-69DEBBF07E6E}" type="datetimeFigureOut">
              <a:rPr lang="cs-CZ" smtClean="0"/>
              <a:pPr/>
              <a:t>14.5.2020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CFDEB-6BBC-4EFF-9C2C-6ACE2D9245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CC1B-B2C6-4BFA-89D5-69DEBBF07E6E}" type="datetimeFigureOut">
              <a:rPr lang="cs-CZ" smtClean="0"/>
              <a:pPr/>
              <a:t>14.5.2020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CFDEB-6BBC-4EFF-9C2C-6ACE2D9245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CC1B-B2C6-4BFA-89D5-69DEBBF07E6E}" type="datetimeFigureOut">
              <a:rPr lang="cs-CZ" smtClean="0"/>
              <a:pPr/>
              <a:t>14.5.2020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CFDEB-6BBC-4EFF-9C2C-6ACE2D9245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CC1B-B2C6-4BFA-89D5-69DEBBF07E6E}" type="datetimeFigureOut">
              <a:rPr lang="cs-CZ" smtClean="0"/>
              <a:pPr/>
              <a:t>14.5.2020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CFDEB-6BBC-4EFF-9C2C-6ACE2D9245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CC1B-B2C6-4BFA-89D5-69DEBBF07E6E}" type="datetimeFigureOut">
              <a:rPr lang="cs-CZ" smtClean="0"/>
              <a:pPr/>
              <a:t>14.5.2020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CFDEB-6BBC-4EFF-9C2C-6ACE2D9245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CC1B-B2C6-4BFA-89D5-69DEBBF07E6E}" type="datetimeFigureOut">
              <a:rPr lang="cs-CZ" smtClean="0"/>
              <a:pPr/>
              <a:t>14.5.2020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CFDEB-6BBC-4EFF-9C2C-6ACE2D9245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CC1B-B2C6-4BFA-89D5-69DEBBF07E6E}" type="datetimeFigureOut">
              <a:rPr lang="cs-CZ" smtClean="0"/>
              <a:pPr/>
              <a:t>14.5.2020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CFDEB-6BBC-4EFF-9C2C-6ACE2D9245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CC1B-B2C6-4BFA-89D5-69DEBBF07E6E}" type="datetimeFigureOut">
              <a:rPr lang="cs-CZ" smtClean="0"/>
              <a:pPr/>
              <a:t>14.5.2020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CFDEB-6BBC-4EFF-9C2C-6ACE2D9245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FCC1B-B2C6-4BFA-89D5-69DEBBF07E6E}" type="datetimeFigureOut">
              <a:rPr lang="cs-CZ" smtClean="0"/>
              <a:pPr/>
              <a:t>14.5.2020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CFDEB-6BBC-4EFF-9C2C-6ACE2D92456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s://s.s-bol.com/imgbase0/imagebase3/large/FC/9/9/7/2/920000000994279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681383" y="-665159"/>
            <a:ext cx="5803866" cy="8663592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Signální slova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Konečný produkt intepretace pomocí </a:t>
            </a:r>
            <a:r>
              <a:rPr lang="cs-CZ" dirty="0" err="1" smtClean="0"/>
              <a:t>frames</a:t>
            </a:r>
            <a:endParaRPr lang="cs-CZ" dirty="0" smtClean="0"/>
          </a:p>
          <a:p>
            <a:r>
              <a:rPr lang="cs-CZ" dirty="0" smtClean="0"/>
              <a:t>V textu se „rozsvítí“ určitá významuplná či významotvorná slova</a:t>
            </a:r>
          </a:p>
          <a:p>
            <a:r>
              <a:rPr lang="cs-CZ" dirty="0" err="1" smtClean="0"/>
              <a:t>Woordwolken</a:t>
            </a:r>
            <a:r>
              <a:rPr lang="cs-CZ" dirty="0" smtClean="0"/>
              <a:t> (</a:t>
            </a:r>
            <a:r>
              <a:rPr lang="cs-CZ" dirty="0" err="1" smtClean="0"/>
              <a:t>Vaessens</a:t>
            </a:r>
            <a:r>
              <a:rPr lang="cs-CZ" dirty="0" smtClean="0"/>
              <a:t> používá </a:t>
            </a:r>
            <a:r>
              <a:rPr lang="cs-CZ" dirty="0" err="1" smtClean="0"/>
              <a:t>woordwolken</a:t>
            </a:r>
            <a:r>
              <a:rPr lang="cs-CZ" dirty="0" smtClean="0"/>
              <a:t> jako vizualizace </a:t>
            </a:r>
            <a:r>
              <a:rPr lang="cs-CZ" dirty="0" err="1" smtClean="0"/>
              <a:t>diskurzivních</a:t>
            </a:r>
            <a:r>
              <a:rPr lang="cs-CZ" dirty="0" smtClean="0"/>
              <a:t> vzorců, které text odhaluje skrze čtení pomocí určitého rámce. Nejedná se o data – častost výskytu slov, ale </a:t>
            </a:r>
            <a:r>
              <a:rPr lang="cs-CZ" dirty="0" err="1" smtClean="0"/>
              <a:t>metadata</a:t>
            </a:r>
            <a:r>
              <a:rPr lang="cs-CZ" dirty="0" smtClean="0"/>
              <a:t> – </a:t>
            </a:r>
            <a:r>
              <a:rPr lang="cs-CZ" dirty="0" err="1" smtClean="0"/>
              <a:t>tagy</a:t>
            </a:r>
            <a:r>
              <a:rPr lang="cs-CZ" dirty="0" smtClean="0"/>
              <a:t>, které pro nás daný text dekódují podle určitého kritéria (kritérium určuje </a:t>
            </a:r>
            <a:r>
              <a:rPr lang="cs-CZ" dirty="0" err="1" smtClean="0"/>
              <a:t>frame</a:t>
            </a:r>
            <a:r>
              <a:rPr lang="cs-CZ" dirty="0" smtClean="0"/>
              <a:t>). </a:t>
            </a:r>
            <a:r>
              <a:rPr lang="cs-CZ" dirty="0" smtClean="0"/>
              <a:t>Velikost </a:t>
            </a:r>
            <a:r>
              <a:rPr lang="cs-CZ" dirty="0" smtClean="0"/>
              <a:t>slov není ovlivněna tím, jak často se v textu vyskytují, ale důležitostí pro daný </a:t>
            </a:r>
            <a:r>
              <a:rPr lang="cs-CZ" dirty="0" err="1" smtClean="0"/>
              <a:t>frame</a:t>
            </a:r>
            <a:r>
              <a:rPr lang="cs-CZ" dirty="0" smtClean="0"/>
              <a:t>.)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4581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Tento metodologický úvod nám dává nahlédnout do podvědomých procesů pomocí nichž interpretujeme literární texty a přisuzujeme jim význam (na základě </a:t>
            </a:r>
            <a:r>
              <a:rPr lang="cs-CZ" dirty="0" err="1" smtClean="0"/>
              <a:t>předporozumění</a:t>
            </a:r>
            <a:r>
              <a:rPr lang="cs-CZ" dirty="0" smtClean="0"/>
              <a:t> – </a:t>
            </a:r>
            <a:r>
              <a:rPr lang="cs-CZ" dirty="0" err="1" smtClean="0"/>
              <a:t>diskurz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Sociokulturní</a:t>
            </a:r>
            <a:r>
              <a:rPr lang="cs-CZ" dirty="0" smtClean="0"/>
              <a:t> rámec a poetika jednotlivých </a:t>
            </a:r>
            <a:r>
              <a:rPr lang="cs-CZ" dirty="0" err="1" smtClean="0"/>
              <a:t>frames</a:t>
            </a:r>
            <a:r>
              <a:rPr lang="cs-CZ" dirty="0" smtClean="0"/>
              <a:t> nám nabízí „významovou náplň“ jednotlivých rámců (</a:t>
            </a:r>
            <a:r>
              <a:rPr lang="cs-CZ" dirty="0" err="1" smtClean="0"/>
              <a:t>frames</a:t>
            </a:r>
            <a:r>
              <a:rPr lang="cs-CZ" dirty="0" smtClean="0"/>
              <a:t>) – určují na co se máme dívat a jak tomu máme rozumět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Důležité pojmy z metodologického úvodu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Periodizace</a:t>
            </a:r>
          </a:p>
          <a:p>
            <a:r>
              <a:rPr lang="cs-CZ" dirty="0" err="1" smtClean="0"/>
              <a:t>Transhistorický</a:t>
            </a:r>
            <a:endParaRPr lang="cs-CZ" dirty="0" smtClean="0"/>
          </a:p>
          <a:p>
            <a:r>
              <a:rPr lang="cs-CZ" dirty="0" smtClean="0"/>
              <a:t>Modernita</a:t>
            </a:r>
          </a:p>
          <a:p>
            <a:r>
              <a:rPr lang="cs-CZ" dirty="0" err="1" smtClean="0"/>
              <a:t>Frame</a:t>
            </a:r>
            <a:endParaRPr lang="cs-CZ" dirty="0" smtClean="0"/>
          </a:p>
          <a:p>
            <a:r>
              <a:rPr lang="cs-CZ" dirty="0" smtClean="0"/>
              <a:t>Diskurz</a:t>
            </a:r>
          </a:p>
          <a:p>
            <a:r>
              <a:rPr lang="cs-CZ" smtClean="0"/>
              <a:t>Poetika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36117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Dějiny nizozemské literatury v češtině</a:t>
            </a:r>
            <a:endParaRPr lang="cs-CZ" dirty="0"/>
          </a:p>
        </p:txBody>
      </p:sp>
      <p:pic>
        <p:nvPicPr>
          <p:cNvPr id="4" name="Zástupný symbol pro obsah 3" descr="cove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0551" y="1772816"/>
            <a:ext cx="2346260" cy="3312368"/>
          </a:xfrm>
        </p:spPr>
      </p:pic>
      <p:pic>
        <p:nvPicPr>
          <p:cNvPr id="1026" name="Picture 2" descr="https://www.vydavatelstviupol.cz/prenos/Pictures/2018-005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1772816"/>
            <a:ext cx="2282040" cy="3240360"/>
          </a:xfrm>
          <a:prstGeom prst="rect">
            <a:avLst/>
          </a:prstGeom>
          <a:noFill/>
        </p:spPr>
      </p:pic>
      <p:pic>
        <p:nvPicPr>
          <p:cNvPr id="1028" name="Picture 4" descr="Dějiny nizozemské a vlámské literatury - 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1700808"/>
            <a:ext cx="2373645" cy="35283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Tradiční vize literární historie</a:t>
            </a:r>
            <a:endParaRPr lang="cs-CZ" dirty="0"/>
          </a:p>
        </p:txBody>
      </p:sp>
      <p:pic>
        <p:nvPicPr>
          <p:cNvPr id="4" name="Zástupný symbol pro obsah 3" descr="76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300192" y="1556792"/>
            <a:ext cx="2594523" cy="4525963"/>
          </a:xfrm>
        </p:spPr>
      </p:pic>
      <p:sp>
        <p:nvSpPr>
          <p:cNvPr id="5" name="TextovéPole 4"/>
          <p:cNvSpPr txBox="1"/>
          <p:nvPr/>
        </p:nvSpPr>
        <p:spPr>
          <a:xfrm>
            <a:off x="467544" y="1556793"/>
            <a:ext cx="5616624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 Periodizující, slučuje směry s historickými obdobími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Historický modernismus = modernistická literatura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/>
              <a:t> </a:t>
            </a:r>
            <a:r>
              <a:rPr lang="cs-CZ" sz="2400" dirty="0" smtClean="0"/>
              <a:t>založená na inovaci, pokroku, střídajících se generacích, </a:t>
            </a:r>
            <a:r>
              <a:rPr lang="cs-CZ" sz="2400" dirty="0" smtClean="0"/>
              <a:t>boj mezi generacemi autorů, neustálé freudovské vraždy a vypořádávání se se </a:t>
            </a:r>
            <a:r>
              <a:rPr lang="cs-CZ" sz="2400" dirty="0" smtClean="0"/>
              <a:t>vzory</a:t>
            </a: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„</a:t>
            </a:r>
            <a:r>
              <a:rPr lang="cs-CZ" sz="2400" dirty="0" smtClean="0"/>
              <a:t>zabíjení literárních otců</a:t>
            </a:r>
            <a:r>
              <a:rPr lang="cs-CZ" sz="2400" dirty="0" smtClean="0"/>
              <a:t>“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Pokrok v literatuře neznamená vždy vylepšení</a:t>
            </a:r>
            <a:endParaRPr lang="cs-CZ" sz="2400" dirty="0" smtClean="0"/>
          </a:p>
          <a:p>
            <a:pPr>
              <a:buFont typeface="Arial" pitchFamily="34" charset="0"/>
              <a:buChar char="•"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Důsledky tradiční vize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Tón udávají inovátoři</a:t>
            </a:r>
          </a:p>
          <a:p>
            <a:r>
              <a:rPr lang="cs-CZ" dirty="0" smtClean="0"/>
              <a:t>Implicitní očekávání pokroku a „zlepšování“</a:t>
            </a:r>
          </a:p>
          <a:p>
            <a:r>
              <a:rPr lang="cs-CZ" dirty="0" smtClean="0"/>
              <a:t>Kategorizace autorů podle školy či generace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Zkreslující vize vývoje literatury, nepostihuje vývoj jednotlivých autorů</a:t>
            </a: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3851920" y="3645024"/>
            <a:ext cx="720080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Frame</a:t>
            </a:r>
            <a:r>
              <a:rPr lang="cs-CZ" dirty="0"/>
              <a:t>: </a:t>
            </a:r>
            <a:r>
              <a:rPr lang="cs-CZ" i="1" dirty="0" err="1" smtClean="0"/>
              <a:t>denkraam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i="1" dirty="0" err="1" smtClean="0"/>
              <a:t>romantisch</a:t>
            </a:r>
            <a:endParaRPr lang="cs-CZ" i="1" dirty="0"/>
          </a:p>
          <a:p>
            <a:r>
              <a:rPr lang="cs-CZ" i="1" dirty="0" err="1" smtClean="0"/>
              <a:t>realistisch</a:t>
            </a:r>
            <a:endParaRPr lang="cs-CZ" i="1" dirty="0" smtClean="0"/>
          </a:p>
          <a:p>
            <a:r>
              <a:rPr lang="cs-CZ" i="1" dirty="0" err="1" smtClean="0"/>
              <a:t>avant</a:t>
            </a:r>
            <a:r>
              <a:rPr lang="cs-CZ" i="1" dirty="0" smtClean="0"/>
              <a:t>-garde</a:t>
            </a:r>
          </a:p>
          <a:p>
            <a:r>
              <a:rPr lang="cs-CZ" i="1" dirty="0" err="1"/>
              <a:t>m</a:t>
            </a:r>
            <a:r>
              <a:rPr lang="cs-CZ" i="1" dirty="0" err="1" smtClean="0"/>
              <a:t>odernistisch</a:t>
            </a:r>
            <a:endParaRPr lang="cs-CZ" i="1" dirty="0"/>
          </a:p>
          <a:p>
            <a:r>
              <a:rPr lang="cs-CZ" i="1" dirty="0" err="1"/>
              <a:t>p</a:t>
            </a:r>
            <a:r>
              <a:rPr lang="cs-CZ" i="1" dirty="0" err="1" smtClean="0"/>
              <a:t>ostmodernistisch</a:t>
            </a:r>
            <a:endParaRPr lang="cs-CZ" i="1" dirty="0" smtClean="0"/>
          </a:p>
          <a:p>
            <a:r>
              <a:rPr lang="cs-CZ" dirty="0" err="1" smtClean="0"/>
              <a:t>Frame</a:t>
            </a:r>
            <a:r>
              <a:rPr lang="cs-CZ" dirty="0" smtClean="0"/>
              <a:t> </a:t>
            </a:r>
            <a:r>
              <a:rPr lang="cs-CZ" dirty="0"/>
              <a:t>je </a:t>
            </a:r>
            <a:r>
              <a:rPr lang="cs-CZ" dirty="0" err="1" smtClean="0"/>
              <a:t>transhistorické</a:t>
            </a:r>
            <a:r>
              <a:rPr lang="cs-CZ" dirty="0" smtClean="0"/>
              <a:t> (nemá souvislost s </a:t>
            </a:r>
            <a:r>
              <a:rPr lang="cs-CZ" dirty="0" smtClean="0"/>
              <a:t>určitým historickým obdobím ani není ohraničeno </a:t>
            </a:r>
            <a:r>
              <a:rPr lang="cs-CZ" dirty="0" err="1" smtClean="0"/>
              <a:t>letopo</a:t>
            </a:r>
            <a:r>
              <a:rPr lang="cs-CZ" dirty="0" err="1" smtClean="0"/>
              <a:t>kognitivní</a:t>
            </a:r>
            <a:r>
              <a:rPr lang="cs-CZ" dirty="0" smtClean="0"/>
              <a:t> </a:t>
            </a:r>
            <a:r>
              <a:rPr lang="cs-CZ" dirty="0"/>
              <a:t>schéma nebo referenční rámec, který určuje způsob myšlení a vidění světa.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Frames</a:t>
            </a:r>
            <a:r>
              <a:rPr lang="cs-CZ" dirty="0" smtClean="0"/>
              <a:t> a </a:t>
            </a:r>
            <a:r>
              <a:rPr lang="cs-CZ" dirty="0" err="1" smtClean="0"/>
              <a:t>diskurz</a:t>
            </a:r>
            <a:endParaRPr lang="cs-CZ" dirty="0"/>
          </a:p>
        </p:txBody>
      </p:sp>
      <p:pic>
        <p:nvPicPr>
          <p:cNvPr id="4" name="Zástupný symbol pro obsah 3" descr="b5c5f651f61ed6d1fccbd5d1546652e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77968" y="1556792"/>
            <a:ext cx="1793993" cy="2448272"/>
          </a:xfrm>
        </p:spPr>
      </p:pic>
      <p:pic>
        <p:nvPicPr>
          <p:cNvPr id="5" name="Obrázek 4" descr="edwardsai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4248" y="4149080"/>
            <a:ext cx="2007583" cy="2448272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395536" y="1700808"/>
            <a:ext cx="619268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i="1" dirty="0" err="1" smtClean="0"/>
              <a:t>discours</a:t>
            </a:r>
            <a:r>
              <a:rPr lang="cs-CZ" sz="2400" i="1" dirty="0" smtClean="0"/>
              <a:t> </a:t>
            </a:r>
            <a:endParaRPr lang="cs-CZ" sz="2400" dirty="0" smtClean="0"/>
          </a:p>
          <a:p>
            <a:pPr lvl="0">
              <a:buFont typeface="Arial" pitchFamily="34" charset="0"/>
              <a:buChar char="•"/>
            </a:pPr>
            <a:r>
              <a:rPr lang="cs-CZ" sz="2400" i="1" dirty="0" smtClean="0"/>
              <a:t> </a:t>
            </a:r>
            <a:r>
              <a:rPr lang="cs-CZ" sz="2400" dirty="0" smtClean="0"/>
              <a:t>světonázor, </a:t>
            </a:r>
            <a:r>
              <a:rPr lang="cs-CZ" sz="2400" dirty="0" err="1" smtClean="0"/>
              <a:t>předporozumění</a:t>
            </a:r>
            <a:r>
              <a:rPr lang="cs-CZ" sz="2400" dirty="0" smtClean="0"/>
              <a:t> (také použitelné v rámci společenské či politické debaty)</a:t>
            </a:r>
          </a:p>
          <a:p>
            <a:pPr lvl="0">
              <a:buFont typeface="Arial" pitchFamily="34" charset="0"/>
              <a:buChar char="•"/>
            </a:pPr>
            <a:r>
              <a:rPr lang="cs-CZ" sz="2400" dirty="0" smtClean="0"/>
              <a:t> literární </a:t>
            </a:r>
            <a:r>
              <a:rPr lang="cs-CZ" sz="2400" dirty="0" err="1" smtClean="0"/>
              <a:t>frame</a:t>
            </a:r>
            <a:r>
              <a:rPr lang="cs-CZ" sz="2400" dirty="0" smtClean="0"/>
              <a:t> je světonázor literárních vědců </a:t>
            </a:r>
            <a:r>
              <a:rPr lang="cs-CZ" sz="2400" dirty="0" smtClean="0"/>
              <a:t>(</a:t>
            </a:r>
            <a:r>
              <a:rPr lang="cs-CZ" sz="2400" dirty="0" err="1" smtClean="0"/>
              <a:t>deep</a:t>
            </a:r>
            <a:r>
              <a:rPr lang="cs-CZ" sz="2400" dirty="0" smtClean="0"/>
              <a:t> </a:t>
            </a:r>
            <a:r>
              <a:rPr lang="cs-CZ" sz="2400" dirty="0" err="1" smtClean="0"/>
              <a:t>frame</a:t>
            </a:r>
            <a:r>
              <a:rPr lang="cs-CZ" sz="2400" dirty="0" smtClean="0"/>
              <a:t>)</a:t>
            </a:r>
            <a:endParaRPr lang="cs-CZ" sz="2400" dirty="0" smtClean="0"/>
          </a:p>
          <a:p>
            <a:pPr lvl="0"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dirty="0" smtClean="0"/>
              <a:t>definice </a:t>
            </a:r>
            <a:r>
              <a:rPr lang="cs-CZ" sz="2400" dirty="0" err="1" smtClean="0"/>
              <a:t>frame</a:t>
            </a:r>
            <a:r>
              <a:rPr lang="cs-CZ" sz="2400" dirty="0" smtClean="0"/>
              <a:t>: kognitivní </a:t>
            </a:r>
            <a:r>
              <a:rPr lang="cs-CZ" sz="2400" dirty="0" smtClean="0"/>
              <a:t>schéma, které podvědomě  určuje, jak vidíme (literární) skutečnost a které ovlivňují/řídí to, jak přisuzujeme význam literárním textům  </a:t>
            </a:r>
          </a:p>
          <a:p>
            <a:pPr lvl="0">
              <a:buFont typeface="Arial" pitchFamily="34" charset="0"/>
              <a:buChar char="•"/>
            </a:pPr>
            <a:r>
              <a:rPr lang="cs-CZ" sz="2400" dirty="0" smtClean="0"/>
              <a:t> významotvorné  </a:t>
            </a:r>
            <a:r>
              <a:rPr lang="cs-CZ" sz="2400" dirty="0" smtClean="0"/>
              <a:t>- aplikací </a:t>
            </a:r>
            <a:r>
              <a:rPr lang="cs-CZ" sz="2400" dirty="0" err="1" smtClean="0"/>
              <a:t>frame</a:t>
            </a:r>
            <a:r>
              <a:rPr lang="cs-CZ" sz="2400" dirty="0" smtClean="0"/>
              <a:t> se rozsvítí určitá slova, která pomáhají v interpretaci nebo jsou v dané významové konstelaci vnímána jako nositelé významu</a:t>
            </a:r>
            <a:endParaRPr lang="cs-CZ" sz="2400" dirty="0"/>
          </a:p>
        </p:txBody>
      </p:sp>
      <p:sp>
        <p:nvSpPr>
          <p:cNvPr id="7" name="Šipka doprava 6"/>
          <p:cNvSpPr/>
          <p:nvPr/>
        </p:nvSpPr>
        <p:spPr>
          <a:xfrm>
            <a:off x="2267744" y="1844824"/>
            <a:ext cx="439248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3275856" y="141277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Michel</a:t>
            </a:r>
            <a:r>
              <a:rPr lang="cs-CZ" dirty="0" smtClean="0"/>
              <a:t> </a:t>
            </a:r>
            <a:r>
              <a:rPr lang="cs-CZ" dirty="0" err="1" smtClean="0"/>
              <a:t>Foucault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948264" y="659735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Edward </a:t>
            </a:r>
            <a:r>
              <a:rPr lang="cs-CZ" dirty="0" err="1" smtClean="0"/>
              <a:t>Said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Frames</a:t>
            </a:r>
            <a:r>
              <a:rPr lang="cs-CZ" dirty="0" smtClean="0"/>
              <a:t>, jazyk a 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působí na texty a v textech</a:t>
            </a:r>
          </a:p>
          <a:p>
            <a:r>
              <a:rPr lang="cs-CZ" dirty="0"/>
              <a:t>r</a:t>
            </a:r>
            <a:r>
              <a:rPr lang="cs-CZ" dirty="0" smtClean="0"/>
              <a:t>ealismus není to samé, jako morová epidemie</a:t>
            </a:r>
          </a:p>
          <a:p>
            <a:r>
              <a:rPr lang="cs-CZ" dirty="0" err="1"/>
              <a:t>f</a:t>
            </a:r>
            <a:r>
              <a:rPr lang="cs-CZ" dirty="0" err="1" smtClean="0"/>
              <a:t>rame</a:t>
            </a:r>
            <a:r>
              <a:rPr lang="cs-CZ" dirty="0" smtClean="0"/>
              <a:t> je mentální konstrukce, součást kolektivního podvědomí</a:t>
            </a:r>
          </a:p>
          <a:p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Frame</a:t>
            </a:r>
            <a:r>
              <a:rPr lang="cs-CZ" dirty="0" smtClean="0"/>
              <a:t> jako základ interpretace</a:t>
            </a:r>
            <a:endParaRPr lang="cs-CZ" dirty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5957" t="34504" r="11419" b="30993"/>
          <a:stretch>
            <a:fillRect/>
          </a:stretch>
        </p:blipFill>
        <p:spPr bwMode="auto">
          <a:xfrm>
            <a:off x="0" y="1124744"/>
            <a:ext cx="9144000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755576" y="3573015"/>
          <a:ext cx="7560840" cy="3120423"/>
        </p:xfrm>
        <a:graphic>
          <a:graphicData uri="http://schemas.openxmlformats.org/drawingml/2006/table">
            <a:tbl>
              <a:tblPr/>
              <a:tblGrid>
                <a:gridCol w="18893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893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9102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9102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669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err="1">
                          <a:latin typeface="Times New Roman"/>
                          <a:ea typeface="Calibri"/>
                          <a:cs typeface="Times New Roman"/>
                        </a:rPr>
                        <a:t>Frame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latin typeface="Times New Roman"/>
                          <a:ea typeface="Calibri"/>
                          <a:cs typeface="Times New Roman"/>
                        </a:rPr>
                        <a:t>Tekst opgevat als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latin typeface="Times New Roman"/>
                          <a:ea typeface="Calibri"/>
                          <a:cs typeface="Times New Roman"/>
                        </a:rPr>
                        <a:t>Lezen opgevat als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latin typeface="Times New Roman"/>
                          <a:ea typeface="Calibri"/>
                          <a:cs typeface="Times New Roman"/>
                        </a:rPr>
                        <a:t>Norm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0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latin typeface="Times New Roman"/>
                          <a:ea typeface="Calibri"/>
                          <a:cs typeface="Times New Roman"/>
                        </a:rPr>
                        <a:t>Romantiek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Expressie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Afstemming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Authenticiteit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0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imes New Roman"/>
                          <a:ea typeface="Calibri"/>
                          <a:cs typeface="Times New Roman"/>
                        </a:rPr>
                        <a:t>Realisme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latin typeface="Times New Roman"/>
                          <a:ea typeface="Calibri"/>
                          <a:cs typeface="Times New Roman"/>
                        </a:rPr>
                        <a:t>Representatie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Reconstructie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Menselijkheid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0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Avant-garde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latin typeface="Times New Roman"/>
                          <a:ea typeface="Calibri"/>
                          <a:cs typeface="Times New Roman"/>
                        </a:rPr>
                        <a:t>Interventie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Confrontatie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Ontregeling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0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Modernisme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latin typeface="Times New Roman"/>
                          <a:ea typeface="Calibri"/>
                          <a:cs typeface="Times New Roman"/>
                        </a:rPr>
                        <a:t>Mechaniek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imes New Roman"/>
                          <a:ea typeface="Calibri"/>
                          <a:cs typeface="Times New Roman"/>
                        </a:rPr>
                        <a:t>Analyse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Autonomie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0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Postmodernisme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(De)constructie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imes New Roman"/>
                          <a:ea typeface="Calibri"/>
                          <a:cs typeface="Times New Roman"/>
                        </a:rPr>
                        <a:t>(De)</a:t>
                      </a:r>
                      <a:r>
                        <a:rPr lang="cs-CZ" sz="2000" dirty="0" err="1">
                          <a:latin typeface="Times New Roman"/>
                          <a:ea typeface="Calibri"/>
                          <a:cs typeface="Times New Roman"/>
                        </a:rPr>
                        <a:t>constructie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latin typeface="Times New Roman"/>
                          <a:ea typeface="Calibri"/>
                          <a:cs typeface="Times New Roman"/>
                        </a:rPr>
                        <a:t>Zelfreflexiviteit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Sociokulturní rámec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96347486"/>
              </p:ext>
            </p:extLst>
          </p:nvPr>
        </p:nvGraphicFramePr>
        <p:xfrm>
          <a:off x="1187621" y="1556790"/>
          <a:ext cx="6696746" cy="36004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48373">
                  <a:extLst>
                    <a:ext uri="{9D8B030D-6E8A-4147-A177-3AD203B41FA5}">
                      <a16:colId xmlns:a16="http://schemas.microsoft.com/office/drawing/2014/main" xmlns="" val="1902129413"/>
                    </a:ext>
                  </a:extLst>
                </a:gridCol>
                <a:gridCol w="3348373">
                  <a:extLst>
                    <a:ext uri="{9D8B030D-6E8A-4147-A177-3AD203B41FA5}">
                      <a16:colId xmlns:a16="http://schemas.microsoft.com/office/drawing/2014/main" xmlns="" val="1613519277"/>
                    </a:ext>
                  </a:extLst>
                </a:gridCol>
              </a:tblGrid>
              <a:tr h="6000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Frame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Oppositie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14000547"/>
                  </a:ext>
                </a:extLst>
              </a:tr>
              <a:tr h="6000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Romantiek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Organisch vs. mechanisch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20274118"/>
                  </a:ext>
                </a:extLst>
              </a:tr>
              <a:tr h="6000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Realisme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Menselijk vs. onmenselijk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43171900"/>
                  </a:ext>
                </a:extLst>
              </a:tr>
              <a:tr h="6000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Avant-garde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Dynamisch vs. statisch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45476284"/>
                  </a:ext>
                </a:extLst>
              </a:tr>
              <a:tr h="6000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Modernisme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Autonoom vs. heteronoom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50219049"/>
                  </a:ext>
                </a:extLst>
              </a:tr>
              <a:tr h="6000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Postmodernisme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Open vs. </a:t>
                      </a:r>
                      <a:r>
                        <a:rPr lang="cs-CZ" sz="2000" dirty="0" err="1">
                          <a:effectLst/>
                        </a:rPr>
                        <a:t>gesloten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2396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865859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496</Words>
  <Application>Microsoft Office PowerPoint</Application>
  <PresentationFormat>Předvádění na obrazovce (4:3)</PresentationFormat>
  <Paragraphs>90</Paragraphs>
  <Slides>12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Snímek 1</vt:lpstr>
      <vt:lpstr>Dějiny nizozemské literatury v češtině</vt:lpstr>
      <vt:lpstr>Tradiční vize literární historie</vt:lpstr>
      <vt:lpstr>Důsledky tradiční vize</vt:lpstr>
      <vt:lpstr>Frame: denkraam</vt:lpstr>
      <vt:lpstr>Frames a diskurz</vt:lpstr>
      <vt:lpstr>Frames, jazyk a text</vt:lpstr>
      <vt:lpstr>Frame jako základ interpretace</vt:lpstr>
      <vt:lpstr>Sociokulturní rámec</vt:lpstr>
      <vt:lpstr>Signální slova</vt:lpstr>
      <vt:lpstr>Závěr</vt:lpstr>
      <vt:lpstr>Důležité pojmy z metodologického úvodu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Anna Krýsová</dc:creator>
  <cp:lastModifiedBy>Anna Krýsová</cp:lastModifiedBy>
  <cp:revision>4</cp:revision>
  <dcterms:created xsi:type="dcterms:W3CDTF">2020-03-08T20:19:52Z</dcterms:created>
  <dcterms:modified xsi:type="dcterms:W3CDTF">2020-05-14T15:27:29Z</dcterms:modified>
</cp:coreProperties>
</file>