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74" r:id="rId13"/>
    <p:sldId id="266" r:id="rId14"/>
    <p:sldId id="271" r:id="rId15"/>
    <p:sldId id="267" r:id="rId16"/>
    <p:sldId id="268" r:id="rId17"/>
    <p:sldId id="273" r:id="rId18"/>
    <p:sldId id="270" r:id="rId19"/>
    <p:sldId id="275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85"/>
    <p:restoredTop sz="93342"/>
  </p:normalViewPr>
  <p:slideViewPr>
    <p:cSldViewPr snapToGrid="0" snapToObjects="1">
      <p:cViewPr varScale="1">
        <p:scale>
          <a:sx n="69" d="100"/>
          <a:sy n="69" d="100"/>
        </p:scale>
        <p:origin x="3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57DC1-F78A-AB4A-8B30-D69DF72A4171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4683-C924-CD49-9FFB-52A3E56CA8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76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Jdeš-li k ženám, nezapomeň na bič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D4683-C924-CD49-9FFB-52A3E56CA87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475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6FDB58-05E5-B940-BFF3-A136713D5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04CA5F-9F27-5843-AF7C-CDD1CB9C4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D73192-41DA-CF4A-ADBC-955C798D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EBE32B-3AB4-114D-B58F-2B9CF644E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703EB0-8C12-384B-8BBD-93D63414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661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D4D865-BC8B-D445-ABC9-286A68065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8927DCE-2696-FA46-97BF-0E46D1975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FAB23B-42E1-CB47-86C3-0CF0278A6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41C42A-38B2-5F49-BC38-A7FD4BFD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9523FD-0180-9242-AF36-4A32BB11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80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57278EE-1AE4-364A-A883-317A4AE84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0ADF6DF-AC09-F745-BADB-D90CB218B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ADC9E63-5FA9-DC44-80E6-314383EC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C031CA-47B2-8643-B1DC-9A9D2132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DB3B0D-5FE0-3943-A691-E30765CD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95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9DA6EF-4580-6044-BFFF-F26E392E2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5037CD-45EB-084E-B01B-2CEF9ADBE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D0FE57-3907-F848-A8CA-55DA77F11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5DEE38-3AE6-1A44-9EDF-0A8AF24A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89F585-51C8-574F-8840-5B4BDF47E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31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65CF6-2910-A34C-B1AA-1D0DF87DF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8EA996-A7E8-EC48-B69D-810F1C11F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526A6F-0C74-F946-AD5A-3CAB11FA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F5B150-B7EC-9C45-875F-AF73F1F9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A28286-80C0-CA45-9B3B-9CF3EAABE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71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B4AC40-5A1C-3C4F-8449-FA3D82524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0AE3CC-8426-9A47-85AB-374E23B4C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5B51C5-6FBA-D346-9AA7-4D87CECC0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59171C-E6F6-5240-991E-E3042008A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1462B4-A90D-C343-908F-19CD31155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5F6F1BC-141A-B042-904F-FDD8E389C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31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F141C-6C4D-0A44-914C-AE20238C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257DA1-6FD7-0247-BF27-58FDB316D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D7358AB-B03C-D34F-B2C9-000B3F8C6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50C499D-9AA5-1D47-B8F1-8DB62EBB1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39B3AFC-27B9-E640-A160-AF9200522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034DC27-5A22-1C4A-86BC-89EEA7D9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9C13AD3-1CDB-2C49-BAC4-3077622D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44DEDD1-F7F2-6D46-AC46-99E2E14A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671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44B7FB-13FF-DC43-BCB8-1B6215940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8EE2483-546B-2544-AD61-5F8440CAF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34249BF-4271-734D-9B49-F5874727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0C0543-9270-9747-AB2F-6F26AA65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24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CEFABD2-4059-4D43-8B7C-516ED055D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597CBAC-1A5C-A640-8FE6-9C564A193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C46D23D-DCC4-784D-8AA5-5600FE27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4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998AE3-153B-A043-BF10-449AC9CE2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2F7CAC-C650-354C-8B91-0D95FE1B4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68067B7-8310-DF4C-9C25-B704B0D20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7369827-2CCB-6D4B-9012-BF5E6418B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C534F0-95FF-9344-A626-E22143C05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61B5402-BFA8-5449-BAF6-F22C3321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94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5B40CE-6173-0646-BC92-03C7B5403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26A108E-9449-6648-8D4F-1B11EA33D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69B980F-CF25-EE4A-A715-9D9F70D5F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F27F38-D208-5C43-BD49-02F47305D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05AD51F-1DA9-1B4D-B297-FCDFDBE05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E7ADC3-235E-8E44-8012-D0FD457F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21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68B59E6-EDFA-7041-8A95-D88B5DF37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2CF349-3EBC-9147-90FE-5C5106FC2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F0478B-0230-EF44-A944-1A09B87BD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0A4B9-B31E-6548-85D1-B1E0507C4C3D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F39956-B23C-3045-9765-C269C54D8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654012-E7BF-1540-B5BF-06C9C49FC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5B706-2F46-2540-9380-88687611DD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26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Genealogie_mor%C3%A1lky" TargetMode="External"/><Relationship Id="rId3" Type="http://schemas.openxmlformats.org/officeDocument/2006/relationships/hyperlink" Target="https://cs.wikipedia.org/wiki/1882" TargetMode="External"/><Relationship Id="rId7" Type="http://schemas.openxmlformats.org/officeDocument/2006/relationships/hyperlink" Target="https://cs.wikipedia.org/wiki/1886" TargetMode="External"/><Relationship Id="rId12" Type="http://schemas.openxmlformats.org/officeDocument/2006/relationships/hyperlink" Target="https://cs.wikipedia.org/wiki/1888" TargetMode="External"/><Relationship Id="rId2" Type="http://schemas.openxmlformats.org/officeDocument/2006/relationships/hyperlink" Target="https://cs.wikipedia.org/w/index.php?title=Radostn%C3%A1_v%C4%9Bda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/index.php?title=Mimo_dobro_a_zlo&amp;action=edit&amp;redlink=1" TargetMode="External"/><Relationship Id="rId11" Type="http://schemas.openxmlformats.org/officeDocument/2006/relationships/hyperlink" Target="https://cs.wikipedia.org/wiki/1889" TargetMode="External"/><Relationship Id="rId5" Type="http://schemas.openxmlformats.org/officeDocument/2006/relationships/hyperlink" Target="https://cs.wikipedia.org/wiki/1885" TargetMode="External"/><Relationship Id="rId10" Type="http://schemas.openxmlformats.org/officeDocument/2006/relationships/hyperlink" Target="https://cs.wikipedia.org/w/index.php?title=Soumrak_model_aneb_Jak_se_filosofuje_kladivem&amp;action=edit&amp;redlink=1" TargetMode="External"/><Relationship Id="rId4" Type="http://schemas.openxmlformats.org/officeDocument/2006/relationships/hyperlink" Target="https://cs.wikipedia.org/wiki/Tak_pravil_Zarathustra" TargetMode="External"/><Relationship Id="rId9" Type="http://schemas.openxmlformats.org/officeDocument/2006/relationships/hyperlink" Target="https://cs.wikipedia.org/wiki/188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50136-EBD2-884C-8270-CA496007C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883"/>
            <a:ext cx="9144000" cy="3213080"/>
          </a:xfrm>
        </p:spPr>
        <p:txBody>
          <a:bodyPr>
            <a:noAutofit/>
          </a:bodyPr>
          <a:lstStyle/>
          <a:p>
            <a:r>
              <a:rPr lang="cs-CZ" sz="8000" b="1" dirty="0">
                <a:solidFill>
                  <a:srgbClr val="C00000"/>
                </a:solidFill>
              </a:rPr>
              <a:t>Friedrich NIETZSCHE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86CE1E3-351D-A146-B663-1DE952EDB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3370"/>
            <a:ext cx="9144000" cy="634429"/>
          </a:xfrm>
        </p:spPr>
        <p:txBody>
          <a:bodyPr/>
          <a:lstStyle/>
          <a:p>
            <a:r>
              <a:rPr lang="cs-CZ" dirty="0"/>
              <a:t>1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BCD49FD-DD0C-5A4C-9E9A-C15C35D36F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617" y="3637052"/>
            <a:ext cx="4715837" cy="303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151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A85B0D-AC0C-884C-8158-4E2F2355E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/>
          <a:lstStyle/>
          <a:p>
            <a:r>
              <a:rPr lang="cs-CZ" dirty="0"/>
              <a:t>Mimo dobro a zlo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92A58C-419D-4147-ABA3-6FDB9FB00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5766"/>
            <a:ext cx="10515600" cy="5101197"/>
          </a:xfrm>
        </p:spPr>
        <p:txBody>
          <a:bodyPr/>
          <a:lstStyle/>
          <a:p>
            <a:pPr hangingPunct="0"/>
            <a:r>
              <a:rPr lang="cs-CZ" dirty="0"/>
              <a:t>Dobré a zlé je tedy vždy otázkou perspektivy. </a:t>
            </a:r>
          </a:p>
          <a:p>
            <a:pPr hangingPunct="0"/>
            <a:r>
              <a:rPr lang="cs-CZ" dirty="0"/>
              <a:t>Vymaněním se z vlivu dobra a zla se člověk stává svobodnou a tvořivou bytostí. </a:t>
            </a:r>
          </a:p>
          <a:p>
            <a:pPr hangingPunct="0"/>
            <a:r>
              <a:rPr lang="cs-CZ" dirty="0"/>
              <a:t>Otrocká morálka se stále opírá o kategorie dobra a zla, a odmítá zodpovědnost spojenou s tvořením hodnot.</a:t>
            </a:r>
          </a:p>
          <a:p>
            <a:pPr hangingPunct="0"/>
            <a:r>
              <a:rPr lang="cs-CZ" dirty="0"/>
              <a:t> morálka často stává „záminkou, aby zdůvodnil nedostatek síly a vlastní netvořivost.“ </a:t>
            </a:r>
          </a:p>
          <a:p>
            <a:r>
              <a:rPr lang="cs-CZ" dirty="0"/>
              <a:t>Morálku  přirovnává k nemoci, „ale ,takové, jakou je těhotenství’, tedy k příslibu budoucnosti, případně nových možností života.“ </a:t>
            </a:r>
          </a:p>
        </p:txBody>
      </p:sp>
    </p:spTree>
    <p:extLst>
      <p:ext uri="{BB962C8B-B14F-4D97-AF65-F5344CB8AC3E}">
        <p14:creationId xmlns:p14="http://schemas.microsoft.com/office/powerpoint/2010/main" val="1100712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B331DE-EADB-5044-831E-D8F0D111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20" y="0"/>
            <a:ext cx="11353800" cy="793289"/>
          </a:xfrm>
        </p:spPr>
        <p:txBody>
          <a:bodyPr>
            <a:normAutofit/>
          </a:bodyPr>
          <a:lstStyle/>
          <a:p>
            <a:r>
              <a:rPr lang="cs-CZ" sz="2400" b="1" dirty="0"/>
              <a:t>kritika náboženství a křesťanství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C229B2-2F12-244D-ADBF-4A5F83A62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1671"/>
            <a:ext cx="11353800" cy="6804211"/>
          </a:xfrm>
        </p:spPr>
        <p:txBody>
          <a:bodyPr>
            <a:normAutofit lnSpcReduction="10000"/>
          </a:bodyPr>
          <a:lstStyle/>
          <a:p>
            <a:r>
              <a:rPr lang="cs-CZ" sz="3200" dirty="0"/>
              <a:t>ateismus zcela jiného řádu; (</a:t>
            </a:r>
            <a:r>
              <a:rPr lang="cs-CZ" sz="3200" dirty="0" err="1"/>
              <a:t>Löwith</a:t>
            </a:r>
            <a:r>
              <a:rPr lang="cs-CZ" sz="3200" dirty="0"/>
              <a:t>: dovršení a překonání ateismu)</a:t>
            </a:r>
          </a:p>
          <a:p>
            <a:r>
              <a:rPr lang="cs-CZ" sz="3200" dirty="0"/>
              <a:t>platonismus a křesťanství odtrhli boha a svět, devalvovali svět</a:t>
            </a:r>
          </a:p>
          <a:p>
            <a:r>
              <a:rPr lang="cs-CZ" sz="3200" dirty="0"/>
              <a:t>Bůh – projekce člověka, omezení vůle, osvobodí-li se od něj člověk, probudí se v něm tvůrčí síla a odpovědnost</a:t>
            </a:r>
          </a:p>
          <a:p>
            <a:r>
              <a:rPr lang="cs-CZ" sz="3200" dirty="0"/>
              <a:t>Ale: namísto mimosvětského boha </a:t>
            </a:r>
            <a:r>
              <a:rPr lang="cs-CZ" sz="3200" i="1" dirty="0"/>
              <a:t>Bůh, který je sám světem</a:t>
            </a:r>
            <a:r>
              <a:rPr lang="cs-CZ" sz="3200" b="1" i="1" dirty="0"/>
              <a:t>;</a:t>
            </a:r>
            <a:endParaRPr lang="cs-CZ" sz="3200" dirty="0"/>
          </a:p>
          <a:p>
            <a:pPr marL="0" indent="0">
              <a:buNone/>
            </a:pPr>
            <a:r>
              <a:rPr lang="cs-CZ" sz="3200" i="1" dirty="0"/>
              <a:t>Bůh, který je nejvyšší mocí, z ní plyne všechno, z ní plyne svět</a:t>
            </a:r>
            <a:endParaRPr lang="cs-CZ" sz="3200" dirty="0"/>
          </a:p>
          <a:p>
            <a:r>
              <a:rPr lang="cs-CZ" sz="3200" dirty="0"/>
              <a:t>nejen dobrého boha je třeba, i zlého  (Bůh mimo dobro a zlo)</a:t>
            </a:r>
          </a:p>
          <a:p>
            <a:r>
              <a:rPr lang="cs-CZ" sz="3200" dirty="0"/>
              <a:t>Degenerace myšlenky boha. (Anti, str.32)</a:t>
            </a:r>
          </a:p>
          <a:p>
            <a:r>
              <a:rPr lang="cs-CZ" sz="3200" dirty="0"/>
              <a:t>Dobrý - zážitek zdaru a štěstí; </a:t>
            </a:r>
          </a:p>
          <a:p>
            <a:r>
              <a:rPr lang="cs-CZ" sz="3200" dirty="0"/>
              <a:t>zlý - i neštěstí a nezdar  hraje pozitivní úlohu, pokud člověka a jeho produktivitu nezlomí, nevyvolá sebelítost (</a:t>
            </a:r>
            <a:r>
              <a:rPr lang="cs-CZ" sz="3200" dirty="0" err="1"/>
              <a:t>resentiment,ducha</a:t>
            </a:r>
            <a:r>
              <a:rPr lang="cs-CZ" sz="3200" dirty="0"/>
              <a:t> pomsty, závisti)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3953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2157F7-006D-E94B-AB79-B424FD204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607" y="136635"/>
            <a:ext cx="10515600" cy="483476"/>
          </a:xfrm>
        </p:spPr>
        <p:txBody>
          <a:bodyPr>
            <a:normAutofit fontScale="90000"/>
          </a:bodyPr>
          <a:lstStyle/>
          <a:p>
            <a:r>
              <a:rPr lang="cs-CZ" dirty="0"/>
              <a:t>Křesťanství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A73C1A-4DBF-F94D-8F70-13B0FD804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3" y="546538"/>
            <a:ext cx="11269717" cy="5819611"/>
          </a:xfrm>
        </p:spPr>
        <p:txBody>
          <a:bodyPr/>
          <a:lstStyle/>
          <a:p>
            <a:r>
              <a:rPr lang="cs-CZ" dirty="0"/>
              <a:t>Geniální pokus nabídnout těm, co špatně dopadli:</a:t>
            </a:r>
          </a:p>
          <a:p>
            <a:r>
              <a:rPr lang="cs-CZ" dirty="0"/>
              <a:t>Ideu absolutní hodnoty člověka </a:t>
            </a:r>
          </a:p>
          <a:p>
            <a:r>
              <a:rPr lang="cs-CZ" dirty="0"/>
              <a:t>Smysl utrpení</a:t>
            </a:r>
          </a:p>
          <a:p>
            <a:r>
              <a:rPr lang="cs-CZ" dirty="0"/>
              <a:t>Svět je prostoupen duchem,  proto je poznatelný a cenný </a:t>
            </a:r>
          </a:p>
          <a:p>
            <a:r>
              <a:rPr lang="cs-CZ" dirty="0"/>
              <a:t>Křesťanství tak vytvořilo morální hypotézu, tu je však třeba odmítnout, protože nivelizace a ohledy na slabé brzdí vývoj k vyššímu lidství;</a:t>
            </a:r>
          </a:p>
          <a:p>
            <a:pPr marL="0" indent="0">
              <a:buNone/>
            </a:pPr>
            <a:r>
              <a:rPr lang="cs-CZ" dirty="0"/>
              <a:t>Z křesťanské morální hypotézy se tak zrodila demokracie a socialismus</a:t>
            </a:r>
          </a:p>
          <a:p>
            <a:pPr marL="0" indent="0">
              <a:buNone/>
            </a:pPr>
            <a:r>
              <a:rPr lang="cs-CZ" dirty="0"/>
              <a:t>„Stín mrtvého boha“ – i logika a gramatika jazyka..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1544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BB4D42-81A2-CE4E-9B51-03E11775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830"/>
            <a:ext cx="10515600" cy="709683"/>
          </a:xfrm>
        </p:spPr>
        <p:txBody>
          <a:bodyPr>
            <a:noAutofit/>
          </a:bodyPr>
          <a:lstStyle/>
          <a:p>
            <a:r>
              <a:rPr lang="cs-CZ" sz="2800" b="1" dirty="0"/>
              <a:t>myšlenka smrti Boha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03E75C-8163-1A47-A905-15BC0C843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427" y="556382"/>
            <a:ext cx="10515600" cy="6178787"/>
          </a:xfrm>
        </p:spPr>
        <p:txBody>
          <a:bodyPr/>
          <a:lstStyle/>
          <a:p>
            <a:r>
              <a:rPr lang="cs-CZ" dirty="0"/>
              <a:t>Radostná věda – </a:t>
            </a:r>
            <a:r>
              <a:rPr lang="cs-CZ" i="1" dirty="0"/>
              <a:t>Der </a:t>
            </a:r>
            <a:r>
              <a:rPr lang="cs-CZ" i="1" dirty="0" err="1"/>
              <a:t>tolle</a:t>
            </a:r>
            <a:r>
              <a:rPr lang="cs-CZ" i="1" dirty="0"/>
              <a:t> </a:t>
            </a:r>
            <a:r>
              <a:rPr lang="cs-CZ" i="1" dirty="0" err="1"/>
              <a:t>Mensch</a:t>
            </a:r>
            <a:r>
              <a:rPr lang="cs-CZ" i="1" dirty="0"/>
              <a:t> </a:t>
            </a:r>
            <a:r>
              <a:rPr lang="cs-CZ" dirty="0"/>
              <a:t>(„blázen“)</a:t>
            </a:r>
          </a:p>
          <a:p>
            <a:r>
              <a:rPr lang="cs-CZ" dirty="0"/>
              <a:t>ateismus znovu jako problém! Provokace ateistů i „věřících“</a:t>
            </a:r>
          </a:p>
          <a:p>
            <a:r>
              <a:rPr lang="cs-CZ" dirty="0"/>
              <a:t>Jaký bůh zemřel? Morální a metafyzický </a:t>
            </a:r>
          </a:p>
          <a:p>
            <a:r>
              <a:rPr lang="cs-CZ" dirty="0"/>
              <a:t>Bůh jako obzor, jako horizont - smazání horizontu</a:t>
            </a:r>
          </a:p>
          <a:p>
            <a:r>
              <a:rPr lang="cs-CZ" dirty="0"/>
              <a:t>následkem smrti boha bude dlouhá doba zničení, zániků, převratů; zatmění slunce, jaké nikdy nebylo..</a:t>
            </a:r>
          </a:p>
          <a:p>
            <a:r>
              <a:rPr lang="cs-CZ" dirty="0"/>
              <a:t>Nepřiznaná vražda; „Velikost tohoto činu je na nás příliš veliká“</a:t>
            </a:r>
          </a:p>
          <a:p>
            <a:r>
              <a:rPr lang="cs-CZ" dirty="0"/>
              <a:t>Nemusíme se sami stát bohy, jen abychom jej byli hodni?</a:t>
            </a:r>
          </a:p>
          <a:p>
            <a:r>
              <a:rPr lang="cs-CZ" dirty="0"/>
              <a:t>tragédie – ale i šance (vyjet na volné moře)</a:t>
            </a:r>
          </a:p>
          <a:p>
            <a:r>
              <a:rPr lang="cs-CZ" dirty="0"/>
              <a:t> </a:t>
            </a:r>
            <a:r>
              <a:rPr lang="cs-CZ" b="1" dirty="0"/>
              <a:t>stín Boha (</a:t>
            </a:r>
            <a:r>
              <a:rPr lang="cs-CZ" dirty="0"/>
              <a:t>spoléháme na logos, věříme na gramatiku...)</a:t>
            </a:r>
          </a:p>
          <a:p>
            <a:r>
              <a:rPr lang="cs-CZ" dirty="0"/>
              <a:t>proti „latentnímu křesťanství“ (demokracii apod.)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6379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68DC39-C0E4-5547-A761-1ADF7AA87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169"/>
          </a:xfrm>
        </p:spPr>
        <p:txBody>
          <a:bodyPr>
            <a:normAutofit/>
          </a:bodyPr>
          <a:lstStyle/>
          <a:p>
            <a:r>
              <a:rPr lang="cs-CZ" sz="2400" dirty="0"/>
              <a:t>Degenerace </a:t>
            </a:r>
            <a:r>
              <a:rPr lang="cs-CZ" sz="2400" dirty="0" err="1"/>
              <a:t>idee</a:t>
            </a:r>
            <a:r>
              <a:rPr lang="cs-CZ" sz="2400" dirty="0"/>
              <a:t> Boha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FD7BF5-547E-2C40-ACCF-0E67DFE79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1294"/>
            <a:ext cx="11049000" cy="555158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První krok k zabití Boha učinil křesťanský platonismus, protože vytěsňuje Boha, tudíž i hodnoty mimo tento svět .</a:t>
            </a:r>
          </a:p>
          <a:p>
            <a:r>
              <a:rPr lang="cs-CZ" dirty="0"/>
              <a:t>Tím je Bůh odtržen od přirozeného světa a vezdejší svět je devalvován.</a:t>
            </a:r>
          </a:p>
          <a:p>
            <a:r>
              <a:rPr lang="cs-CZ" dirty="0"/>
              <a:t> Z Boha, který je světu imanentní, se stává Bůh zásvětní a nezávislý na člověku. </a:t>
            </a:r>
          </a:p>
          <a:p>
            <a:r>
              <a:rPr lang="cs-CZ" dirty="0"/>
              <a:t>Bůh, který je nezávislý na člověku ztrácí svou hodnotu, protože hodnotou je to, „co je vůli k dispozici.“ Tento Bůh se naopak stává prostředkem k potlačení vůle. </a:t>
            </a:r>
          </a:p>
          <a:p>
            <a:pPr marL="0" indent="0">
              <a:buNone/>
            </a:pPr>
            <a:r>
              <a:rPr lang="cs-CZ" dirty="0"/>
              <a:t>Po smrti Boha se hroutí všechny hodnoty, protože on byl jejich garantem. </a:t>
            </a:r>
          </a:p>
          <a:p>
            <a:pPr marL="0" indent="0">
              <a:buNone/>
            </a:pPr>
            <a:r>
              <a:rPr lang="cs-CZ" dirty="0"/>
              <a:t>Člověk pak propadá na jedné straně beznaději, ale na druhé straně se stal autonomní bytostí, která má možnost svobodně tvořit. </a:t>
            </a:r>
          </a:p>
          <a:p>
            <a:pPr marL="0" indent="0">
              <a:buNone/>
            </a:pPr>
            <a:r>
              <a:rPr lang="cs-CZ" dirty="0"/>
              <a:t>Bůh je přípustný jen jako </a:t>
            </a:r>
            <a:r>
              <a:rPr lang="cs-CZ" b="1" dirty="0"/>
              <a:t>neustálá výzva k překonávání sebe sama směrem k novým horizontům.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0876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DC680B-AF1F-194E-ACAC-49EDFAD3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7" y="77171"/>
            <a:ext cx="11094493" cy="603866"/>
          </a:xfrm>
        </p:spPr>
        <p:txBody>
          <a:bodyPr>
            <a:noAutofit/>
          </a:bodyPr>
          <a:lstStyle/>
          <a:p>
            <a:r>
              <a:rPr lang="cs-CZ" sz="2400" b="1" dirty="0"/>
              <a:t>nadčlověk </a:t>
            </a: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FAA0BB-FA46-3045-B291-37B282AD6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91400"/>
            <a:ext cx="12192000" cy="6466599"/>
          </a:xfrm>
        </p:spPr>
        <p:txBody>
          <a:bodyPr/>
          <a:lstStyle/>
          <a:p>
            <a:pPr hangingPunct="0"/>
            <a:r>
              <a:rPr lang="cs-CZ" b="1" i="1" dirty="0"/>
              <a:t>„Bůh zemřel na svůj soucit s lidmi“ (2. verze: </a:t>
            </a:r>
            <a:r>
              <a:rPr lang="cs-CZ" b="1" i="1" dirty="0" err="1"/>
              <a:t>Zarathustra</a:t>
            </a:r>
            <a:r>
              <a:rPr lang="cs-CZ" b="1" i="1" dirty="0"/>
              <a:t>)</a:t>
            </a:r>
          </a:p>
          <a:p>
            <a:r>
              <a:rPr lang="cs-CZ" dirty="0"/>
              <a:t>(proti:  odvaha tvořit nové desky hodnot, </a:t>
            </a:r>
            <a:r>
              <a:rPr lang="cs-CZ" dirty="0" err="1"/>
              <a:t>bohotvorba</a:t>
            </a:r>
            <a:r>
              <a:rPr lang="cs-CZ" dirty="0"/>
              <a:t>)</a:t>
            </a:r>
          </a:p>
          <a:p>
            <a:r>
              <a:rPr lang="cs-CZ" dirty="0"/>
              <a:t>Jak vyplnit vakuum po smrti Boha? Varuje před pasivním ateismem</a:t>
            </a:r>
          </a:p>
          <a:p>
            <a:r>
              <a:rPr lang="cs-CZ" b="1" dirty="0"/>
              <a:t>Nadčlověk!</a:t>
            </a:r>
            <a:r>
              <a:rPr lang="cs-CZ" dirty="0"/>
              <a:t> </a:t>
            </a:r>
            <a:endParaRPr lang="cs-CZ" i="1" dirty="0"/>
          </a:p>
          <a:p>
            <a:r>
              <a:rPr lang="cs-CZ" i="1" dirty="0"/>
              <a:t>tvořivý, transcendování bez transcendence</a:t>
            </a:r>
            <a:endParaRPr lang="cs-CZ" dirty="0"/>
          </a:p>
          <a:p>
            <a:r>
              <a:rPr lang="cs-CZ" dirty="0"/>
              <a:t>hra, tanec (tedy lehkost, svoboda, kreativita)</a:t>
            </a:r>
          </a:p>
          <a:p>
            <a:r>
              <a:rPr lang="cs-CZ" dirty="0"/>
              <a:t>další stádium lidství (evoluce pokračuje)/ darwinovská inspirace</a:t>
            </a:r>
          </a:p>
          <a:p>
            <a:r>
              <a:rPr lang="cs-CZ" dirty="0"/>
              <a:t>blesk z temného mraku jménem člověk;	</a:t>
            </a:r>
          </a:p>
          <a:p>
            <a:r>
              <a:rPr lang="cs-CZ" dirty="0"/>
              <a:t>člověk jako most</a:t>
            </a:r>
          </a:p>
          <a:p>
            <a:r>
              <a:rPr lang="cs-CZ" dirty="0"/>
              <a:t>transcendování bez transcendentna: Věrnost zemi!</a:t>
            </a:r>
          </a:p>
          <a:p>
            <a:r>
              <a:rPr lang="cs-CZ" dirty="0"/>
              <a:t>( asociace - </a:t>
            </a:r>
            <a:r>
              <a:rPr lang="cs-CZ" i="1" dirty="0"/>
              <a:t>christologické téma</a:t>
            </a:r>
            <a:r>
              <a:rPr lang="cs-CZ" dirty="0"/>
              <a:t>? </a:t>
            </a:r>
            <a:r>
              <a:rPr lang="cs-CZ" dirty="0" err="1"/>
              <a:t>sur-vie</a:t>
            </a:r>
            <a:r>
              <a:rPr lang="cs-CZ" dirty="0"/>
              <a:t>..  </a:t>
            </a:r>
            <a:r>
              <a:rPr lang="cs-CZ" dirty="0" err="1"/>
              <a:t>Teilhard</a:t>
            </a:r>
            <a:r>
              <a:rPr lang="cs-CZ" dirty="0"/>
              <a:t>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1469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F9F7E-22EF-9645-A905-8FD6F2474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76" y="192368"/>
            <a:ext cx="10515600" cy="576571"/>
          </a:xfrm>
        </p:spPr>
        <p:txBody>
          <a:bodyPr>
            <a:normAutofit/>
          </a:bodyPr>
          <a:lstStyle/>
          <a:p>
            <a:r>
              <a:rPr lang="cs-CZ" sz="3200" dirty="0"/>
              <a:t>Ježíš u Nietzscheho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5B928F-233E-6A42-AC79-32C08B771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3" y="768939"/>
            <a:ext cx="11138647" cy="5896693"/>
          </a:xfrm>
        </p:spPr>
        <p:txBody>
          <a:bodyPr>
            <a:normAutofit fontScale="55000" lnSpcReduction="20000"/>
          </a:bodyPr>
          <a:lstStyle/>
          <a:p>
            <a:r>
              <a:rPr lang="cs-CZ" sz="3800" dirty="0"/>
              <a:t>„Antikrist“ (poslední dílo na prahu šílenství, bojovný pamflet)</a:t>
            </a:r>
          </a:p>
          <a:p>
            <a:r>
              <a:rPr lang="cs-CZ" sz="3800" dirty="0"/>
              <a:t>Zničit a zakázat křesťanství!</a:t>
            </a:r>
          </a:p>
          <a:p>
            <a:r>
              <a:rPr lang="cs-CZ" sz="3800" dirty="0"/>
              <a:t>Avšak uprostřed „píseň lásky k Ježíšovi“:</a:t>
            </a:r>
          </a:p>
          <a:p>
            <a:r>
              <a:rPr lang="cs-CZ" sz="3800" dirty="0"/>
              <a:t>Ježíš dekadent, symbolista, idiot (z Dostojevského)</a:t>
            </a:r>
          </a:p>
          <a:p>
            <a:r>
              <a:rPr lang="cs-CZ" sz="3800" dirty="0"/>
              <a:t>Jediný křesťan (ale následování je možné i dnes)</a:t>
            </a:r>
          </a:p>
          <a:p>
            <a:r>
              <a:rPr lang="cs-CZ" sz="3800" dirty="0"/>
              <a:t>Nikoliv víra, ale praxe; bez distance mezi Bohem a člověkem, především „mnohé nečinit“</a:t>
            </a:r>
          </a:p>
          <a:p>
            <a:pPr marL="0" indent="0" hangingPunct="0">
              <a:buNone/>
            </a:pPr>
            <a:endParaRPr lang="cs-CZ" sz="3800" dirty="0"/>
          </a:p>
          <a:p>
            <a:pPr hangingPunct="0"/>
            <a:r>
              <a:rPr lang="cs-CZ" sz="3800" i="1" dirty="0"/>
              <a:t>zkažení křesťanství </a:t>
            </a:r>
            <a:endParaRPr lang="cs-CZ" sz="3800" dirty="0"/>
          </a:p>
          <a:p>
            <a:pPr hangingPunct="0"/>
            <a:r>
              <a:rPr lang="cs-CZ" sz="3800" dirty="0"/>
              <a:t>Judaismem (Pavel), platonismem (Augustin), mystérii, orientem.. (teorie o vykoupení), </a:t>
            </a:r>
          </a:p>
          <a:p>
            <a:pPr marL="0" indent="0" hangingPunct="0">
              <a:buNone/>
            </a:pPr>
            <a:r>
              <a:rPr lang="cs-CZ" sz="3800" dirty="0"/>
              <a:t>      asketismem (nenávistí k tělu)</a:t>
            </a:r>
          </a:p>
          <a:p>
            <a:pPr hangingPunct="0"/>
            <a:r>
              <a:rPr lang="cs-CZ" sz="3800" dirty="0"/>
              <a:t>(nenávist vůči Pavlovi; </a:t>
            </a:r>
            <a:r>
              <a:rPr lang="cs-CZ" sz="3800" dirty="0" err="1"/>
              <a:t>Badiou</a:t>
            </a:r>
            <a:r>
              <a:rPr lang="cs-CZ" sz="3800" dirty="0"/>
              <a:t>: nevnímá ho spíš jako rivala? )</a:t>
            </a:r>
          </a:p>
          <a:p>
            <a:pPr hangingPunct="0"/>
            <a:r>
              <a:rPr lang="cs-CZ" sz="3800" dirty="0"/>
              <a:t>obdiv k renesančním papežům, nenávist k Lutherovi</a:t>
            </a:r>
          </a:p>
          <a:p>
            <a:pPr marL="0" indent="0">
              <a:buNone/>
            </a:pPr>
            <a:r>
              <a:rPr lang="cs-CZ" sz="3800" dirty="0"/>
              <a:t> </a:t>
            </a:r>
          </a:p>
          <a:p>
            <a:pPr hangingPunct="0"/>
            <a:r>
              <a:rPr lang="cs-CZ" sz="3800" dirty="0"/>
              <a:t>„pravé, původní křesťanství bude možné vždy</a:t>
            </a:r>
          </a:p>
          <a:p>
            <a:pPr marL="0" indent="0" hangingPunct="0">
              <a:buNone/>
            </a:pPr>
            <a:r>
              <a:rPr lang="cs-CZ" sz="3800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724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C6554D-894A-AE47-9A4E-C7D48389D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957"/>
          </a:xfrm>
        </p:spPr>
        <p:txBody>
          <a:bodyPr>
            <a:normAutofit fontScale="90000"/>
          </a:bodyPr>
          <a:lstStyle/>
          <a:p>
            <a:r>
              <a:rPr lang="cs-CZ" dirty="0"/>
              <a:t>nihilismus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2C68EA-E179-7143-9639-A0353BCB2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accent5"/>
                </a:solidFill>
              </a:rPr>
              <a:t>prvotní nihilismus bezmoci v archaické společnosti</a:t>
            </a:r>
            <a:r>
              <a:rPr lang="cs-CZ" dirty="0"/>
              <a:t> nabídla překonat </a:t>
            </a:r>
            <a:r>
              <a:rPr lang="cs-CZ" dirty="0">
                <a:solidFill>
                  <a:srgbClr val="FF0000"/>
                </a:solidFill>
              </a:rPr>
              <a:t>morální hypotéza absolutního cíle,</a:t>
            </a:r>
            <a:r>
              <a:rPr lang="cs-CZ" dirty="0"/>
              <a:t> zaměřenost k absolutnímu smyslu.</a:t>
            </a:r>
          </a:p>
          <a:p>
            <a:r>
              <a:rPr lang="cs-CZ" dirty="0"/>
              <a:t>Tato přinesla nihilismus – negaci situačních hodnot, dílčích cílů..</a:t>
            </a:r>
          </a:p>
          <a:p>
            <a:pPr marL="0" indent="0">
              <a:buNone/>
            </a:pPr>
            <a:r>
              <a:rPr lang="cs-CZ" dirty="0"/>
              <a:t> Nárok na celkový smysl světa byl nutně přesouván do transcendentna, mimo svět, tento svět byl znehodnocován.</a:t>
            </a:r>
            <a:br>
              <a:rPr lang="cs-CZ" dirty="0"/>
            </a:br>
            <a:r>
              <a:rPr lang="cs-CZ" dirty="0"/>
              <a:t>Tato závislost na jediném smyslu je skutečný </a:t>
            </a:r>
            <a:r>
              <a:rPr lang="cs-CZ" dirty="0">
                <a:solidFill>
                  <a:srgbClr val="FF0000"/>
                </a:solidFill>
              </a:rPr>
              <a:t>(skrytý) nihilismus - nihilismus platonismu a křesťanství.</a:t>
            </a:r>
            <a:endParaRPr lang="cs-CZ" b="1" u="sng" dirty="0"/>
          </a:p>
          <a:p>
            <a:r>
              <a:rPr lang="cs-CZ" dirty="0"/>
              <a:t>souvisí s absolutizací hodnot . Pocit nicotnosti člověka i světa si člověk kompenzuje posvěcením slabosti a příslibem požehnaného života na „onom světě“. </a:t>
            </a:r>
          </a:p>
          <a:p>
            <a:r>
              <a:rPr lang="cs-CZ" dirty="0"/>
              <a:t>Tento </a:t>
            </a:r>
            <a:r>
              <a:rPr lang="cs-CZ" dirty="0">
                <a:solidFill>
                  <a:srgbClr val="FF0000"/>
                </a:solidFill>
              </a:rPr>
              <a:t>nihilismus se stává otevřeným.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Odkud přichází? Z nitra metafyzické tradice.</a:t>
            </a:r>
            <a:br>
              <a:rPr lang="cs-CZ" dirty="0"/>
            </a:br>
            <a:r>
              <a:rPr lang="cs-CZ" dirty="0"/>
              <a:t>ztráta totálního smyslu vede k totální ztrátě smyslu. 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2065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C950A6-BF95-0C46-9E3D-A9892CA4E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146628"/>
          </a:xfrm>
        </p:spPr>
        <p:txBody>
          <a:bodyPr>
            <a:normAutofit/>
          </a:bodyPr>
          <a:lstStyle/>
          <a:p>
            <a:r>
              <a:rPr lang="cs-CZ" sz="2700" b="1" dirty="0"/>
              <a:t>Nihilismus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2B09AA-C44D-E64A-BC7D-EFA65DD9E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8308"/>
            <a:ext cx="10515600" cy="5561610"/>
          </a:xfrm>
        </p:spPr>
        <p:txBody>
          <a:bodyPr>
            <a:normAutofit/>
          </a:bodyPr>
          <a:lstStyle/>
          <a:p>
            <a:r>
              <a:rPr lang="cs-CZ" dirty="0"/>
              <a:t>dekonstrukce božské povahy (jedné) pravdy</a:t>
            </a:r>
            <a:br>
              <a:rPr lang="cs-CZ" dirty="0"/>
            </a:br>
            <a:r>
              <a:rPr lang="cs-CZ" dirty="0">
                <a:solidFill>
                  <a:schemeClr val="accent6"/>
                </a:solidFill>
              </a:rPr>
              <a:t>špatný nihilismus </a:t>
            </a:r>
            <a:r>
              <a:rPr lang="cs-CZ" dirty="0"/>
              <a:t>únavy a rezignace</a:t>
            </a:r>
          </a:p>
          <a:p>
            <a:r>
              <a:rPr lang="cs-CZ" dirty="0">
                <a:solidFill>
                  <a:schemeClr val="accent6"/>
                </a:solidFill>
              </a:rPr>
              <a:t>Aktivní nihilismus: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Žít s nesmyslností/ zahlédnutí..</a:t>
            </a:r>
          </a:p>
          <a:p>
            <a:pPr marL="0" indent="0">
              <a:buNone/>
            </a:pPr>
            <a:r>
              <a:rPr lang="cs-CZ" dirty="0"/>
              <a:t>Nihilismus je patologický </a:t>
            </a:r>
            <a:r>
              <a:rPr lang="cs-CZ" dirty="0" err="1"/>
              <a:t>mezistav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Je však nutno tím projít. Je třeba v sobě udržovat i říši nepravdy </a:t>
            </a:r>
            <a:r>
              <a:rPr lang="cs-CZ"/>
              <a:t>a nesmyslu…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273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107CBA-56FC-2D4D-800C-A03E20F7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6723"/>
          </a:xfrm>
        </p:spPr>
        <p:txBody>
          <a:bodyPr>
            <a:normAutofit fontScale="90000"/>
          </a:bodyPr>
          <a:lstStyle/>
          <a:p>
            <a:r>
              <a:rPr lang="cs-CZ" dirty="0"/>
              <a:t>Vliv Nietzscheho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9B44E9-DF2C-7441-B571-56EF96A3D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331" y="956441"/>
            <a:ext cx="11017469" cy="5220522"/>
          </a:xfrm>
        </p:spPr>
        <p:txBody>
          <a:bodyPr/>
          <a:lstStyle/>
          <a:p>
            <a:r>
              <a:rPr lang="cs-CZ" dirty="0"/>
              <a:t>V literatuře: </a:t>
            </a:r>
            <a:r>
              <a:rPr lang="cs-CZ" dirty="0" err="1"/>
              <a:t>Th</a:t>
            </a:r>
            <a:r>
              <a:rPr lang="cs-CZ" dirty="0"/>
              <a:t>. Mann, H. Hesse </a:t>
            </a:r>
          </a:p>
          <a:p>
            <a:r>
              <a:rPr lang="cs-CZ" dirty="0"/>
              <a:t>Ve filozofii: </a:t>
            </a:r>
            <a:r>
              <a:rPr lang="cs-CZ" dirty="0" err="1"/>
              <a:t>Heidegger</a:t>
            </a:r>
            <a:endParaRPr lang="cs-CZ" dirty="0"/>
          </a:p>
          <a:p>
            <a:r>
              <a:rPr lang="cs-CZ" dirty="0"/>
              <a:t>V teologii: „teologie smrti Boha“ (</a:t>
            </a:r>
            <a:r>
              <a:rPr lang="cs-CZ" dirty="0" err="1"/>
              <a:t>Altlizer</a:t>
            </a:r>
            <a:r>
              <a:rPr lang="cs-CZ" dirty="0"/>
              <a:t>), nenáboženské křesťanství </a:t>
            </a:r>
            <a:r>
              <a:rPr lang="cs-CZ"/>
              <a:t>(Bonhoeffer)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762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C39E38-50E2-2D4D-B6C3-CC5ED194E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BE62DE-FD9F-C041-A1AE-DE39F736A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872ACAF-2384-6348-8F9B-378E7CB93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652" y="1"/>
            <a:ext cx="6709691" cy="4667002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6FB72E0-193E-8E4B-993F-555B2E951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268"/>
            <a:ext cx="5677351" cy="632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913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DB6B59-E347-4947-8020-F90D57F5E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1774"/>
          </a:xfrm>
        </p:spPr>
        <p:txBody>
          <a:bodyPr>
            <a:normAutofit fontScale="90000"/>
          </a:bodyPr>
          <a:lstStyle/>
          <a:p>
            <a:r>
              <a:rPr lang="cs-CZ" dirty="0"/>
              <a:t>  CV 1856 - 1900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AF0675-CF2F-754F-ADE0-9FBADF524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1901"/>
            <a:ext cx="10515600" cy="5215062"/>
          </a:xfrm>
        </p:spPr>
        <p:txBody>
          <a:bodyPr/>
          <a:lstStyle/>
          <a:p>
            <a:pPr hangingPunct="0"/>
            <a:r>
              <a:rPr lang="cs-CZ" sz="2400" dirty="0"/>
              <a:t>Otec farář,  v 36 zemřel, smrt bratříčka..</a:t>
            </a:r>
          </a:p>
          <a:p>
            <a:r>
              <a:rPr lang="cs-CZ" sz="2400" dirty="0"/>
              <a:t> „</a:t>
            </a:r>
            <a:r>
              <a:rPr lang="cs-CZ" sz="2400" dirty="0" err="1"/>
              <a:t>naumburské</a:t>
            </a:r>
            <a:r>
              <a:rPr lang="cs-CZ" sz="2400" dirty="0"/>
              <a:t> ctnosti“ (matka, babička, 2 sestry, 2 tety)</a:t>
            </a:r>
          </a:p>
          <a:p>
            <a:r>
              <a:rPr lang="cs-CZ" sz="2400" dirty="0"/>
              <a:t>škola – </a:t>
            </a:r>
            <a:r>
              <a:rPr lang="cs-CZ" sz="2400" dirty="0" err="1"/>
              <a:t>Pforta</a:t>
            </a:r>
            <a:r>
              <a:rPr lang="cs-CZ" sz="2400" dirty="0"/>
              <a:t>, ztráta víry</a:t>
            </a:r>
          </a:p>
          <a:p>
            <a:r>
              <a:rPr lang="cs-CZ" sz="2400" dirty="0"/>
              <a:t>studium klasické filologie v Lipsku; ve francouzsko-pruské válce</a:t>
            </a:r>
          </a:p>
          <a:p>
            <a:r>
              <a:rPr lang="cs-CZ" sz="2400" dirty="0"/>
              <a:t>Wagner, </a:t>
            </a:r>
            <a:r>
              <a:rPr lang="cs-CZ" sz="2400" dirty="0" err="1"/>
              <a:t>Cosima</a:t>
            </a:r>
            <a:r>
              <a:rPr lang="cs-CZ" sz="2400" dirty="0"/>
              <a:t>; pak po </a:t>
            </a:r>
            <a:r>
              <a:rPr lang="cs-CZ" sz="2400" dirty="0" err="1"/>
              <a:t>Parsifalovi</a:t>
            </a:r>
            <a:r>
              <a:rPr lang="cs-CZ" sz="2400" dirty="0"/>
              <a:t> rozchod</a:t>
            </a:r>
          </a:p>
          <a:p>
            <a:r>
              <a:rPr lang="cs-CZ" sz="2400" dirty="0"/>
              <a:t>univerzitní kariéra (v 24 letech prof. v Basileji)</a:t>
            </a:r>
          </a:p>
          <a:p>
            <a:r>
              <a:rPr lang="cs-CZ" sz="2400" dirty="0"/>
              <a:t>tulák bez vlasti, nemoci; </a:t>
            </a:r>
            <a:r>
              <a:rPr lang="cs-CZ" sz="2400" dirty="0" err="1"/>
              <a:t>Sills</a:t>
            </a:r>
            <a:r>
              <a:rPr lang="cs-CZ" sz="2400" dirty="0"/>
              <a:t> </a:t>
            </a:r>
            <a:r>
              <a:rPr lang="cs-CZ" sz="2400" dirty="0" err="1"/>
              <a:t>Mariens</a:t>
            </a:r>
            <a:r>
              <a:rPr lang="cs-CZ" sz="2400" dirty="0"/>
              <a:t>, „</a:t>
            </a:r>
            <a:r>
              <a:rPr lang="cs-CZ" sz="2400" dirty="0" err="1"/>
              <a:t>il</a:t>
            </a:r>
            <a:r>
              <a:rPr lang="cs-CZ" sz="2400" dirty="0"/>
              <a:t> </a:t>
            </a:r>
            <a:r>
              <a:rPr lang="cs-CZ" sz="2400" dirty="0" err="1"/>
              <a:t>picolo</a:t>
            </a:r>
            <a:r>
              <a:rPr lang="cs-CZ" sz="2400" dirty="0"/>
              <a:t> </a:t>
            </a:r>
            <a:r>
              <a:rPr lang="cs-CZ" sz="2400" dirty="0" err="1"/>
              <a:t>sancto</a:t>
            </a:r>
            <a:r>
              <a:rPr lang="cs-CZ" sz="2400" dirty="0"/>
              <a:t>“ </a:t>
            </a:r>
          </a:p>
          <a:p>
            <a:r>
              <a:rPr lang="cs-CZ" sz="2400" dirty="0"/>
              <a:t>láska  - Salome </a:t>
            </a:r>
            <a:r>
              <a:rPr lang="cs-CZ" sz="2400" dirty="0" err="1"/>
              <a:t>Lou</a:t>
            </a:r>
            <a:r>
              <a:rPr lang="cs-CZ" sz="2400" dirty="0"/>
              <a:t> – Paul </a:t>
            </a:r>
            <a:r>
              <a:rPr lang="cs-CZ" sz="2400" dirty="0" err="1"/>
              <a:t>Ree</a:t>
            </a:r>
            <a:r>
              <a:rPr lang="cs-CZ" sz="2400" dirty="0"/>
              <a:t>, „svatá Trojice“ -  nezapomeň na bič</a:t>
            </a:r>
          </a:p>
          <a:p>
            <a:r>
              <a:rPr lang="cs-CZ" sz="2400" dirty="0"/>
              <a:t>zhroucení v </a:t>
            </a:r>
            <a:r>
              <a:rPr lang="cs-CZ" sz="2400" dirty="0" err="1"/>
              <a:t>Turině</a:t>
            </a:r>
            <a:r>
              <a:rPr lang="cs-CZ" sz="2400" dirty="0"/>
              <a:t>  a nemoc</a:t>
            </a:r>
          </a:p>
          <a:p>
            <a:r>
              <a:rPr lang="cs-CZ" sz="2400" dirty="0"/>
              <a:t>záhada nemoci (schizofrenie? Syfilis? Hra?)</a:t>
            </a:r>
          </a:p>
          <a:p>
            <a:r>
              <a:rPr lang="cs-CZ" sz="2400" dirty="0"/>
              <a:t>sestra Elizabeth (</a:t>
            </a:r>
            <a:r>
              <a:rPr lang="cs-CZ" sz="2400" dirty="0" err="1"/>
              <a:t>Lamma</a:t>
            </a:r>
            <a:r>
              <a:rPr lang="cs-CZ" sz="2400" dirty="0"/>
              <a:t>) – archiv, vydání (nacismus)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837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406AD-BDD9-264A-9908-D9B9551A6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374FB5-663E-8744-A7C6-06AC9FE09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31FF80A-1D13-9743-8F35-823EDBE8A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24" y="365124"/>
            <a:ext cx="4771489" cy="649287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F2881DB1-E24D-6841-9CD7-258772906F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2014" y="277402"/>
            <a:ext cx="7037798" cy="6648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1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C15B200-19EE-564E-A511-0B237EE8B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4647"/>
          </a:xfrm>
        </p:spPr>
        <p:txBody>
          <a:bodyPr>
            <a:normAutofit/>
          </a:bodyPr>
          <a:lstStyle/>
          <a:p>
            <a:r>
              <a:rPr lang="cs-CZ" sz="2000" dirty="0"/>
              <a:t>Díla a témata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D64D03C-C2C9-0240-9499-40BA9845B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9772"/>
            <a:ext cx="10515600" cy="5338456"/>
          </a:xfrm>
        </p:spPr>
        <p:txBody>
          <a:bodyPr/>
          <a:lstStyle/>
          <a:p>
            <a:r>
              <a:rPr lang="cs-CZ" dirty="0"/>
              <a:t>„</a:t>
            </a:r>
            <a:r>
              <a:rPr lang="cs-CZ" i="1" dirty="0"/>
              <a:t>Zrození tragédie z ducha hudby</a:t>
            </a:r>
            <a:r>
              <a:rPr lang="cs-CZ" dirty="0"/>
              <a:t>“ (</a:t>
            </a:r>
            <a:r>
              <a:rPr lang="cs-CZ" dirty="0" err="1"/>
              <a:t>apolinský</a:t>
            </a:r>
            <a:r>
              <a:rPr lang="cs-CZ" dirty="0"/>
              <a:t> a </a:t>
            </a:r>
            <a:r>
              <a:rPr lang="cs-CZ" dirty="0" err="1"/>
              <a:t>dionýsský</a:t>
            </a:r>
            <a:r>
              <a:rPr lang="cs-CZ" dirty="0"/>
              <a:t> princip) </a:t>
            </a:r>
          </a:p>
          <a:p>
            <a:r>
              <a:rPr lang="cs-CZ" dirty="0"/>
              <a:t>„</a:t>
            </a:r>
            <a:r>
              <a:rPr lang="cs-CZ" i="1" dirty="0"/>
              <a:t>Nečasové úvahy</a:t>
            </a:r>
            <a:r>
              <a:rPr lang="cs-CZ" dirty="0"/>
              <a:t>“  (Schopenhauer, Wagner), „</a:t>
            </a:r>
            <a:r>
              <a:rPr lang="cs-CZ" i="1" dirty="0"/>
              <a:t>Lidské, příliš lidské“</a:t>
            </a:r>
            <a:r>
              <a:rPr lang="cs-CZ" dirty="0"/>
              <a:t> </a:t>
            </a:r>
          </a:p>
          <a:p>
            <a:r>
              <a:rPr lang="cs-CZ" b="1" i="1" dirty="0"/>
              <a:t>Die </a:t>
            </a:r>
            <a:r>
              <a:rPr lang="cs-CZ" b="1" i="1" dirty="0" err="1"/>
              <a:t>fröhliche</a:t>
            </a:r>
            <a:r>
              <a:rPr lang="cs-CZ" b="1" i="1" dirty="0"/>
              <a:t> </a:t>
            </a:r>
            <a:r>
              <a:rPr lang="cs-CZ" b="1" i="1" dirty="0" err="1"/>
              <a:t>Wissenschaft</a:t>
            </a:r>
            <a:r>
              <a:rPr lang="cs-CZ" dirty="0"/>
              <a:t> (</a:t>
            </a:r>
            <a:r>
              <a:rPr lang="cs-CZ" dirty="0">
                <a:hlinkClick r:id="rId2" tooltip="Radostná věda (stránka neexistuje)"/>
              </a:rPr>
              <a:t>Radostná věda</a:t>
            </a:r>
            <a:r>
              <a:rPr lang="cs-CZ" dirty="0"/>
              <a:t>) </a:t>
            </a:r>
            <a:r>
              <a:rPr lang="cs-CZ" dirty="0">
                <a:hlinkClick r:id="rId3" tooltip="1882"/>
              </a:rPr>
              <a:t>1882</a:t>
            </a:r>
            <a:endParaRPr lang="cs-CZ" dirty="0"/>
          </a:p>
          <a:p>
            <a:r>
              <a:rPr lang="cs-CZ" b="1" i="1" dirty="0" err="1"/>
              <a:t>Also</a:t>
            </a:r>
            <a:r>
              <a:rPr lang="cs-CZ" b="1" i="1" dirty="0"/>
              <a:t> </a:t>
            </a:r>
            <a:r>
              <a:rPr lang="cs-CZ" b="1" i="1" dirty="0" err="1"/>
              <a:t>sprach</a:t>
            </a:r>
            <a:r>
              <a:rPr lang="cs-CZ" b="1" i="1" dirty="0"/>
              <a:t> </a:t>
            </a:r>
            <a:r>
              <a:rPr lang="cs-CZ" b="1" i="1" dirty="0" err="1"/>
              <a:t>Zarathustra</a:t>
            </a:r>
            <a:r>
              <a:rPr lang="cs-CZ" dirty="0"/>
              <a:t> (</a:t>
            </a:r>
            <a:r>
              <a:rPr lang="cs-CZ" dirty="0">
                <a:hlinkClick r:id="rId4" tooltip="Tak pravil Zarathustra"/>
              </a:rPr>
              <a:t>Tak pravil Zarathustra</a:t>
            </a:r>
            <a:r>
              <a:rPr lang="cs-CZ" dirty="0"/>
              <a:t>) </a:t>
            </a:r>
            <a:r>
              <a:rPr lang="cs-CZ" dirty="0">
                <a:hlinkClick r:id="rId5" tooltip="1885"/>
              </a:rPr>
              <a:t>1885</a:t>
            </a:r>
            <a:endParaRPr lang="cs-CZ" dirty="0"/>
          </a:p>
          <a:p>
            <a:r>
              <a:rPr lang="cs-CZ" dirty="0"/>
              <a:t> </a:t>
            </a:r>
            <a:r>
              <a:rPr lang="cs-CZ" dirty="0">
                <a:hlinkClick r:id="rId6" tooltip="Mimo dobro a zlo (stránka neexistuje)"/>
              </a:rPr>
              <a:t>Mimo dobro a zlo</a:t>
            </a:r>
            <a:r>
              <a:rPr lang="cs-CZ" dirty="0"/>
              <a:t> (</a:t>
            </a:r>
            <a:r>
              <a:rPr lang="cs-CZ" dirty="0">
                <a:hlinkClick r:id="rId7" tooltip="1886"/>
              </a:rPr>
              <a:t>1886</a:t>
            </a:r>
            <a:r>
              <a:rPr lang="cs-CZ" dirty="0"/>
              <a:t>),  </a:t>
            </a:r>
            <a:r>
              <a:rPr lang="cs-CZ" dirty="0">
                <a:hlinkClick r:id="rId8" tooltip="Genealogie morálky"/>
              </a:rPr>
              <a:t>Genealogie morálky</a:t>
            </a:r>
            <a:r>
              <a:rPr lang="cs-CZ" dirty="0"/>
              <a:t> </a:t>
            </a:r>
            <a:r>
              <a:rPr lang="cs-CZ" dirty="0">
                <a:hlinkClick r:id="rId9" tooltip="1887"/>
              </a:rPr>
              <a:t>1887</a:t>
            </a:r>
            <a:endParaRPr lang="cs-CZ" dirty="0"/>
          </a:p>
          <a:p>
            <a:r>
              <a:rPr lang="cs-CZ" dirty="0">
                <a:hlinkClick r:id="rId10" tooltip="Soumrak model aneb Jak se filosofuje kladivem (stránka neexistuje)"/>
              </a:rPr>
              <a:t>Soumrak model aneb Jak se filosofuje kladivem</a:t>
            </a:r>
            <a:r>
              <a:rPr lang="cs-CZ" dirty="0"/>
              <a:t>) </a:t>
            </a:r>
            <a:r>
              <a:rPr lang="cs-CZ" dirty="0">
                <a:hlinkClick r:id="rId11" tooltip="1889"/>
              </a:rPr>
              <a:t>1889</a:t>
            </a:r>
            <a:endParaRPr lang="cs-CZ" dirty="0"/>
          </a:p>
          <a:p>
            <a:r>
              <a:rPr lang="cs-CZ" b="1" i="1" dirty="0"/>
              <a:t>Der </a:t>
            </a:r>
            <a:r>
              <a:rPr lang="cs-CZ" b="1" i="1" dirty="0" err="1"/>
              <a:t>Antichrist</a:t>
            </a:r>
            <a:r>
              <a:rPr lang="cs-CZ" dirty="0"/>
              <a:t> (Antikrist) </a:t>
            </a:r>
            <a:r>
              <a:rPr lang="cs-CZ" dirty="0">
                <a:hlinkClick r:id="rId5" tooltip="1885"/>
              </a:rPr>
              <a:t>1895</a:t>
            </a:r>
            <a:endParaRPr lang="cs-CZ" dirty="0"/>
          </a:p>
          <a:p>
            <a:r>
              <a:rPr lang="cs-CZ" i="1" dirty="0"/>
              <a:t>Ecce Homo</a:t>
            </a:r>
            <a:r>
              <a:rPr lang="cs-CZ" dirty="0"/>
              <a:t> </a:t>
            </a:r>
            <a:r>
              <a:rPr lang="cs-CZ" dirty="0">
                <a:hlinkClick r:id="rId12" tooltip="1888"/>
              </a:rPr>
              <a:t>1898</a:t>
            </a:r>
            <a:r>
              <a:rPr lang="cs-CZ" dirty="0"/>
              <a:t> – Pokus o autobiografii, </a:t>
            </a:r>
          </a:p>
          <a:p>
            <a:r>
              <a:rPr lang="cs-CZ" i="1" dirty="0"/>
              <a:t>Vůle k moci</a:t>
            </a:r>
            <a:r>
              <a:rPr lang="cs-CZ" dirty="0"/>
              <a:t> (1901) – falšováno sestrou Elisabeth</a:t>
            </a:r>
          </a:p>
        </p:txBody>
      </p:sp>
    </p:spTree>
    <p:extLst>
      <p:ext uri="{BB962C8B-B14F-4D97-AF65-F5344CB8AC3E}">
        <p14:creationId xmlns:p14="http://schemas.microsoft.com/office/powerpoint/2010/main" val="427363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2A75E5-FDB7-1D41-8BD2-4C60ED58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006" y="310534"/>
            <a:ext cx="10515600" cy="521979"/>
          </a:xfrm>
        </p:spPr>
        <p:txBody>
          <a:bodyPr>
            <a:normAutofit/>
          </a:bodyPr>
          <a:lstStyle/>
          <a:p>
            <a:r>
              <a:rPr lang="cs-CZ" sz="2400" dirty="0"/>
              <a:t>Styl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A42B19-A7A0-8D47-A089-B4EC418E7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06" y="856634"/>
            <a:ext cx="10515600" cy="5690832"/>
          </a:xfrm>
        </p:spPr>
        <p:txBody>
          <a:bodyPr/>
          <a:lstStyle/>
          <a:p>
            <a:r>
              <a:rPr lang="cs-CZ" dirty="0"/>
              <a:t> ambivalence, mám na vše dva názory; </a:t>
            </a:r>
            <a:r>
              <a:rPr lang="cs-CZ" dirty="0" err="1"/>
              <a:t>Hassliebe</a:t>
            </a:r>
            <a:r>
              <a:rPr lang="cs-CZ" dirty="0"/>
              <a:t>;	 „</a:t>
            </a:r>
            <a:r>
              <a:rPr lang="cs-CZ" dirty="0" err="1"/>
              <a:t>Nietzschovy</a:t>
            </a:r>
            <a:r>
              <a:rPr lang="cs-CZ" dirty="0"/>
              <a:t> kníry“</a:t>
            </a:r>
          </a:p>
          <a:p>
            <a:pPr hangingPunct="0"/>
            <a:r>
              <a:rPr lang="cs-CZ" dirty="0"/>
              <a:t>provokatér	, aforismy a provokující blasfémie</a:t>
            </a:r>
          </a:p>
          <a:p>
            <a:pPr hangingPunct="0"/>
            <a:r>
              <a:rPr lang="cs-CZ" dirty="0"/>
              <a:t> filozofování kladivem;</a:t>
            </a:r>
          </a:p>
          <a:p>
            <a:r>
              <a:rPr lang="cs-CZ" dirty="0"/>
              <a:t>poznání je interpretace, </a:t>
            </a:r>
            <a:r>
              <a:rPr lang="cs-CZ" b="1" dirty="0"/>
              <a:t>perspektivnost</a:t>
            </a:r>
            <a:r>
              <a:rPr lang="cs-CZ" dirty="0"/>
              <a:t>, zangažovanost</a:t>
            </a:r>
          </a:p>
          <a:p>
            <a:r>
              <a:rPr lang="cs-CZ" dirty="0"/>
              <a:t>neexistuje čisté poznání; 2 názory</a:t>
            </a:r>
          </a:p>
          <a:p>
            <a:r>
              <a:rPr lang="cs-CZ" dirty="0"/>
              <a:t>„rozumění věci je vždy umění existovat“</a:t>
            </a:r>
          </a:p>
          <a:p>
            <a:r>
              <a:rPr lang="cs-CZ" dirty="0"/>
              <a:t>Freud: nikdo nikdy sebe tak neznal.. (psychologická jemnost)</a:t>
            </a:r>
          </a:p>
          <a:p>
            <a:r>
              <a:rPr lang="cs-CZ" dirty="0"/>
              <a:t> pozor na citáty!		</a:t>
            </a:r>
          </a:p>
          <a:p>
            <a:r>
              <a:rPr lang="cs-CZ" u="sng" dirty="0"/>
              <a:t>Velbloud – lev – dítě </a:t>
            </a:r>
            <a:r>
              <a:rPr lang="cs-CZ" dirty="0"/>
              <a:t>(Tři proměny)</a:t>
            </a:r>
          </a:p>
          <a:p>
            <a:r>
              <a:rPr lang="cs-CZ" dirty="0"/>
              <a:t>Nejzbožnější z bezbožníků</a:t>
            </a:r>
          </a:p>
          <a:p>
            <a:pPr hangingPunct="0"/>
            <a:r>
              <a:rPr lang="cs-CZ" dirty="0"/>
              <a:t> 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492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B61967-46B5-F64C-9463-46780D014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1979"/>
          </a:xfrm>
        </p:spPr>
        <p:txBody>
          <a:bodyPr>
            <a:noAutofit/>
          </a:bodyPr>
          <a:lstStyle/>
          <a:p>
            <a:r>
              <a:rPr lang="cs-CZ" sz="2000" b="1" dirty="0"/>
              <a:t>myšlenky</a:t>
            </a: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B17DA3-E1D2-0240-BC87-C1CDCA1AA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45" y="677529"/>
            <a:ext cx="10515600" cy="6023521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mimo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mimo dobro a zlo, pravdu a lež, náboženství a ateismus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útok na „morálku“ a „pravdu“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nejde o imoralismus ani extrémní relativismus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chce vyvážit jednostrannost („denní“) - důrazem na 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dionýsské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chce odstranit rigiditu (desky hodnot) – kreativitou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chce odstranit namyšlenou svrchovanost (majitelů pravdy) – perspektivismem 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chce překonat 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zásvětnictví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(idealismus) – „věrností zemi“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Proti „platonismu pro lid“, proti „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zásvětnictví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endParaRPr lang="cs-CZ" sz="40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928F65E-90F9-9D44-9A45-97606F3835EA}"/>
              </a:ext>
            </a:extLst>
          </p:cNvPr>
          <p:cNvSpPr/>
          <p:nvPr/>
        </p:nvSpPr>
        <p:spPr>
          <a:xfrm>
            <a:off x="3048000" y="-27309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2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8FFE5C-A990-D347-B497-C2A730A59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185" y="204716"/>
            <a:ext cx="10515600" cy="858175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Proti „pravdě“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E1D2B0-749A-1D40-BE4F-06328FFCA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2891"/>
            <a:ext cx="10515600" cy="5114072"/>
          </a:xfrm>
        </p:spPr>
        <p:txBody>
          <a:bodyPr/>
          <a:lstStyle/>
          <a:p>
            <a:pPr marL="0" indent="0">
              <a:buNone/>
            </a:pPr>
            <a:r>
              <a:rPr lang="cs-CZ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bez iluzí nahlédnout do nepochopitelnosti světa (Schopenhauer),</a:t>
            </a:r>
            <a:r>
              <a:rPr lang="cs-CZ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rekonstrukce tragického vidění světa (Dionýsos)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Zapomínáme na metaforický původ kategorií, iluze objektivní pravdy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Mnoho cest, každý si musí hledat svou vlastní cestu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všechno je subjektivní;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vkus</a:t>
            </a:r>
            <a:endParaRPr lang="cs-CZ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proti pevným „deskám hodnot“ – stálý experiment</a:t>
            </a:r>
          </a:p>
          <a:p>
            <a:r>
              <a:rPr lang="cs-CZ" dirty="0"/>
              <a:t>Poznávající je také bytostně zainteresován v procesu poznávání, z čehož plyne, že nelze izolovat poznávané od toho kdo poznává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(Perspektivismus !)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2299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F159AA-F365-8E4D-A6E1-27D361E9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8332"/>
          </a:xfrm>
        </p:spPr>
        <p:txBody>
          <a:bodyPr>
            <a:normAutofit/>
          </a:bodyPr>
          <a:lstStyle/>
          <a:p>
            <a:r>
              <a:rPr lang="cs-CZ" sz="2400" dirty="0"/>
              <a:t>Proti „morálce“ (moralismu)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C75ED9-1160-AF4E-ABE9-CEB805230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074" y="979462"/>
            <a:ext cx="10515600" cy="5513411"/>
          </a:xfrm>
        </p:spPr>
        <p:txBody>
          <a:bodyPr>
            <a:normAutofit lnSpcReduction="10000"/>
          </a:bodyPr>
          <a:lstStyle/>
          <a:p>
            <a:pPr marL="0" indent="0" hangingPunc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Morálka se obrátila se proti životu, stala se „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protipřírodou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“; pokrytectví, rigidita, </a:t>
            </a:r>
            <a:endParaRPr lang="cs-CZ" sz="4000" dirty="0">
              <a:latin typeface="Mangal" panose="02040503050203030202" pitchFamily="18" charset="0"/>
              <a:ea typeface="Times New Roman" panose="02020603050405020304" pitchFamily="18" charset="0"/>
            </a:endParaRPr>
          </a:p>
          <a:p>
            <a:pPr hangingPunct="0"/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poslední morální požadavek je sebevražda morálky“.</a:t>
            </a:r>
            <a:endParaRPr lang="cs-CZ" sz="4000" dirty="0">
              <a:latin typeface="Mangal" panose="02040503050203030202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Proti soucitu, lásce k bližnímu - morálka – resentiment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moralismus, </a:t>
            </a:r>
            <a:r>
              <a:rPr lang="cs-CZ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moralin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proti: morálka odpovědnosti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Mravní zkušenost: pevný řád - mám - máš (vnější).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Morálka: kategorický imperativ, „dobré pro všechny“; proti tomu však je třeba postavit:  život jako ustavičný pokus, jedinečnost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 třeba připustit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chci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bez pocitů viny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Asketický řád - ano, pokud vede k sebeovládání</a:t>
            </a:r>
            <a:endParaRPr lang="cs-CZ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i="1" dirty="0"/>
              <a:t> správně porozumět morálce jako lidskému výtvoru, „abychom z ní měli užitek“.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96110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2932</TotalTime>
  <Words>1595</Words>
  <Application>Microsoft Office PowerPoint</Application>
  <PresentationFormat>Širokoúhlá obrazovka</PresentationFormat>
  <Paragraphs>154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Mangal</vt:lpstr>
      <vt:lpstr>Times New Roman</vt:lpstr>
      <vt:lpstr>Motiv Office</vt:lpstr>
      <vt:lpstr>Friedrich NIETZSCHE</vt:lpstr>
      <vt:lpstr>Prezentace aplikace PowerPoint</vt:lpstr>
      <vt:lpstr>  CV 1856 - 1900</vt:lpstr>
      <vt:lpstr>Prezentace aplikace PowerPoint</vt:lpstr>
      <vt:lpstr>Díla a témata</vt:lpstr>
      <vt:lpstr>Styl </vt:lpstr>
      <vt:lpstr>myšlenky </vt:lpstr>
      <vt:lpstr>Proti „pravdě“</vt:lpstr>
      <vt:lpstr>Proti „morálce“ (moralismu)</vt:lpstr>
      <vt:lpstr>Mimo dobro a zlo</vt:lpstr>
      <vt:lpstr>kritika náboženství a křesťanství </vt:lpstr>
      <vt:lpstr>Křesťanství </vt:lpstr>
      <vt:lpstr>myšlenka smrti Boha </vt:lpstr>
      <vt:lpstr>Degenerace idee Boha</vt:lpstr>
      <vt:lpstr>nadčlověk  </vt:lpstr>
      <vt:lpstr>Ježíš u Nietzscheho</vt:lpstr>
      <vt:lpstr>nihilismus</vt:lpstr>
      <vt:lpstr>Nihilismus </vt:lpstr>
      <vt:lpstr>Vliv Nietzscheho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Friedrich NIETZSCHE</dc:title>
  <dc:creator>T H</dc:creator>
  <cp:lastModifiedBy>Choulíková, Klára</cp:lastModifiedBy>
  <cp:revision>26</cp:revision>
  <dcterms:created xsi:type="dcterms:W3CDTF">2021-02-23T23:34:29Z</dcterms:created>
  <dcterms:modified xsi:type="dcterms:W3CDTF">2022-03-14T13:31:26Z</dcterms:modified>
</cp:coreProperties>
</file>