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256" r:id="rId2"/>
    <p:sldId id="277" r:id="rId3"/>
    <p:sldId id="297" r:id="rId4"/>
    <p:sldId id="273" r:id="rId5"/>
    <p:sldId id="274" r:id="rId6"/>
    <p:sldId id="276" r:id="rId7"/>
    <p:sldId id="299" r:id="rId8"/>
    <p:sldId id="268" r:id="rId9"/>
    <p:sldId id="279" r:id="rId10"/>
    <p:sldId id="278" r:id="rId11"/>
    <p:sldId id="282" r:id="rId12"/>
    <p:sldId id="305" r:id="rId13"/>
    <p:sldId id="269" r:id="rId14"/>
    <p:sldId id="265" r:id="rId15"/>
    <p:sldId id="258" r:id="rId16"/>
    <p:sldId id="261" r:id="rId17"/>
    <p:sldId id="309" r:id="rId18"/>
    <p:sldId id="310" r:id="rId19"/>
    <p:sldId id="311" r:id="rId20"/>
    <p:sldId id="312" r:id="rId21"/>
    <p:sldId id="314" r:id="rId22"/>
    <p:sldId id="315" r:id="rId23"/>
    <p:sldId id="313" r:id="rId24"/>
    <p:sldId id="284" r:id="rId25"/>
    <p:sldId id="286" r:id="rId26"/>
    <p:sldId id="292" r:id="rId27"/>
    <p:sldId id="308" r:id="rId28"/>
    <p:sldId id="318" r:id="rId29"/>
    <p:sldId id="316" r:id="rId30"/>
    <p:sldId id="317" r:id="rId31"/>
    <p:sldId id="320" r:id="rId32"/>
    <p:sldId id="319" r:id="rId33"/>
    <p:sldId id="328" r:id="rId34"/>
    <p:sldId id="327" r:id="rId35"/>
    <p:sldId id="306" r:id="rId36"/>
    <p:sldId id="325" r:id="rId37"/>
    <p:sldId id="321" r:id="rId38"/>
    <p:sldId id="322" r:id="rId39"/>
    <p:sldId id="326" r:id="rId40"/>
    <p:sldId id="324" r:id="rId41"/>
    <p:sldId id="294" r:id="rId42"/>
    <p:sldId id="293" r:id="rId43"/>
    <p:sldId id="295" r:id="rId44"/>
    <p:sldId id="280" r:id="rId4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94640" autoAdjust="0"/>
  </p:normalViewPr>
  <p:slideViewPr>
    <p:cSldViewPr snapToGrid="0">
      <p:cViewPr varScale="1">
        <p:scale>
          <a:sx n="79" d="100"/>
          <a:sy n="79" d="100"/>
        </p:scale>
        <p:origin x="762" y="84"/>
      </p:cViewPr>
      <p:guideLst/>
    </p:cSldViewPr>
  </p:slideViewPr>
  <p:notesTextViewPr>
    <p:cViewPr>
      <p:scale>
        <a:sx n="1" d="1"/>
        <a:sy n="1" d="1"/>
      </p:scale>
      <p:origin x="0" y="0"/>
    </p:cViewPr>
  </p:notesTextViewPr>
  <p:sorterViewPr>
    <p:cViewPr varScale="1">
      <p:scale>
        <a:sx n="100" d="100"/>
        <a:sy n="100" d="100"/>
      </p:scale>
      <p:origin x="0" y="-6900"/>
    </p:cViewPr>
  </p:sorterViewPr>
  <p:notesViewPr>
    <p:cSldViewPr snapToGrid="0">
      <p:cViewPr varScale="1">
        <p:scale>
          <a:sx n="64" d="100"/>
          <a:sy n="64" d="100"/>
        </p:scale>
        <p:origin x="310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1269C0-0405-40AF-AAEC-0D7FC51BDC97}" type="datetimeFigureOut">
              <a:rPr lang="cs-CZ" smtClean="0"/>
              <a:t>02.03.2021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EE525B-AA69-4443-82A0-88A816F97671}" type="slidenum">
              <a:rPr lang="cs-CZ" smtClean="0"/>
              <a:t>‹#›</a:t>
            </a:fld>
            <a:endParaRPr lang="cs-CZ"/>
          </a:p>
        </p:txBody>
      </p:sp>
    </p:spTree>
    <p:extLst>
      <p:ext uri="{BB962C8B-B14F-4D97-AF65-F5344CB8AC3E}">
        <p14:creationId xmlns:p14="http://schemas.microsoft.com/office/powerpoint/2010/main" val="1094586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06412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6160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6751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54640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435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5A41918-53B4-41AD-8E3A-39EC5CFA77E9}" type="datetimeFigureOut">
              <a:rPr lang="cs-CZ" smtClean="0"/>
              <a:t>02.03.2021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83539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5A41918-53B4-41AD-8E3A-39EC5CFA77E9}" type="datetimeFigureOut">
              <a:rPr lang="cs-CZ" smtClean="0"/>
              <a:t>02.03.2021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0906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5A41918-53B4-41AD-8E3A-39EC5CFA77E9}" type="datetimeFigureOut">
              <a:rPr lang="cs-CZ" smtClean="0"/>
              <a:t>02.03.2021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28962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5A41918-53B4-41AD-8E3A-39EC5CFA77E9}" type="datetimeFigureOut">
              <a:rPr lang="cs-CZ" smtClean="0"/>
              <a:t>02.03.2021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1943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02.03.2021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18440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02.03.2021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384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1918-53B4-41AD-8E3A-39EC5CFA77E9}" type="datetimeFigureOut">
              <a:rPr lang="cs-CZ" smtClean="0"/>
              <a:t>02.03.2021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78CFE-4935-4B20-9CF9-60DE49C2C5FE}" type="slidenum">
              <a:rPr lang="cs-CZ" smtClean="0"/>
              <a:t>‹#›</a:t>
            </a:fld>
            <a:endParaRPr lang="cs-CZ"/>
          </a:p>
        </p:txBody>
      </p:sp>
    </p:spTree>
    <p:extLst>
      <p:ext uri="{BB962C8B-B14F-4D97-AF65-F5344CB8AC3E}">
        <p14:creationId xmlns:p14="http://schemas.microsoft.com/office/powerpoint/2010/main" val="9490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eatergood.berkeley.edu/quizzes/ei_quiz/take_quiz"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lenka.kollerova@pedf.cuni.cz"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smtClean="0"/>
              <a:t>1. Předmět a metody sociální psychologie</a:t>
            </a:r>
            <a:endParaRPr lang="cs-CZ" dirty="0"/>
          </a:p>
        </p:txBody>
      </p:sp>
      <p:sp>
        <p:nvSpPr>
          <p:cNvPr id="3" name="Podnadpis 2"/>
          <p:cNvSpPr>
            <a:spLocks noGrp="1"/>
          </p:cNvSpPr>
          <p:nvPr>
            <p:ph type="subTitle" idx="1"/>
          </p:nvPr>
        </p:nvSpPr>
        <p:spPr>
          <a:xfrm>
            <a:off x="1524000" y="3602037"/>
            <a:ext cx="9358648" cy="2579821"/>
          </a:xfrm>
        </p:spPr>
        <p:txBody>
          <a:bodyPr>
            <a:normAutofit fontScale="92500" lnSpcReduction="20000"/>
          </a:bodyPr>
          <a:lstStyle/>
          <a:p>
            <a:r>
              <a:rPr lang="cs-CZ" dirty="0" smtClean="0"/>
              <a:t>23. 2. 2021</a:t>
            </a:r>
          </a:p>
          <a:p>
            <a:endParaRPr lang="cs-CZ" dirty="0" smtClean="0"/>
          </a:p>
          <a:p>
            <a:r>
              <a:rPr lang="cs-CZ" b="1" dirty="0"/>
              <a:t>S</a:t>
            </a:r>
            <a:r>
              <a:rPr lang="cs-CZ" b="1" dirty="0" smtClean="0"/>
              <a:t>ociální psychologie pro pedagogy</a:t>
            </a:r>
          </a:p>
          <a:p>
            <a:r>
              <a:rPr lang="cs-CZ" dirty="0" smtClean="0"/>
              <a:t>Katedra pedagogiky, Pedagogická fakulta UK</a:t>
            </a:r>
          </a:p>
          <a:p>
            <a:endParaRPr lang="cs-CZ" dirty="0" smtClean="0"/>
          </a:p>
          <a:p>
            <a:r>
              <a:rPr lang="cs-CZ" dirty="0" smtClean="0"/>
              <a:t>PhDr. Lenka Kollerová, </a:t>
            </a:r>
            <a:r>
              <a:rPr lang="cs-CZ" dirty="0" err="1" smtClean="0"/>
              <a:t>Ph.D</a:t>
            </a:r>
            <a:endParaRPr lang="cs-CZ" dirty="0"/>
          </a:p>
          <a:p>
            <a:r>
              <a:rPr lang="cs-CZ" dirty="0" smtClean="0"/>
              <a:t>lenka.kollerova@pedf.cuni.cz</a:t>
            </a:r>
            <a:endParaRPr lang="cs-CZ" dirty="0"/>
          </a:p>
        </p:txBody>
      </p:sp>
    </p:spTree>
    <p:extLst>
      <p:ext uri="{BB962C8B-B14F-4D97-AF65-F5344CB8AC3E}">
        <p14:creationId xmlns:p14="http://schemas.microsoft.com/office/powerpoint/2010/main" val="2476553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Široké aplikace SP</a:t>
            </a:r>
            <a:endParaRPr lang="cs-CZ" sz="4000" dirty="0"/>
          </a:p>
        </p:txBody>
      </p:sp>
      <p:sp>
        <p:nvSpPr>
          <p:cNvPr id="3" name="Zástupný symbol pro obsah 2"/>
          <p:cNvSpPr>
            <a:spLocks noGrp="1"/>
          </p:cNvSpPr>
          <p:nvPr>
            <p:ph idx="1"/>
          </p:nvPr>
        </p:nvSpPr>
        <p:spPr>
          <a:xfrm>
            <a:off x="5069542" y="968188"/>
            <a:ext cx="6285846" cy="4892862"/>
          </a:xfrm>
        </p:spPr>
        <p:txBody>
          <a:bodyPr>
            <a:normAutofit lnSpcReduction="10000"/>
          </a:bodyPr>
          <a:lstStyle/>
          <a:p>
            <a:pPr marL="0" indent="0">
              <a:buNone/>
            </a:pPr>
            <a:r>
              <a:rPr lang="cs-CZ" dirty="0" smtClean="0"/>
              <a:t>Některé důležité aplikace:</a:t>
            </a:r>
          </a:p>
          <a:p>
            <a:r>
              <a:rPr lang="cs-CZ" dirty="0" smtClean="0"/>
              <a:t>SP zdraví a nemoci</a:t>
            </a:r>
          </a:p>
          <a:p>
            <a:r>
              <a:rPr lang="cs-CZ" b="1" dirty="0" smtClean="0"/>
              <a:t>SP vzdělávání</a:t>
            </a:r>
          </a:p>
          <a:p>
            <a:r>
              <a:rPr lang="cs-CZ" dirty="0"/>
              <a:t>SP práva a sociální spravedlnosti</a:t>
            </a:r>
          </a:p>
          <a:p>
            <a:pPr marL="0" indent="0">
              <a:buNone/>
            </a:pPr>
            <a:endParaRPr lang="cs-CZ" b="1" dirty="0" smtClean="0"/>
          </a:p>
          <a:p>
            <a:r>
              <a:rPr lang="cs-CZ" dirty="0"/>
              <a:t>S</a:t>
            </a:r>
            <a:r>
              <a:rPr lang="cs-CZ" dirty="0" smtClean="0"/>
              <a:t>P </a:t>
            </a:r>
            <a:r>
              <a:rPr lang="cs-CZ" dirty="0"/>
              <a:t>spotřebitelského chování</a:t>
            </a:r>
          </a:p>
          <a:p>
            <a:r>
              <a:rPr lang="cs-CZ" dirty="0" smtClean="0"/>
              <a:t>SP organizací a institucí</a:t>
            </a:r>
          </a:p>
          <a:p>
            <a:r>
              <a:rPr lang="cs-CZ" dirty="0" smtClean="0"/>
              <a:t>SP médií</a:t>
            </a:r>
          </a:p>
          <a:p>
            <a:r>
              <a:rPr lang="cs-CZ" dirty="0" smtClean="0"/>
              <a:t>SP dopravy</a:t>
            </a:r>
          </a:p>
          <a:p>
            <a:pPr marL="0" indent="0">
              <a:buNone/>
            </a:pPr>
            <a:endParaRPr lang="cs-CZ" dirty="0"/>
          </a:p>
        </p:txBody>
      </p:sp>
      <p:sp>
        <p:nvSpPr>
          <p:cNvPr id="4" name="Zástupný symbol pro text 3"/>
          <p:cNvSpPr>
            <a:spLocks noGrp="1"/>
          </p:cNvSpPr>
          <p:nvPr>
            <p:ph type="body" sz="half" idx="2"/>
          </p:nvPr>
        </p:nvSpPr>
        <p:spPr/>
        <p:txBody>
          <a:bodyPr>
            <a:normAutofit/>
          </a:bodyPr>
          <a:lstStyle/>
          <a:p>
            <a:pPr marL="571500" indent="-571500">
              <a:buFontTx/>
              <a:buChar char="-"/>
            </a:pPr>
            <a:endParaRPr lang="cs-CZ" sz="3200" dirty="0" smtClean="0">
              <a:latin typeface="+mj-lt"/>
            </a:endParaRPr>
          </a:p>
          <a:p>
            <a:pPr marL="571500" indent="-571500">
              <a:buFontTx/>
              <a:buChar char="-"/>
            </a:pPr>
            <a:r>
              <a:rPr lang="cs-CZ" sz="3200" dirty="0" smtClean="0">
                <a:latin typeface="+mj-lt"/>
              </a:rPr>
              <a:t>v psychologii a dalších vědních disciplínách</a:t>
            </a:r>
          </a:p>
          <a:p>
            <a:pPr marL="571500" indent="-571500">
              <a:buFontTx/>
              <a:buChar char="-"/>
            </a:pPr>
            <a:endParaRPr lang="cs-CZ" sz="3200" dirty="0">
              <a:latin typeface="+mj-lt"/>
            </a:endParaRPr>
          </a:p>
          <a:p>
            <a:pPr marL="571500" indent="-571500">
              <a:buFontTx/>
              <a:buChar char="-"/>
            </a:pPr>
            <a:r>
              <a:rPr lang="cs-CZ" sz="3200" dirty="0" smtClean="0">
                <a:latin typeface="+mj-lt"/>
              </a:rPr>
              <a:t>v mnoha oblastech praxe</a:t>
            </a:r>
            <a:endParaRPr lang="cs-CZ" sz="3200" dirty="0">
              <a:latin typeface="+mj-lt"/>
            </a:endParaRPr>
          </a:p>
        </p:txBody>
      </p:sp>
    </p:spTree>
    <p:extLst>
      <p:ext uri="{BB962C8B-B14F-4D97-AF65-F5344CB8AC3E}">
        <p14:creationId xmlns:p14="http://schemas.microsoft.com/office/powerpoint/2010/main" val="393975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4000" dirty="0" smtClean="0"/>
              <a:t>Zkuste se ve dvojicích zamyslet nad tématy </a:t>
            </a:r>
            <a:r>
              <a:rPr lang="cs-CZ" sz="4000" u="sng" dirty="0" smtClean="0"/>
              <a:t>SP v oblasti pedagogiky </a:t>
            </a:r>
            <a:r>
              <a:rPr lang="cs-CZ" sz="4000" dirty="0" smtClean="0"/>
              <a:t>a napsat do sdíleného </a:t>
            </a:r>
            <a:r>
              <a:rPr lang="cs-CZ" sz="4000" dirty="0" err="1" smtClean="0"/>
              <a:t>xlsx</a:t>
            </a:r>
            <a:r>
              <a:rPr lang="cs-CZ" sz="4000" dirty="0" smtClean="0"/>
              <a:t> 1 otázku, na kterou byste rádi během kurzu získali odpověď.</a:t>
            </a:r>
            <a:br>
              <a:rPr lang="cs-CZ" sz="4000" dirty="0" smtClean="0"/>
            </a:br>
            <a:r>
              <a:rPr lang="cs-CZ" sz="4000" dirty="0"/>
              <a:t/>
            </a:r>
            <a:br>
              <a:rPr lang="cs-CZ" sz="4000" dirty="0"/>
            </a:br>
            <a:endParaRPr lang="cs-CZ" sz="2800" dirty="0"/>
          </a:p>
        </p:txBody>
      </p:sp>
      <p:sp>
        <p:nvSpPr>
          <p:cNvPr id="3" name="Zástupný symbol pro text 2"/>
          <p:cNvSpPr>
            <a:spLocks noGrp="1"/>
          </p:cNvSpPr>
          <p:nvPr>
            <p:ph type="body" idx="1"/>
          </p:nvPr>
        </p:nvSpPr>
        <p:spPr/>
        <p:txBody>
          <a:bodyPr>
            <a:normAutofit/>
          </a:bodyPr>
          <a:lstStyle/>
          <a:p>
            <a:pPr algn="ctr"/>
            <a:r>
              <a:rPr lang="cs-CZ" sz="4000" b="1" dirty="0" smtClean="0"/>
              <a:t>???</a:t>
            </a:r>
            <a:endParaRPr lang="cs-CZ" sz="4000" b="1" dirty="0"/>
          </a:p>
        </p:txBody>
      </p:sp>
    </p:spTree>
    <p:extLst>
      <p:ext uri="{BB962C8B-B14F-4D97-AF65-F5344CB8AC3E}">
        <p14:creationId xmlns:p14="http://schemas.microsoft.com/office/powerpoint/2010/main" val="202427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Kořeny sociální psychologie</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00734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věda zkoumající staré otázky</a:t>
            </a:r>
            <a:br>
              <a:rPr lang="cs-CZ" dirty="0" smtClean="0"/>
            </a:br>
            <a:endParaRPr lang="cs-CZ" dirty="0"/>
          </a:p>
        </p:txBody>
      </p:sp>
      <p:sp>
        <p:nvSpPr>
          <p:cNvPr id="3" name="Zástupný symbol pro obsah 2"/>
          <p:cNvSpPr>
            <a:spLocks noGrp="1"/>
          </p:cNvSpPr>
          <p:nvPr>
            <p:ph idx="1"/>
          </p:nvPr>
        </p:nvSpPr>
        <p:spPr>
          <a:xfrm>
            <a:off x="838200" y="1825625"/>
            <a:ext cx="4734596" cy="4351338"/>
          </a:xfrm>
        </p:spPr>
        <p:txBody>
          <a:bodyPr>
            <a:normAutofit/>
          </a:bodyPr>
          <a:lstStyle/>
          <a:p>
            <a:r>
              <a:rPr lang="cs-CZ" dirty="0" smtClean="0"/>
              <a:t>Aristoteles (4. st. př. n. l.)</a:t>
            </a:r>
          </a:p>
          <a:p>
            <a:pPr marL="0" indent="0">
              <a:buNone/>
            </a:pPr>
            <a:endParaRPr lang="cs-CZ" dirty="0" smtClean="0"/>
          </a:p>
          <a:p>
            <a:pPr marL="820738" indent="-457200">
              <a:buFontTx/>
              <a:buChar char="-"/>
            </a:pPr>
            <a:r>
              <a:rPr lang="cs-CZ" dirty="0" smtClean="0"/>
              <a:t>Člověk </a:t>
            </a:r>
            <a:r>
              <a:rPr lang="cs-CZ" dirty="0"/>
              <a:t>je bytost přirozeně </a:t>
            </a:r>
            <a:r>
              <a:rPr lang="cs-CZ" dirty="0" smtClean="0"/>
              <a:t>společenská.</a:t>
            </a:r>
          </a:p>
          <a:p>
            <a:pPr marL="820738" indent="-457200">
              <a:buFontTx/>
              <a:buChar char="-"/>
            </a:pPr>
            <a:endParaRPr lang="cs-CZ" dirty="0" smtClean="0"/>
          </a:p>
          <a:p>
            <a:pPr marL="820738" indent="-457200">
              <a:buFontTx/>
              <a:buChar char="-"/>
            </a:pPr>
            <a:r>
              <a:rPr lang="cs-CZ" dirty="0" smtClean="0"/>
              <a:t>Druzí lidé motivují naše jednání.</a:t>
            </a:r>
          </a:p>
          <a:p>
            <a:pPr marL="820738" indent="-457200">
              <a:buFontTx/>
              <a:buChar char="-"/>
            </a:pPr>
            <a:endParaRPr lang="cs-CZ" dirty="0" smtClean="0"/>
          </a:p>
          <a:p>
            <a:pPr marL="0" indent="0">
              <a:buNone/>
            </a:pPr>
            <a:endParaRPr lang="cs-CZ" dirty="0" smtClean="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2796" y="2445197"/>
            <a:ext cx="6619204" cy="4412803"/>
          </a:xfrm>
          <a:prstGeom prst="rect">
            <a:avLst/>
          </a:prstGeom>
        </p:spPr>
      </p:pic>
    </p:spTree>
    <p:extLst>
      <p:ext uri="{BB962C8B-B14F-4D97-AF65-F5344CB8AC3E}">
        <p14:creationId xmlns:p14="http://schemas.microsoft.com/office/powerpoint/2010/main" val="4264541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Vznik SP jako vědy</a:t>
            </a:r>
            <a:endParaRPr lang="cs-CZ" dirty="0"/>
          </a:p>
        </p:txBody>
      </p:sp>
      <p:sp>
        <p:nvSpPr>
          <p:cNvPr id="3" name="Zástupný symbol pro obsah 2"/>
          <p:cNvSpPr>
            <a:spLocks noGrp="1"/>
          </p:cNvSpPr>
          <p:nvPr>
            <p:ph idx="1"/>
          </p:nvPr>
        </p:nvSpPr>
        <p:spPr>
          <a:xfrm>
            <a:off x="838200" y="1402773"/>
            <a:ext cx="10515600" cy="4774190"/>
          </a:xfrm>
        </p:spPr>
        <p:txBody>
          <a:bodyPr/>
          <a:lstStyle/>
          <a:p>
            <a:pPr marL="0" indent="0">
              <a:buNone/>
            </a:pPr>
            <a:r>
              <a:rPr lang="cs-CZ" dirty="0" smtClean="0"/>
              <a:t>1908 – 1 ze 2 prvních učebnic</a:t>
            </a:r>
          </a:p>
          <a:p>
            <a:r>
              <a:rPr lang="cs-CZ" dirty="0"/>
              <a:t>s</a:t>
            </a:r>
            <a:r>
              <a:rPr lang="cs-CZ" dirty="0" smtClean="0"/>
              <a:t>ociolog Edward </a:t>
            </a:r>
            <a:r>
              <a:rPr lang="cs-CZ" dirty="0" err="1" smtClean="0"/>
              <a:t>Ross</a:t>
            </a:r>
            <a:r>
              <a:rPr lang="cs-CZ" dirty="0" smtClean="0"/>
              <a:t> (USA)</a:t>
            </a:r>
          </a:p>
          <a:p>
            <a:r>
              <a:rPr lang="cs-CZ" dirty="0" smtClean="0"/>
              <a:t>Druzí ovlivňují jedince, </a:t>
            </a:r>
            <a:r>
              <a:rPr lang="cs-CZ" u="sng" dirty="0" smtClean="0"/>
              <a:t>i když nejsou přítomni</a:t>
            </a:r>
            <a:r>
              <a:rPr lang="cs-CZ" dirty="0" smtClean="0"/>
              <a:t>. </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4" y="3268669"/>
            <a:ext cx="2217736" cy="3375886"/>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909" y="1713375"/>
            <a:ext cx="4087091" cy="5144625"/>
          </a:xfrm>
          <a:prstGeom prst="rect">
            <a:avLst/>
          </a:prstGeom>
        </p:spPr>
      </p:pic>
    </p:spTree>
    <p:extLst>
      <p:ext uri="{BB962C8B-B14F-4D97-AF65-F5344CB8AC3E}">
        <p14:creationId xmlns:p14="http://schemas.microsoft.com/office/powerpoint/2010/main" val="158485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Vznik </a:t>
            </a:r>
            <a:r>
              <a:rPr lang="cs-CZ" dirty="0" smtClean="0"/>
              <a:t>SP </a:t>
            </a:r>
            <a:r>
              <a:rPr lang="cs-CZ" dirty="0"/>
              <a:t>jako vědy</a:t>
            </a:r>
          </a:p>
        </p:txBody>
      </p:sp>
      <p:sp>
        <p:nvSpPr>
          <p:cNvPr id="3" name="Zástupný symbol pro obsah 2"/>
          <p:cNvSpPr>
            <a:spLocks noGrp="1"/>
          </p:cNvSpPr>
          <p:nvPr>
            <p:ph idx="1"/>
          </p:nvPr>
        </p:nvSpPr>
        <p:spPr/>
        <p:txBody>
          <a:bodyPr/>
          <a:lstStyle/>
          <a:p>
            <a:pPr marL="0" indent="0">
              <a:buNone/>
            </a:pPr>
            <a:r>
              <a:rPr lang="cs-CZ" dirty="0" smtClean="0"/>
              <a:t>1908 – 1 ze 2 prvních učebnic</a:t>
            </a:r>
          </a:p>
          <a:p>
            <a:r>
              <a:rPr lang="cs-CZ" dirty="0" smtClean="0"/>
              <a:t>psycholog William </a:t>
            </a:r>
            <a:r>
              <a:rPr lang="cs-CZ" dirty="0" err="1" smtClean="0"/>
              <a:t>McDougall</a:t>
            </a:r>
            <a:r>
              <a:rPr lang="cs-CZ" dirty="0" smtClean="0"/>
              <a:t> (USA)</a:t>
            </a:r>
          </a:p>
          <a:p>
            <a:r>
              <a:rPr lang="cs-CZ" dirty="0"/>
              <a:t>K</a:t>
            </a:r>
            <a:r>
              <a:rPr lang="cs-CZ" dirty="0" smtClean="0"/>
              <a:t>aždé sociální chování lze odvodit z instinktů.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196" y="170656"/>
            <a:ext cx="4244804" cy="6687344"/>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9903"/>
            <a:ext cx="5822490" cy="3408097"/>
          </a:xfrm>
          <a:prstGeom prst="rect">
            <a:avLst/>
          </a:prstGeom>
        </p:spPr>
      </p:pic>
    </p:spTree>
    <p:extLst>
      <p:ext uri="{BB962C8B-B14F-4D97-AF65-F5344CB8AC3E}">
        <p14:creationId xmlns:p14="http://schemas.microsoft.com/office/powerpoint/2010/main" val="281178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a:t>
            </a:r>
            <a:r>
              <a:rPr lang="cs-CZ" dirty="0" smtClean="0"/>
              <a:t>ociální psychologie jako věda</a:t>
            </a:r>
            <a:endParaRPr lang="cs-CZ" dirty="0"/>
          </a:p>
        </p:txBody>
      </p:sp>
      <p:sp>
        <p:nvSpPr>
          <p:cNvPr id="3" name="Zástupný symbol pro obsah 2"/>
          <p:cNvSpPr>
            <a:spLocks noGrp="1"/>
          </p:cNvSpPr>
          <p:nvPr>
            <p:ph idx="1"/>
          </p:nvPr>
        </p:nvSpPr>
        <p:spPr/>
        <p:txBody>
          <a:bodyPr>
            <a:normAutofit lnSpcReduction="10000"/>
          </a:bodyPr>
          <a:lstStyle/>
          <a:p>
            <a:pPr>
              <a:buFont typeface="Courier New" panose="02070309020205020404" pitchFamily="49" charset="0"/>
              <a:buChar char="o"/>
            </a:pPr>
            <a:r>
              <a:rPr lang="cs-CZ" b="1" dirty="0"/>
              <a:t> </a:t>
            </a:r>
            <a:r>
              <a:rPr lang="cs-CZ" dirty="0" smtClean="0"/>
              <a:t>SP je systematická </a:t>
            </a:r>
            <a:r>
              <a:rPr lang="cs-CZ" dirty="0"/>
              <a:t>činnost, která se </a:t>
            </a:r>
            <a:r>
              <a:rPr lang="cs-CZ" dirty="0" smtClean="0"/>
              <a:t>snaží vytvářet </a:t>
            </a:r>
            <a:r>
              <a:rPr lang="cs-CZ" u="sng" dirty="0" smtClean="0"/>
              <a:t>teorie</a:t>
            </a:r>
            <a:r>
              <a:rPr lang="cs-CZ" dirty="0" smtClean="0"/>
              <a:t> a ověřovat hypotézy, které z těchto teorií plynou. </a:t>
            </a:r>
          </a:p>
          <a:p>
            <a:pPr>
              <a:buFont typeface="Courier New" panose="02070309020205020404" pitchFamily="49" charset="0"/>
              <a:buChar char="o"/>
            </a:pPr>
            <a:endParaRPr lang="cs-CZ" dirty="0"/>
          </a:p>
          <a:p>
            <a:pPr marL="811213" indent="0">
              <a:buNone/>
            </a:pPr>
            <a:r>
              <a:rPr lang="cs-CZ" dirty="0" smtClean="0"/>
              <a:t>Kurt </a:t>
            </a:r>
            <a:r>
              <a:rPr lang="cs-CZ" dirty="0" err="1" smtClean="0"/>
              <a:t>Lewin</a:t>
            </a:r>
            <a:r>
              <a:rPr lang="cs-CZ" dirty="0" smtClean="0"/>
              <a:t>: „Není nic tak užitečného jako dobrá teorie.“</a:t>
            </a:r>
          </a:p>
          <a:p>
            <a:pPr>
              <a:buFont typeface="Courier New" panose="02070309020205020404" pitchFamily="49" charset="0"/>
              <a:buChar char="o"/>
            </a:pPr>
            <a:endParaRPr lang="cs-CZ" dirty="0"/>
          </a:p>
          <a:p>
            <a:pPr>
              <a:buFont typeface="Courier New" panose="02070309020205020404" pitchFamily="49" charset="0"/>
              <a:buChar char="o"/>
            </a:pPr>
            <a:r>
              <a:rPr lang="cs-CZ" dirty="0" smtClean="0"/>
              <a:t> SP se pomocí systematických metod snaží získat poznatky</a:t>
            </a:r>
            <a:r>
              <a:rPr lang="cs-CZ" dirty="0"/>
              <a:t>, tj. poznatky, které budou </a:t>
            </a:r>
            <a:r>
              <a:rPr lang="cs-CZ" u="sng" dirty="0"/>
              <a:t>platné </a:t>
            </a:r>
            <a:r>
              <a:rPr lang="cs-CZ" u="sng" dirty="0" smtClean="0"/>
              <a:t>a </a:t>
            </a:r>
            <a:r>
              <a:rPr lang="cs-CZ" u="sng" dirty="0"/>
              <a:t>reprodukovatelné</a:t>
            </a:r>
            <a:r>
              <a:rPr lang="cs-CZ" dirty="0" smtClean="0"/>
              <a:t>.</a:t>
            </a:r>
          </a:p>
          <a:p>
            <a:pPr>
              <a:buFont typeface="Courier New" panose="02070309020205020404" pitchFamily="49" charset="0"/>
              <a:buChar char="o"/>
            </a:pPr>
            <a:endParaRPr lang="cs-CZ" dirty="0"/>
          </a:p>
          <a:p>
            <a:pPr>
              <a:buFont typeface="Courier New" panose="02070309020205020404" pitchFamily="49" charset="0"/>
              <a:buChar char="o"/>
            </a:pPr>
            <a:r>
              <a:rPr lang="cs-CZ" dirty="0"/>
              <a:t> </a:t>
            </a:r>
            <a:r>
              <a:rPr lang="cs-CZ" dirty="0" smtClean="0"/>
              <a:t>Ověřené poznatky pak lze aplikovat do praxe, která potřebuje </a:t>
            </a:r>
            <a:r>
              <a:rPr lang="cs-CZ" u="sng" dirty="0" smtClean="0"/>
              <a:t>výzkumné ověřené </a:t>
            </a:r>
            <a:r>
              <a:rPr lang="cs-CZ" dirty="0" smtClean="0"/>
              <a:t>postupy.</a:t>
            </a:r>
            <a:endParaRPr lang="cs-CZ" dirty="0"/>
          </a:p>
          <a:p>
            <a:endParaRPr lang="cs-CZ" dirty="0"/>
          </a:p>
        </p:txBody>
      </p:sp>
    </p:spTree>
    <p:extLst>
      <p:ext uri="{BB962C8B-B14F-4D97-AF65-F5344CB8AC3E}">
        <p14:creationId xmlns:p14="http://schemas.microsoft.com/office/powerpoint/2010/main" val="267699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 Aplikace SP do policejní/soudní praxe</a:t>
            </a:r>
            <a:endParaRPr lang="cs-CZ" dirty="0"/>
          </a:p>
        </p:txBody>
      </p:sp>
      <p:sp>
        <p:nvSpPr>
          <p:cNvPr id="3" name="Zástupný symbol pro obsah 2"/>
          <p:cNvSpPr>
            <a:spLocks noGrp="1"/>
          </p:cNvSpPr>
          <p:nvPr>
            <p:ph idx="1"/>
          </p:nvPr>
        </p:nvSpPr>
        <p:spPr>
          <a:xfrm>
            <a:off x="838200" y="1825625"/>
            <a:ext cx="10699376" cy="4413810"/>
          </a:xfrm>
        </p:spPr>
        <p:txBody>
          <a:bodyPr>
            <a:normAutofit/>
          </a:bodyPr>
          <a:lstStyle/>
          <a:p>
            <a:pPr marL="0" indent="0">
              <a:buNone/>
            </a:pPr>
            <a:endParaRPr lang="cs-CZ" dirty="0" smtClean="0">
              <a:latin typeface="+mj-lt"/>
            </a:endParaRPr>
          </a:p>
          <a:p>
            <a:pPr marL="0" indent="0">
              <a:buNone/>
            </a:pPr>
            <a:r>
              <a:rPr lang="cs-CZ" dirty="0" err="1" smtClean="0">
                <a:latin typeface="+mj-lt"/>
              </a:rPr>
              <a:t>Pusťtě</a:t>
            </a:r>
            <a:r>
              <a:rPr lang="cs-CZ" dirty="0" smtClean="0">
                <a:latin typeface="+mj-lt"/>
              </a:rPr>
              <a:t> si video (0:31), v němž policista po identifikaci podezřelého poskytuje svědkovi pozitivní zpětnou vazbu.</a:t>
            </a:r>
          </a:p>
          <a:p>
            <a:pPr marL="0" indent="0">
              <a:buNone/>
            </a:pPr>
            <a:endParaRPr lang="cs-CZ" dirty="0">
              <a:latin typeface="+mj-lt"/>
            </a:endParaRPr>
          </a:p>
          <a:p>
            <a:pPr marL="0" indent="0">
              <a:buNone/>
            </a:pPr>
            <a:r>
              <a:rPr lang="cs-CZ" dirty="0">
                <a:latin typeface="+mj-lt"/>
              </a:rPr>
              <a:t>https://www.youtube.com/watch?v=pJXQ7P9_vGU</a:t>
            </a:r>
          </a:p>
        </p:txBody>
      </p:sp>
    </p:spTree>
    <p:extLst>
      <p:ext uri="{BB962C8B-B14F-4D97-AF65-F5344CB8AC3E}">
        <p14:creationId xmlns:p14="http://schemas.microsoft.com/office/powerpoint/2010/main" val="274460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Jak jistě bude tento svědek pak vystupovat u soudu</a:t>
            </a:r>
            <a:r>
              <a:rPr lang="cs-CZ" sz="2800" dirty="0"/>
              <a:t> </a:t>
            </a:r>
            <a:r>
              <a:rPr lang="cs-CZ" sz="2800" dirty="0" smtClean="0"/>
              <a:t>a jak by vystupoval, pokud by od policisty nezískal pozitivní zpětnou vazbu?</a:t>
            </a:r>
            <a:endParaRPr lang="cs-CZ" sz="2800" dirty="0"/>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283960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 Aplikace SP do policejní/soudní praxe</a:t>
            </a:r>
            <a:endParaRPr lang="cs-CZ" dirty="0"/>
          </a:p>
        </p:txBody>
      </p:sp>
      <p:sp>
        <p:nvSpPr>
          <p:cNvPr id="3" name="Zástupný symbol pro obsah 2"/>
          <p:cNvSpPr>
            <a:spLocks noGrp="1"/>
          </p:cNvSpPr>
          <p:nvPr>
            <p:ph idx="1"/>
          </p:nvPr>
        </p:nvSpPr>
        <p:spPr>
          <a:xfrm>
            <a:off x="838200" y="1825625"/>
            <a:ext cx="10699376" cy="4413810"/>
          </a:xfrm>
        </p:spPr>
        <p:txBody>
          <a:bodyPr>
            <a:normAutofit fontScale="70000" lnSpcReduction="20000"/>
          </a:bodyPr>
          <a:lstStyle/>
          <a:p>
            <a:pPr marL="0" indent="0">
              <a:buNone/>
            </a:pPr>
            <a:r>
              <a:rPr lang="cs-CZ" dirty="0" smtClean="0"/>
              <a:t>POST-IDENTIFIKAČNÍ VLIV ZPĚTNÉ VAZBY – opakovaně ověřen</a:t>
            </a:r>
          </a:p>
          <a:p>
            <a:pPr marL="0" indent="0">
              <a:buNone/>
            </a:pPr>
            <a:endParaRPr lang="cs-CZ" dirty="0" smtClean="0"/>
          </a:p>
          <a:p>
            <a:pPr marL="0" indent="0">
              <a:buNone/>
            </a:pPr>
            <a:r>
              <a:rPr lang="cs-CZ" dirty="0" smtClean="0"/>
              <a:t>Př. Experimentu:</a:t>
            </a:r>
          </a:p>
          <a:p>
            <a:pPr marL="720725" indent="-366713">
              <a:buAutoNum type="arabicPeriod"/>
              <a:tabLst>
                <a:tab pos="263525" algn="l"/>
              </a:tabLst>
            </a:pPr>
            <a:r>
              <a:rPr lang="cs-CZ" dirty="0" smtClean="0"/>
              <a:t>Zrnité video muže vcházejícího do obchodu a informace, že muž poté někoho v obchodu zavraždil. </a:t>
            </a:r>
          </a:p>
          <a:p>
            <a:pPr marL="720725" indent="-366713">
              <a:buAutoNum type="arabicPeriod"/>
              <a:tabLst>
                <a:tab pos="263525" algn="l"/>
              </a:tabLst>
            </a:pPr>
            <a:r>
              <a:rPr lang="cs-CZ" dirty="0" smtClean="0"/>
              <a:t>Identifikace muže z fotografie.</a:t>
            </a:r>
          </a:p>
          <a:p>
            <a:pPr marL="720725" indent="-366713">
              <a:buAutoNum type="arabicPeriod"/>
              <a:tabLst>
                <a:tab pos="263525" algn="l"/>
              </a:tabLst>
            </a:pPr>
            <a:r>
              <a:rPr lang="cs-CZ" u="sng" dirty="0" smtClean="0"/>
              <a:t>Zpětná vazba </a:t>
            </a:r>
            <a:r>
              <a:rPr lang="cs-CZ" dirty="0" smtClean="0"/>
              <a:t>– buď potvrzující, vyvracející, nebo žádná (tj. manipulovaná nezávislá proměnná).</a:t>
            </a:r>
          </a:p>
          <a:p>
            <a:pPr marL="720725" indent="-366713">
              <a:buAutoNum type="arabicPeriod"/>
              <a:tabLst>
                <a:tab pos="263525" algn="l"/>
              </a:tabLst>
            </a:pPr>
            <a:r>
              <a:rPr lang="cs-CZ" dirty="0" smtClean="0"/>
              <a:t>Měřená závislá proměnná: Jak jste si byl/a jist/a v momentě identifikace, že člověk, kterého označujete, byl člověkem na videu?</a:t>
            </a:r>
          </a:p>
          <a:p>
            <a:pPr marL="0" indent="0">
              <a:buNone/>
            </a:pPr>
            <a:endParaRPr lang="cs-CZ" dirty="0" smtClean="0"/>
          </a:p>
          <a:p>
            <a:pPr marL="0" indent="0">
              <a:buNone/>
            </a:pPr>
            <a:r>
              <a:rPr lang="cs-CZ" dirty="0" smtClean="0"/>
              <a:t>Poznatek:</a:t>
            </a:r>
            <a:endParaRPr lang="cs-CZ" dirty="0"/>
          </a:p>
          <a:p>
            <a:pPr>
              <a:buFont typeface="Wingdings" panose="05000000000000000000" pitchFamily="2" charset="2"/>
              <a:buChar char="ü"/>
            </a:pPr>
            <a:r>
              <a:rPr lang="cs-CZ" dirty="0" smtClean="0"/>
              <a:t>Svědkova jistota ve správnost vlastní identifikace </a:t>
            </a:r>
            <a:r>
              <a:rPr lang="cs-CZ" u="sng" dirty="0" smtClean="0"/>
              <a:t>je výrazně ovlivňování ZPĚTNOU VAZBOU, ať už si lidé myslí, že byli zpětnou vazbou ovlivněni, nebo ne.</a:t>
            </a:r>
          </a:p>
          <a:p>
            <a:pPr>
              <a:buFont typeface="Wingdings" panose="05000000000000000000" pitchFamily="2" charset="2"/>
              <a:buChar char="ü"/>
            </a:pPr>
            <a:endParaRPr lang="cs-CZ" u="sng" dirty="0" smtClean="0"/>
          </a:p>
        </p:txBody>
      </p:sp>
    </p:spTree>
    <p:extLst>
      <p:ext uri="{BB962C8B-B14F-4D97-AF65-F5344CB8AC3E}">
        <p14:creationId xmlns:p14="http://schemas.microsoft.com/office/powerpoint/2010/main" val="2126867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Moje hlavní profese …</a:t>
            </a:r>
            <a:endParaRPr lang="cs-CZ" sz="4000" dirty="0"/>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Zástupný symbol pro text 3"/>
          <p:cNvSpPr>
            <a:spLocks noGrp="1"/>
          </p:cNvSpPr>
          <p:nvPr>
            <p:ph type="body" sz="half" idx="2"/>
          </p:nvPr>
        </p:nvSpPr>
        <p:spPr>
          <a:xfrm>
            <a:off x="839788" y="2057399"/>
            <a:ext cx="4041494" cy="4356847"/>
          </a:xfrm>
        </p:spPr>
        <p:txBody>
          <a:bodyPr>
            <a:noAutofit/>
          </a:bodyPr>
          <a:lstStyle/>
          <a:p>
            <a:endParaRPr lang="cs-CZ" sz="2000" dirty="0" smtClean="0"/>
          </a:p>
          <a:p>
            <a:r>
              <a:rPr lang="cs-CZ" sz="2000" dirty="0" smtClean="0"/>
              <a:t>Vědecká </a:t>
            </a:r>
            <a:r>
              <a:rPr lang="cs-CZ" sz="2000" dirty="0"/>
              <a:t>pracovnice </a:t>
            </a:r>
            <a:r>
              <a:rPr lang="cs-CZ" sz="2000" dirty="0" smtClean="0"/>
              <a:t>Psychologického ústavu, </a:t>
            </a:r>
            <a:r>
              <a:rPr lang="cs-CZ" sz="2000" dirty="0"/>
              <a:t>AV </a:t>
            </a:r>
            <a:r>
              <a:rPr lang="cs-CZ" sz="2000" dirty="0" smtClean="0"/>
              <a:t>ČR, pobočky Praha</a:t>
            </a:r>
            <a:endParaRPr lang="cs-CZ" sz="2000" dirty="0"/>
          </a:p>
          <a:p>
            <a:endParaRPr lang="cs-CZ" sz="2000" dirty="0" smtClean="0"/>
          </a:p>
          <a:p>
            <a:r>
              <a:rPr lang="cs-CZ" sz="2000" dirty="0" smtClean="0"/>
              <a:t>Výzkumné zájmy: vývoj dětí a dospívajících ve škole (agresivní </a:t>
            </a:r>
            <a:r>
              <a:rPr lang="cs-CZ" sz="2000" dirty="0"/>
              <a:t>a prosociální </a:t>
            </a:r>
            <a:r>
              <a:rPr lang="cs-CZ" sz="2000" dirty="0" smtClean="0"/>
              <a:t>chování, vrstevnické </a:t>
            </a:r>
            <a:r>
              <a:rPr lang="cs-CZ" sz="2000" dirty="0"/>
              <a:t>vztahy a morální vývoj ve </a:t>
            </a:r>
            <a:r>
              <a:rPr lang="cs-CZ" sz="2000" dirty="0" smtClean="0"/>
              <a:t>škole, depresivní </a:t>
            </a:r>
            <a:r>
              <a:rPr lang="cs-CZ" sz="2000" dirty="0"/>
              <a:t>symptomy a školní </a:t>
            </a:r>
            <a:r>
              <a:rPr lang="cs-CZ" sz="2000" dirty="0" smtClean="0"/>
              <a:t>výkon)</a:t>
            </a:r>
            <a:endParaRPr lang="cs-CZ" sz="2000" dirty="0"/>
          </a:p>
          <a:p>
            <a:endParaRPr lang="cs-CZ" sz="2000" dirty="0" smtClean="0"/>
          </a:p>
          <a:p>
            <a:r>
              <a:rPr lang="cs-CZ" sz="2000" dirty="0" smtClean="0"/>
              <a:t>Více na:</a:t>
            </a:r>
            <a:endParaRPr lang="cs-CZ" sz="2000" dirty="0"/>
          </a:p>
          <a:p>
            <a:r>
              <a:rPr lang="cs-CZ" sz="2000" dirty="0"/>
              <a:t>http://www.psu.cas.cz/cs/lide/cv/kollerova/index.html</a:t>
            </a:r>
          </a:p>
        </p:txBody>
      </p:sp>
    </p:spTree>
    <p:extLst>
      <p:ext uri="{BB962C8B-B14F-4D97-AF65-F5344CB8AC3E}">
        <p14:creationId xmlns:p14="http://schemas.microsoft.com/office/powerpoint/2010/main" val="737554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Aktivita: Co s tím?</a:t>
            </a:r>
            <a:endParaRPr lang="cs-CZ" dirty="0"/>
          </a:p>
        </p:txBody>
      </p:sp>
      <p:sp>
        <p:nvSpPr>
          <p:cNvPr id="4" name="Zástupný symbol pro text 3"/>
          <p:cNvSpPr>
            <a:spLocks noGrp="1"/>
          </p:cNvSpPr>
          <p:nvPr>
            <p:ph type="body" sz="half" idx="2"/>
          </p:nvPr>
        </p:nvSpPr>
        <p:spPr>
          <a:xfrm>
            <a:off x="839789" y="2057400"/>
            <a:ext cx="3606482" cy="3811588"/>
          </a:xfrm>
        </p:spPr>
        <p:txBody>
          <a:bodyPr>
            <a:normAutofit lnSpcReduction="10000"/>
          </a:bodyPr>
          <a:lstStyle/>
          <a:p>
            <a:endParaRPr lang="cs-CZ" sz="1800" dirty="0" smtClean="0">
              <a:latin typeface="+mj-lt"/>
            </a:endParaRPr>
          </a:p>
          <a:p>
            <a:r>
              <a:rPr lang="cs-CZ" sz="1800" dirty="0" smtClean="0">
                <a:latin typeface="+mj-lt"/>
              </a:rPr>
              <a:t>Vymyslete stručný strukturovaný manuál pro policejní stanici, který bude obsahovat instrukce,</a:t>
            </a:r>
          </a:p>
          <a:p>
            <a:endParaRPr lang="cs-CZ" sz="1800" dirty="0" smtClean="0">
              <a:latin typeface="+mj-lt"/>
            </a:endParaRPr>
          </a:p>
          <a:p>
            <a:pPr marL="342900" indent="-342900">
              <a:buAutoNum type="arabicPeriod"/>
            </a:pPr>
            <a:r>
              <a:rPr lang="cs-CZ" sz="1800" dirty="0" smtClean="0">
                <a:latin typeface="+mj-lt"/>
              </a:rPr>
              <a:t>jak provádět identifikaci,</a:t>
            </a:r>
          </a:p>
          <a:p>
            <a:pPr marL="342900" indent="-342900">
              <a:buAutoNum type="arabicPeriod"/>
            </a:pPr>
            <a:r>
              <a:rPr lang="cs-CZ" sz="1800" dirty="0" smtClean="0">
                <a:latin typeface="+mj-lt"/>
              </a:rPr>
              <a:t>zda poskytovat zpětnou vazbu, či ne, </a:t>
            </a:r>
          </a:p>
          <a:p>
            <a:pPr marL="342900" indent="-342900">
              <a:buAutoNum type="arabicPeriod"/>
            </a:pPr>
            <a:r>
              <a:rPr lang="cs-CZ" sz="1800" dirty="0" smtClean="0">
                <a:latin typeface="+mj-lt"/>
              </a:rPr>
              <a:t>co říci svědkovi před identifikací,</a:t>
            </a:r>
          </a:p>
          <a:p>
            <a:pPr marL="342900" indent="-342900">
              <a:buAutoNum type="arabicPeriod"/>
            </a:pPr>
            <a:r>
              <a:rPr lang="cs-CZ" sz="1800" dirty="0">
                <a:latin typeface="+mj-lt"/>
              </a:rPr>
              <a:t>c</a:t>
            </a:r>
            <a:r>
              <a:rPr lang="cs-CZ" sz="1800" dirty="0" smtClean="0">
                <a:latin typeface="+mj-lt"/>
              </a:rPr>
              <a:t>o říci po identifikaci,</a:t>
            </a:r>
          </a:p>
          <a:p>
            <a:pPr marL="342900" indent="-342900">
              <a:buAutoNum type="arabicPeriod"/>
            </a:pPr>
            <a:r>
              <a:rPr lang="cs-CZ" sz="1800" dirty="0">
                <a:latin typeface="+mj-lt"/>
              </a:rPr>
              <a:t>p</a:t>
            </a:r>
            <a:r>
              <a:rPr lang="cs-CZ" sz="1800" dirty="0" smtClean="0">
                <a:latin typeface="+mj-lt"/>
              </a:rPr>
              <a:t>řípadně jakákoliv další vylepšení.</a:t>
            </a:r>
            <a:endParaRPr lang="cs-CZ" sz="1800" dirty="0">
              <a:latin typeface="+mj-lt"/>
            </a:endParaRPr>
          </a:p>
        </p:txBody>
      </p:sp>
      <p:pic>
        <p:nvPicPr>
          <p:cNvPr id="7" name="Zástupný symbol pro obsah 6"/>
          <p:cNvPicPr>
            <a:picLocks noGrp="1" noChangeAspect="1"/>
          </p:cNvPicPr>
          <p:nvPr>
            <p:ph idx="1"/>
          </p:nvPr>
        </p:nvPicPr>
        <p:blipFill>
          <a:blip r:embed="rId2"/>
          <a:stretch>
            <a:fillRect/>
          </a:stretch>
        </p:blipFill>
        <p:spPr>
          <a:xfrm>
            <a:off x="4526807" y="457200"/>
            <a:ext cx="7205771" cy="4777740"/>
          </a:xfrm>
          <a:prstGeom prst="rect">
            <a:avLst/>
          </a:prstGeom>
        </p:spPr>
      </p:pic>
    </p:spTree>
    <p:extLst>
      <p:ext uri="{BB962C8B-B14F-4D97-AF65-F5344CB8AC3E}">
        <p14:creationId xmlns:p14="http://schemas.microsoft.com/office/powerpoint/2010/main" val="2849260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158750"/>
            <a:ext cx="12192000" cy="6540500"/>
          </a:xfrm>
          <a:prstGeom prst="rect">
            <a:avLst/>
          </a:prstGeom>
        </p:spPr>
      </p:pic>
    </p:spTree>
    <p:extLst>
      <p:ext uri="{BB962C8B-B14F-4D97-AF65-F5344CB8AC3E}">
        <p14:creationId xmlns:p14="http://schemas.microsoft.com/office/powerpoint/2010/main" val="325006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0" y="158750"/>
            <a:ext cx="12192000" cy="6540500"/>
          </a:xfrm>
          <a:prstGeom prst="rect">
            <a:avLst/>
          </a:prstGeom>
        </p:spPr>
      </p:pic>
    </p:spTree>
    <p:extLst>
      <p:ext uri="{BB962C8B-B14F-4D97-AF65-F5344CB8AC3E}">
        <p14:creationId xmlns:p14="http://schemas.microsoft.com/office/powerpoint/2010/main" val="2107154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 Aplikace SP do policejní/soudní praxe</a:t>
            </a:r>
          </a:p>
        </p:txBody>
      </p:sp>
      <p:sp>
        <p:nvSpPr>
          <p:cNvPr id="3" name="Zástupný symbol pro obsah 2"/>
          <p:cNvSpPr>
            <a:spLocks noGrp="1"/>
          </p:cNvSpPr>
          <p:nvPr>
            <p:ph idx="1"/>
          </p:nvPr>
        </p:nvSpPr>
        <p:spPr/>
        <p:txBody>
          <a:bodyPr/>
          <a:lstStyle/>
          <a:p>
            <a:pPr marL="0" indent="0">
              <a:buNone/>
            </a:pPr>
            <a:r>
              <a:rPr lang="cs-CZ" dirty="0" smtClean="0">
                <a:latin typeface="+mj-lt"/>
              </a:rPr>
              <a:t>Sociální psychologové policistům typicky doporučují, aby identifikaci prováděla osoba, která neví, kdo je podezřelý, aby tato osoba současně řekla svědkovi, že neví, kdo je podezřelý, aby se vše zaznamenávalo na kameru a aby se post-identifikační zpětná vazba podávala jen v nutných případech.</a:t>
            </a:r>
          </a:p>
        </p:txBody>
      </p:sp>
    </p:spTree>
    <p:extLst>
      <p:ext uri="{BB962C8B-B14F-4D97-AF65-F5344CB8AC3E}">
        <p14:creationId xmlns:p14="http://schemas.microsoft.com/office/powerpoint/2010/main" val="644807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Hlavní metody SP – ověřování teoreticky stanovaných hypotéz kvantitativními metodami</a:t>
            </a:r>
            <a:endParaRPr lang="cs-CZ" dirty="0"/>
          </a:p>
        </p:txBody>
      </p:sp>
      <p:sp>
        <p:nvSpPr>
          <p:cNvPr id="3" name="Zástupný symbol pro text 2"/>
          <p:cNvSpPr>
            <a:spLocks noGrp="1"/>
          </p:cNvSpPr>
          <p:nvPr>
            <p:ph type="body" idx="1"/>
          </p:nvPr>
        </p:nvSpPr>
        <p:spPr/>
        <p:txBody>
          <a:bodyPr/>
          <a:lstStyle/>
          <a:p>
            <a:r>
              <a:rPr lang="cs-CZ" dirty="0" smtClean="0"/>
              <a:t>Korelační metody</a:t>
            </a:r>
            <a:endParaRPr lang="cs-CZ" dirty="0"/>
          </a:p>
        </p:txBody>
      </p:sp>
      <p:sp>
        <p:nvSpPr>
          <p:cNvPr id="4" name="Zástupný symbol pro obsah 3"/>
          <p:cNvSpPr>
            <a:spLocks noGrp="1"/>
          </p:cNvSpPr>
          <p:nvPr>
            <p:ph sz="half" idx="2"/>
          </p:nvPr>
        </p:nvSpPr>
        <p:spPr/>
        <p:txBody>
          <a:bodyPr/>
          <a:lstStyle/>
          <a:p>
            <a:r>
              <a:rPr lang="cs-CZ" dirty="0" smtClean="0"/>
              <a:t>měření </a:t>
            </a:r>
            <a:r>
              <a:rPr lang="cs-CZ" dirty="0"/>
              <a:t>přirozeně se vyskytujících </a:t>
            </a:r>
            <a:r>
              <a:rPr lang="cs-CZ" dirty="0" smtClean="0"/>
              <a:t>jevů</a:t>
            </a:r>
          </a:p>
          <a:p>
            <a:endParaRPr lang="cs-CZ" dirty="0"/>
          </a:p>
          <a:p>
            <a:pPr marL="0" indent="0">
              <a:buNone/>
            </a:pPr>
            <a:r>
              <a:rPr lang="cs-CZ" dirty="0" smtClean="0"/>
              <a:t>Otázka: Existuje nějaký </a:t>
            </a:r>
            <a:r>
              <a:rPr lang="cs-CZ" u="sng" dirty="0" smtClean="0"/>
              <a:t>vztah</a:t>
            </a:r>
            <a:r>
              <a:rPr lang="cs-CZ" dirty="0" smtClean="0"/>
              <a:t> mezi dvěma přirozeně se vyskytujícími jevy, např. mezi sledováním násilí v TV a agresivitou?</a:t>
            </a:r>
            <a:endParaRPr lang="cs-CZ" dirty="0"/>
          </a:p>
          <a:p>
            <a:endParaRPr lang="cs-CZ" dirty="0"/>
          </a:p>
        </p:txBody>
      </p:sp>
      <p:sp>
        <p:nvSpPr>
          <p:cNvPr id="5" name="Zástupný symbol pro text 4"/>
          <p:cNvSpPr>
            <a:spLocks noGrp="1"/>
          </p:cNvSpPr>
          <p:nvPr>
            <p:ph type="body" sz="quarter" idx="3"/>
          </p:nvPr>
        </p:nvSpPr>
        <p:spPr/>
        <p:txBody>
          <a:bodyPr/>
          <a:lstStyle/>
          <a:p>
            <a:r>
              <a:rPr lang="cs-CZ" dirty="0" smtClean="0"/>
              <a:t>Experimentální metody</a:t>
            </a:r>
            <a:endParaRPr lang="cs-CZ" dirty="0"/>
          </a:p>
        </p:txBody>
      </p:sp>
      <p:sp>
        <p:nvSpPr>
          <p:cNvPr id="6" name="Zástupný symbol pro obsah 5"/>
          <p:cNvSpPr>
            <a:spLocks noGrp="1"/>
          </p:cNvSpPr>
          <p:nvPr>
            <p:ph sz="quarter" idx="4"/>
          </p:nvPr>
        </p:nvSpPr>
        <p:spPr/>
        <p:txBody>
          <a:bodyPr>
            <a:normAutofit lnSpcReduction="10000"/>
          </a:bodyPr>
          <a:lstStyle/>
          <a:p>
            <a:r>
              <a:rPr lang="cs-CZ" dirty="0" smtClean="0"/>
              <a:t>měření experimentálně navozených stavů</a:t>
            </a:r>
            <a:endParaRPr lang="cs-CZ" dirty="0"/>
          </a:p>
          <a:p>
            <a:endParaRPr lang="cs-CZ" dirty="0" smtClean="0"/>
          </a:p>
          <a:p>
            <a:pPr marL="0" indent="0">
              <a:buNone/>
            </a:pPr>
            <a:r>
              <a:rPr lang="cs-CZ" dirty="0" smtClean="0"/>
              <a:t>Otázka: Jaký je </a:t>
            </a:r>
            <a:r>
              <a:rPr lang="cs-CZ" u="sng" dirty="0" smtClean="0"/>
              <a:t>vliv</a:t>
            </a:r>
            <a:r>
              <a:rPr lang="cs-CZ" dirty="0" smtClean="0"/>
              <a:t> jednoho jevu (laboratorně upravovaného) na druhý (pouze měřený) jev, např. shlédnutí agresivního/neutrálního pořadu v TV na počet agresivních činu během následujících 2 minut.   </a:t>
            </a:r>
            <a:endParaRPr lang="cs-CZ" dirty="0"/>
          </a:p>
        </p:txBody>
      </p:sp>
    </p:spTree>
    <p:extLst>
      <p:ext uri="{BB962C8B-B14F-4D97-AF65-F5344CB8AC3E}">
        <p14:creationId xmlns:p14="http://schemas.microsoft.com/office/powerpoint/2010/main" val="1714054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dirty="0" smtClean="0"/>
              <a:t>Jaké vnímáte výhody a nevýhody 2 hlavních metod zkoumání?</a:t>
            </a:r>
            <a:br>
              <a:rPr lang="cs-CZ" sz="4000" dirty="0" smtClean="0"/>
            </a:br>
            <a:r>
              <a:rPr lang="cs-CZ" sz="4000" dirty="0"/>
              <a:t/>
            </a:r>
            <a:br>
              <a:rPr lang="cs-CZ" sz="4000" dirty="0"/>
            </a:br>
            <a:endParaRPr lang="cs-CZ" sz="2800" dirty="0"/>
          </a:p>
        </p:txBody>
      </p:sp>
      <p:sp>
        <p:nvSpPr>
          <p:cNvPr id="3" name="Zástupný symbol pro text 2"/>
          <p:cNvSpPr>
            <a:spLocks noGrp="1"/>
          </p:cNvSpPr>
          <p:nvPr>
            <p:ph type="body" idx="1"/>
          </p:nvPr>
        </p:nvSpPr>
        <p:spPr/>
        <p:txBody>
          <a:bodyPr>
            <a:normAutofit/>
          </a:bodyPr>
          <a:lstStyle/>
          <a:p>
            <a:pPr algn="ctr"/>
            <a:r>
              <a:rPr lang="cs-CZ" sz="4000" b="1" dirty="0" smtClean="0"/>
              <a:t>???</a:t>
            </a:r>
            <a:endParaRPr lang="cs-CZ" sz="4000" b="1" dirty="0"/>
          </a:p>
        </p:txBody>
      </p:sp>
    </p:spTree>
    <p:extLst>
      <p:ext uri="{BB962C8B-B14F-4D97-AF65-F5344CB8AC3E}">
        <p14:creationId xmlns:p14="http://schemas.microsoft.com/office/powerpoint/2010/main" val="1638075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metody SP – výhody</a:t>
            </a:r>
            <a:endParaRPr lang="cs-CZ" dirty="0"/>
          </a:p>
        </p:txBody>
      </p:sp>
      <p:sp>
        <p:nvSpPr>
          <p:cNvPr id="3" name="Zástupný symbol pro text 2"/>
          <p:cNvSpPr>
            <a:spLocks noGrp="1"/>
          </p:cNvSpPr>
          <p:nvPr>
            <p:ph type="body" idx="1"/>
          </p:nvPr>
        </p:nvSpPr>
        <p:spPr/>
        <p:txBody>
          <a:bodyPr/>
          <a:lstStyle/>
          <a:p>
            <a:r>
              <a:rPr lang="cs-CZ" dirty="0" smtClean="0"/>
              <a:t>Korelační (měření přirozeně se vyskytujících jevů)</a:t>
            </a:r>
            <a:endParaRPr lang="cs-CZ" dirty="0"/>
          </a:p>
        </p:txBody>
      </p:sp>
      <p:sp>
        <p:nvSpPr>
          <p:cNvPr id="4" name="Zástupný symbol pro obsah 3"/>
          <p:cNvSpPr>
            <a:spLocks noGrp="1"/>
          </p:cNvSpPr>
          <p:nvPr>
            <p:ph sz="half" idx="2"/>
          </p:nvPr>
        </p:nvSpPr>
        <p:spPr/>
        <p:txBody>
          <a:bodyPr>
            <a:normAutofit/>
          </a:bodyPr>
          <a:lstStyle/>
          <a:p>
            <a:pPr marL="0" indent="0">
              <a:buNone/>
            </a:pPr>
            <a:endParaRPr lang="cs-CZ" dirty="0" smtClean="0"/>
          </a:p>
          <a:p>
            <a:pPr marL="0" indent="0">
              <a:buNone/>
            </a:pPr>
            <a:r>
              <a:rPr lang="cs-CZ" dirty="0" smtClean="0"/>
              <a:t>Sleduje fenomény tak, jak se v realitě objevují, ne nějaké jednoduché a umělé situace. Umožňuje také sledování většího množství proměnných současně.</a:t>
            </a:r>
          </a:p>
          <a:p>
            <a:pPr marL="0" indent="0">
              <a:buNone/>
            </a:pPr>
            <a:endParaRPr lang="cs-CZ" dirty="0"/>
          </a:p>
          <a:p>
            <a:pPr marL="0" indent="0">
              <a:buNone/>
            </a:pPr>
            <a:endParaRPr lang="cs-CZ" dirty="0" smtClean="0"/>
          </a:p>
          <a:p>
            <a:pPr marL="0" indent="0">
              <a:buNone/>
            </a:pPr>
            <a:endParaRPr lang="cs-CZ" dirty="0"/>
          </a:p>
        </p:txBody>
      </p:sp>
      <p:sp>
        <p:nvSpPr>
          <p:cNvPr id="5" name="Zástupný symbol pro text 4"/>
          <p:cNvSpPr>
            <a:spLocks noGrp="1"/>
          </p:cNvSpPr>
          <p:nvPr>
            <p:ph type="body" sz="quarter" idx="3"/>
          </p:nvPr>
        </p:nvSpPr>
        <p:spPr/>
        <p:txBody>
          <a:bodyPr>
            <a:normAutofit/>
          </a:bodyPr>
          <a:lstStyle/>
          <a:p>
            <a:r>
              <a:rPr lang="cs-CZ" dirty="0" smtClean="0"/>
              <a:t>Experimentální (měření experimentálně navozených jevů)</a:t>
            </a:r>
            <a:endParaRPr lang="cs-CZ" dirty="0"/>
          </a:p>
        </p:txBody>
      </p:sp>
      <p:sp>
        <p:nvSpPr>
          <p:cNvPr id="6" name="Zástupný symbol pro obsah 5"/>
          <p:cNvSpPr>
            <a:spLocks noGrp="1"/>
          </p:cNvSpPr>
          <p:nvPr>
            <p:ph sz="quarter" idx="4"/>
          </p:nvPr>
        </p:nvSpPr>
        <p:spPr/>
        <p:txBody>
          <a:bodyPr/>
          <a:lstStyle/>
          <a:p>
            <a:pPr marL="0" indent="0">
              <a:buNone/>
            </a:pPr>
            <a:endParaRPr lang="cs-CZ" dirty="0" smtClean="0"/>
          </a:p>
          <a:p>
            <a:pPr marL="0" indent="0">
              <a:buNone/>
            </a:pPr>
            <a:r>
              <a:rPr lang="cs-CZ" dirty="0" smtClean="0"/>
              <a:t>Umožňuje ověření hypotéz o příčinách a následcích (díky manipulaci) a umožňuje dobře kontrolovat ostatní nežádoucí proměnné (díky náhodnému přiřazení), které by mohly vztah ovlivňovat.</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832769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Nejčastěji používané nástroje měření sociálně psychologických jevů</a:t>
            </a:r>
            <a:endParaRPr lang="cs-CZ" dirty="0"/>
          </a:p>
        </p:txBody>
      </p:sp>
      <p:sp>
        <p:nvSpPr>
          <p:cNvPr id="3" name="Zástupný symbol pro obsah 2"/>
          <p:cNvSpPr>
            <a:spLocks noGrp="1"/>
          </p:cNvSpPr>
          <p:nvPr>
            <p:ph idx="1"/>
          </p:nvPr>
        </p:nvSpPr>
        <p:spPr>
          <a:xfrm>
            <a:off x="838200" y="1825624"/>
            <a:ext cx="10515600" cy="4623943"/>
          </a:xfrm>
        </p:spPr>
        <p:txBody>
          <a:bodyPr>
            <a:normAutofit/>
          </a:bodyPr>
          <a:lstStyle/>
          <a:p>
            <a:pPr>
              <a:buFont typeface="Wingdings" panose="05000000000000000000" pitchFamily="2" charset="2"/>
              <a:buChar char="ü"/>
            </a:pPr>
            <a:r>
              <a:rPr lang="cs-CZ" dirty="0" smtClean="0">
                <a:latin typeface="+mj-lt"/>
              </a:rPr>
              <a:t> Test</a:t>
            </a:r>
          </a:p>
          <a:p>
            <a:pPr marL="0" indent="0">
              <a:buNone/>
            </a:pPr>
            <a:r>
              <a:rPr lang="cs-CZ" dirty="0" smtClean="0">
                <a:latin typeface="+mj-lt"/>
              </a:rPr>
              <a:t>Testování podobné testování dovedností ve výuce. Testovat lze např. rozpoznávání emocí na videonahrávkách či schopnost vmyslet se do perspektivy druhého člověka.</a:t>
            </a:r>
          </a:p>
          <a:p>
            <a:pPr marL="0" indent="0">
              <a:buNone/>
            </a:pPr>
            <a:endParaRPr lang="cs-CZ" dirty="0" smtClean="0">
              <a:latin typeface="+mj-lt"/>
            </a:endParaRPr>
          </a:p>
          <a:p>
            <a:pPr>
              <a:buFont typeface="Wingdings" panose="05000000000000000000" pitchFamily="2" charset="2"/>
              <a:buChar char="ü"/>
            </a:pPr>
            <a:r>
              <a:rPr lang="cs-CZ" dirty="0">
                <a:latin typeface="+mj-lt"/>
              </a:rPr>
              <a:t> </a:t>
            </a:r>
            <a:r>
              <a:rPr lang="cs-CZ" dirty="0" smtClean="0">
                <a:latin typeface="+mj-lt"/>
              </a:rPr>
              <a:t>Dotazník</a:t>
            </a:r>
          </a:p>
          <a:p>
            <a:pPr marL="0" indent="0">
              <a:buNone/>
            </a:pPr>
            <a:r>
              <a:rPr lang="cs-CZ" dirty="0" smtClean="0">
                <a:latin typeface="+mj-lt"/>
              </a:rPr>
              <a:t>Dotazníky můžeme zjišťovat názory a zkušenosti lidí. Často se ptáme na sebeposouzení (např. Jak dobře umíte rozpoznávat u druhých lidí emoce?) či posouzení druhých osob.</a:t>
            </a:r>
          </a:p>
          <a:p>
            <a:pPr>
              <a:buFont typeface="Wingdings" panose="05000000000000000000" pitchFamily="2" charset="2"/>
              <a:buChar char="ü"/>
            </a:pPr>
            <a:endParaRPr lang="cs-CZ" dirty="0">
              <a:latin typeface="+mj-lt"/>
            </a:endParaRPr>
          </a:p>
          <a:p>
            <a:pPr marL="0" indent="0">
              <a:buNone/>
            </a:pPr>
            <a:endParaRPr lang="cs-CZ" dirty="0">
              <a:latin typeface="+mj-lt"/>
            </a:endParaRPr>
          </a:p>
        </p:txBody>
      </p:sp>
    </p:spTree>
    <p:extLst>
      <p:ext uri="{BB962C8B-B14F-4D97-AF65-F5344CB8AC3E}">
        <p14:creationId xmlns:p14="http://schemas.microsoft.com/office/powerpoint/2010/main" val="2515813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Ukázka testu emoční inteligence</a:t>
            </a:r>
            <a:br>
              <a:rPr lang="cs-CZ" dirty="0" smtClean="0"/>
            </a:br>
            <a:r>
              <a:rPr lang="en-US" sz="2700" dirty="0">
                <a:hlinkClick r:id="rId2"/>
              </a:rPr>
              <a:t>https://</a:t>
            </a:r>
            <a:r>
              <a:rPr lang="en-US" sz="2700" dirty="0" smtClean="0">
                <a:hlinkClick r:id="rId2"/>
              </a:rPr>
              <a:t>greatergood.berkeley.edu/quizzes/ei_quiz/take_quiz</a:t>
            </a:r>
            <a:endParaRPr lang="en-US" dirty="0"/>
          </a:p>
        </p:txBody>
      </p:sp>
      <p:sp>
        <p:nvSpPr>
          <p:cNvPr id="3" name="Zástupný symbol pro obsah 2"/>
          <p:cNvSpPr>
            <a:spLocks noGrp="1"/>
          </p:cNvSpPr>
          <p:nvPr>
            <p:ph idx="1"/>
          </p:nvPr>
        </p:nvSpPr>
        <p:spPr/>
        <p:txBody>
          <a:bodyPr/>
          <a:lstStyle/>
          <a:p>
            <a:pPr marL="0" indent="0">
              <a:buNone/>
            </a:pPr>
            <a:endParaRPr lang="cs-CZ" dirty="0"/>
          </a:p>
          <a:p>
            <a:pPr marL="0" indent="0">
              <a:buNone/>
            </a:pPr>
            <a:endParaRPr lang="en-US" dirty="0"/>
          </a:p>
        </p:txBody>
      </p:sp>
      <p:pic>
        <p:nvPicPr>
          <p:cNvPr id="4" name="Obrázek 3"/>
          <p:cNvPicPr>
            <a:picLocks noChangeAspect="1"/>
          </p:cNvPicPr>
          <p:nvPr/>
        </p:nvPicPr>
        <p:blipFill>
          <a:blip r:embed="rId3"/>
          <a:stretch>
            <a:fillRect/>
          </a:stretch>
        </p:blipFill>
        <p:spPr>
          <a:xfrm>
            <a:off x="1304544" y="1643443"/>
            <a:ext cx="8790432" cy="4715701"/>
          </a:xfrm>
          <a:prstGeom prst="rect">
            <a:avLst/>
          </a:prstGeom>
        </p:spPr>
      </p:pic>
    </p:spTree>
    <p:extLst>
      <p:ext uri="{BB962C8B-B14F-4D97-AF65-F5344CB8AC3E}">
        <p14:creationId xmlns:p14="http://schemas.microsoft.com/office/powerpoint/2010/main" val="1011675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4005496224"/>
              </p:ext>
            </p:extLst>
          </p:nvPr>
        </p:nvGraphicFramePr>
        <p:xfrm>
          <a:off x="1149859" y="1234437"/>
          <a:ext cx="9042653" cy="5471164"/>
        </p:xfrm>
        <a:graphic>
          <a:graphicData uri="http://schemas.openxmlformats.org/drawingml/2006/table">
            <a:tbl>
              <a:tblPr firstRow="1" firstCol="1" bandRow="1">
                <a:tableStyleId>{5C22544A-7EE6-4342-B048-85BDC9FD1C3A}</a:tableStyleId>
              </a:tblPr>
              <a:tblGrid>
                <a:gridCol w="504879"/>
                <a:gridCol w="4143553"/>
                <a:gridCol w="878667"/>
                <a:gridCol w="879553"/>
                <a:gridCol w="878667"/>
                <a:gridCol w="878667"/>
                <a:gridCol w="878667"/>
              </a:tblGrid>
              <a:tr h="418955">
                <a:tc gridSpan="7">
                  <a:txBody>
                    <a:bodyPr/>
                    <a:lstStyle/>
                    <a:p>
                      <a:pPr marL="228600" indent="-228600" algn="ctr">
                        <a:lnSpc>
                          <a:spcPct val="115000"/>
                        </a:lnSpc>
                        <a:spcBef>
                          <a:spcPts val="600"/>
                        </a:spcBef>
                        <a:spcAft>
                          <a:spcPts val="6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558604">
                <a:tc gridSpan="7">
                  <a:txBody>
                    <a:bodyPr/>
                    <a:lstStyle/>
                    <a:p>
                      <a:pPr>
                        <a:lnSpc>
                          <a:spcPct val="115000"/>
                        </a:lnSpc>
                        <a:spcBef>
                          <a:spcPts val="1200"/>
                        </a:spcBef>
                        <a:spcAft>
                          <a:spcPts val="1200"/>
                        </a:spcAft>
                      </a:pPr>
                      <a:r>
                        <a:rPr lang="cs-CZ" sz="1300" dirty="0">
                          <a:effectLst/>
                        </a:rPr>
                        <a:t>  </a:t>
                      </a:r>
                      <a:r>
                        <a:rPr lang="cs-CZ" sz="1600" dirty="0">
                          <a:effectLst/>
                        </a:rPr>
                        <a:t>Jak dobře </a:t>
                      </a:r>
                      <a:r>
                        <a:rPr lang="cs-CZ" sz="1600" dirty="0" smtClean="0">
                          <a:effectLst/>
                        </a:rPr>
                        <a:t>umíte </a:t>
                      </a:r>
                      <a:r>
                        <a:rPr lang="cs-CZ" sz="1600" dirty="0">
                          <a:effectLst/>
                        </a:rPr>
                        <a: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732096">
                <a:tc gridSpan="2">
                  <a:txBody>
                    <a:bodyPr/>
                    <a:lstStyle/>
                    <a:p>
                      <a:pPr>
                        <a:lnSpc>
                          <a:spcPct val="115000"/>
                        </a:lnSpc>
                        <a:spcAft>
                          <a:spcPts val="0"/>
                        </a:spcAft>
                      </a:pPr>
                      <a:r>
                        <a:rPr lang="cs-CZ" sz="1300">
                          <a:effectLst/>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hMerge="1">
                  <a:txBody>
                    <a:bodyPr/>
                    <a:lstStyle/>
                    <a:p>
                      <a:endParaRPr lang="cs-CZ"/>
                    </a:p>
                  </a:txBody>
                  <a:tcPr/>
                </a:tc>
                <a:tc>
                  <a:txBody>
                    <a:bodyPr/>
                    <a:lstStyle/>
                    <a:p>
                      <a:pPr algn="ctr">
                        <a:lnSpc>
                          <a:spcPct val="115000"/>
                        </a:lnSpc>
                        <a:spcBef>
                          <a:spcPts val="800"/>
                        </a:spcBef>
                        <a:spcAft>
                          <a:spcPts val="200"/>
                        </a:spcAft>
                      </a:pPr>
                      <a:r>
                        <a:rPr lang="cs-CZ" sz="1050" dirty="0">
                          <a:effectLst/>
                        </a:rPr>
                        <a:t>Ne moc dobře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200"/>
                        </a:spcBef>
                        <a:spcAft>
                          <a:spcPts val="200"/>
                        </a:spcAft>
                      </a:pPr>
                      <a:r>
                        <a:rPr lang="cs-CZ" sz="1050" dirty="0">
                          <a:effectLst/>
                        </a:rPr>
                        <a:t>Spíše dobře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800"/>
                        </a:spcBef>
                        <a:spcAft>
                          <a:spcPts val="200"/>
                        </a:spcAft>
                      </a:pPr>
                      <a:r>
                        <a:rPr lang="cs-CZ" sz="1050" dirty="0">
                          <a:effectLst/>
                        </a:rPr>
                        <a:t>Dobře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800"/>
                        </a:spcBef>
                        <a:spcAft>
                          <a:spcPts val="200"/>
                        </a:spcAft>
                      </a:pPr>
                      <a:r>
                        <a:rPr lang="cs-CZ" sz="1050" dirty="0">
                          <a:effectLst/>
                        </a:rPr>
                        <a:t>Velmi dobře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Bef>
                          <a:spcPts val="800"/>
                        </a:spcBef>
                        <a:spcAft>
                          <a:spcPts val="200"/>
                        </a:spcAft>
                      </a:pPr>
                      <a:r>
                        <a:rPr lang="cs-CZ" sz="1050" dirty="0">
                          <a:effectLst/>
                        </a:rPr>
                        <a:t>Výborně</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8955">
                <a:tc>
                  <a:txBody>
                    <a:bodyPr/>
                    <a:lstStyle/>
                    <a:p>
                      <a:pPr algn="ctr">
                        <a:lnSpc>
                          <a:spcPct val="115000"/>
                        </a:lnSpc>
                        <a:spcBef>
                          <a:spcPts val="600"/>
                        </a:spcBef>
                        <a:spcAft>
                          <a:spcPts val="300"/>
                        </a:spcAft>
                      </a:pPr>
                      <a:r>
                        <a:rPr lang="cs-CZ" sz="10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marL="182563" indent="0">
                        <a:lnSpc>
                          <a:spcPct val="115000"/>
                        </a:lnSpc>
                        <a:spcBef>
                          <a:spcPts val="600"/>
                        </a:spcBef>
                        <a:spcAft>
                          <a:spcPts val="300"/>
                        </a:spcAft>
                        <a:tabLst>
                          <a:tab pos="92075" algn="l"/>
                        </a:tabLst>
                      </a:pPr>
                      <a:r>
                        <a:rPr lang="cs-CZ" sz="1200" dirty="0">
                          <a:effectLst/>
                        </a:rPr>
                        <a:t>… vnímat potřeby svých kamarádů?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r h="837906">
                <a:tc>
                  <a:txBody>
                    <a:bodyPr/>
                    <a:lstStyle/>
                    <a:p>
                      <a:pPr algn="ctr">
                        <a:lnSpc>
                          <a:spcPct val="115000"/>
                        </a:lnSpc>
                        <a:spcBef>
                          <a:spcPts val="600"/>
                        </a:spcBef>
                        <a:spcAft>
                          <a:spcPts val="300"/>
                        </a:spcAft>
                      </a:pPr>
                      <a:r>
                        <a:rPr lang="cs-CZ" sz="10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nSpc>
                          <a:spcPct val="115000"/>
                        </a:lnSpc>
                        <a:spcBef>
                          <a:spcPts val="600"/>
                        </a:spcBef>
                        <a:spcAft>
                          <a:spcPts val="300"/>
                        </a:spcAft>
                      </a:pPr>
                      <a:r>
                        <a:rPr lang="cs-CZ" sz="1200" dirty="0">
                          <a:effectLst/>
                        </a:rPr>
                        <a:t>… poznat, že někdo potřebuje útěchu nebo podporu, i když do nedává najevo?</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r h="418955">
                <a:tc>
                  <a:txBody>
                    <a:bodyPr/>
                    <a:lstStyle/>
                    <a:p>
                      <a:pPr algn="ctr">
                        <a:lnSpc>
                          <a:spcPct val="115000"/>
                        </a:lnSpc>
                        <a:spcBef>
                          <a:spcPts val="6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nSpc>
                          <a:spcPct val="115000"/>
                        </a:lnSpc>
                        <a:spcBef>
                          <a:spcPts val="600"/>
                        </a:spcBef>
                        <a:spcAft>
                          <a:spcPts val="300"/>
                        </a:spcAft>
                      </a:pPr>
                      <a:r>
                        <a:rPr lang="cs-CZ" sz="1200">
                          <a:effectLst/>
                        </a:rPr>
                        <a:t>… poznat, že se na tebe někdo zlobí?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r h="837906">
                <a:tc>
                  <a:txBody>
                    <a:bodyPr/>
                    <a:lstStyle/>
                    <a:p>
                      <a:pPr algn="ctr">
                        <a:lnSpc>
                          <a:spcPct val="115000"/>
                        </a:lnSpc>
                        <a:spcBef>
                          <a:spcPts val="6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nSpc>
                          <a:spcPct val="115000"/>
                        </a:lnSpc>
                        <a:spcBef>
                          <a:spcPts val="600"/>
                        </a:spcBef>
                        <a:spcAft>
                          <a:spcPts val="300"/>
                        </a:spcAft>
                      </a:pPr>
                      <a:r>
                        <a:rPr lang="cs-CZ" sz="1200">
                          <a:effectLst/>
                        </a:rPr>
                        <a:t>… poznat, když je někdo ochromený strachem?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r h="828832">
                <a:tc>
                  <a:txBody>
                    <a:bodyPr/>
                    <a:lstStyle/>
                    <a:p>
                      <a:pPr algn="ctr">
                        <a:lnSpc>
                          <a:spcPct val="115000"/>
                        </a:lnSpc>
                        <a:spcBef>
                          <a:spcPts val="600"/>
                        </a:spcBef>
                        <a:spcAft>
                          <a:spcPts val="300"/>
                        </a:spcAft>
                      </a:pPr>
                      <a:r>
                        <a:rPr lang="cs-CZ" sz="1000">
                          <a:effectLst/>
                        </a:rPr>
                        <a:t>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nSpc>
                          <a:spcPct val="115000"/>
                        </a:lnSpc>
                        <a:spcBef>
                          <a:spcPts val="600"/>
                        </a:spcBef>
                        <a:spcAft>
                          <a:spcPts val="300"/>
                        </a:spcAft>
                      </a:pPr>
                      <a:r>
                        <a:rPr lang="cs-CZ" sz="1200">
                          <a:effectLst/>
                        </a:rPr>
                        <a:t>… poznat, když parťák potřebuje tvojí pomoc?</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4</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600"/>
                        </a:spcBef>
                        <a:spcAft>
                          <a:spcPts val="300"/>
                        </a:spcAft>
                      </a:pPr>
                      <a:r>
                        <a:rPr lang="cs-CZ" sz="1000" dirty="0">
                          <a:effectLst/>
                        </a:rPr>
                        <a:t>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r h="418955">
                <a:tc>
                  <a:txBody>
                    <a:bodyPr/>
                    <a:lstStyle/>
                    <a:p>
                      <a:pPr algn="ctr">
                        <a:lnSpc>
                          <a:spcPct val="115000"/>
                        </a:lnSpc>
                        <a:spcBef>
                          <a:spcPts val="600"/>
                        </a:spcBef>
                        <a:spcAft>
                          <a:spcPts val="300"/>
                        </a:spcAft>
                      </a:pPr>
                      <a:r>
                        <a:rPr lang="cs-CZ" sz="1000" dirty="0">
                          <a:effectLst/>
                        </a:rPr>
                        <a:t>6.</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marL="0" indent="0" algn="just">
                        <a:lnSpc>
                          <a:spcPct val="115000"/>
                        </a:lnSpc>
                        <a:spcBef>
                          <a:spcPts val="600"/>
                        </a:spcBef>
                        <a:spcAft>
                          <a:spcPts val="300"/>
                        </a:spcAft>
                      </a:pPr>
                      <a:r>
                        <a:rPr lang="cs-CZ" sz="1200" dirty="0">
                          <a:effectLst/>
                        </a:rPr>
                        <a:t>… </a:t>
                      </a:r>
                      <a:r>
                        <a:rPr lang="cs-CZ" sz="1200" dirty="0" smtClean="0">
                          <a:effectLst/>
                        </a:rPr>
                        <a:t>poznat</a:t>
                      </a:r>
                      <a:r>
                        <a:rPr lang="cs-CZ" sz="1200" dirty="0">
                          <a:effectLst/>
                        </a:rPr>
                        <a:t>, že je někdo v depresi?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1000"/>
                        </a:spcBef>
                        <a:spcAft>
                          <a:spcPts val="300"/>
                        </a:spcAft>
                      </a:pPr>
                      <a:r>
                        <a:rPr lang="cs-CZ" sz="1000">
                          <a:effectLst/>
                        </a:rPr>
                        <a:t>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1000"/>
                        </a:spcBef>
                        <a:spcAft>
                          <a:spcPts val="300"/>
                        </a:spcAft>
                      </a:pPr>
                      <a:r>
                        <a:rPr lang="cs-CZ" sz="1000">
                          <a:effectLst/>
                        </a:rPr>
                        <a:t>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1000"/>
                        </a:spcBef>
                        <a:spcAft>
                          <a:spcPts val="300"/>
                        </a:spcAft>
                      </a:pPr>
                      <a:r>
                        <a:rPr lang="cs-CZ" sz="1000">
                          <a:effectLst/>
                        </a:rPr>
                        <a:t>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1000"/>
                        </a:spcBef>
                        <a:spcAft>
                          <a:spcPts val="300"/>
                        </a:spcAft>
                      </a:pPr>
                      <a:r>
                        <a:rPr lang="cs-CZ" sz="1000">
                          <a:effectLst/>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c>
                  <a:txBody>
                    <a:bodyPr/>
                    <a:lstStyle/>
                    <a:p>
                      <a:pPr algn="ctr">
                        <a:lnSpc>
                          <a:spcPct val="115000"/>
                        </a:lnSpc>
                        <a:spcBef>
                          <a:spcPts val="1000"/>
                        </a:spcBef>
                        <a:spcAft>
                          <a:spcPts val="300"/>
                        </a:spcAft>
                      </a:pPr>
                      <a:r>
                        <a:rPr lang="cs-CZ" sz="1000" dirty="0">
                          <a:effectLst/>
                        </a:rPr>
                        <a:t>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300" marR="67300" marT="0" marB="0"/>
                </a:tc>
              </a:tr>
            </a:tbl>
          </a:graphicData>
        </a:graphic>
      </p:graphicFrame>
      <p:sp>
        <p:nvSpPr>
          <p:cNvPr id="2" name="TextovéPole 1"/>
          <p:cNvSpPr txBox="1"/>
          <p:nvPr/>
        </p:nvSpPr>
        <p:spPr>
          <a:xfrm>
            <a:off x="280416" y="329184"/>
            <a:ext cx="11460480" cy="646331"/>
          </a:xfrm>
          <a:prstGeom prst="rect">
            <a:avLst/>
          </a:prstGeom>
          <a:noFill/>
        </p:spPr>
        <p:txBody>
          <a:bodyPr wrap="square" rtlCol="0">
            <a:spAutoFit/>
          </a:bodyPr>
          <a:lstStyle/>
          <a:p>
            <a:r>
              <a:rPr lang="cs-CZ" sz="3600" dirty="0" smtClean="0">
                <a:latin typeface="+mj-lt"/>
              </a:rPr>
              <a:t>Ukázka dotazníku: Dotazník na </a:t>
            </a:r>
            <a:r>
              <a:rPr lang="cs-CZ" sz="3600" dirty="0" err="1" smtClean="0">
                <a:latin typeface="+mj-lt"/>
              </a:rPr>
              <a:t>self-efficacy</a:t>
            </a:r>
            <a:r>
              <a:rPr lang="cs-CZ" sz="3600" dirty="0" smtClean="0">
                <a:latin typeface="+mj-lt"/>
              </a:rPr>
              <a:t> v oblasti empatie</a:t>
            </a:r>
            <a:endParaRPr lang="en-US" sz="3600" dirty="0">
              <a:latin typeface="+mj-lt"/>
            </a:endParaRPr>
          </a:p>
        </p:txBody>
      </p:sp>
    </p:spTree>
    <p:extLst>
      <p:ext uri="{BB962C8B-B14F-4D97-AF65-F5344CB8AC3E}">
        <p14:creationId xmlns:p14="http://schemas.microsoft.com/office/powerpoint/2010/main" val="2414661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7955"/>
            <a:ext cx="10515600" cy="1325563"/>
          </a:xfrm>
        </p:spPr>
        <p:txBody>
          <a:bodyPr>
            <a:normAutofit/>
          </a:bodyPr>
          <a:lstStyle/>
          <a:p>
            <a:r>
              <a:rPr lang="cs-CZ" sz="3600" dirty="0" smtClean="0"/>
              <a:t>Odkud se připojuji k online výuce… </a:t>
            </a:r>
            <a:r>
              <a:rPr lang="cs-CZ" sz="3600" dirty="0"/>
              <a:t>z</a:t>
            </a:r>
            <a:r>
              <a:rPr lang="cs-CZ" sz="3600" dirty="0" smtClean="0"/>
              <a:t> Hudlic (u Berouna)</a:t>
            </a:r>
            <a:endParaRPr lang="cs-CZ" sz="3600" dirty="0"/>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994335" y="1192636"/>
            <a:ext cx="6887026" cy="517292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838200" y="2103120"/>
            <a:ext cx="2743200" cy="2677656"/>
          </a:xfrm>
          <a:prstGeom prst="rect">
            <a:avLst/>
          </a:prstGeom>
          <a:noFill/>
        </p:spPr>
        <p:txBody>
          <a:bodyPr wrap="square" rtlCol="0">
            <a:spAutoFit/>
          </a:bodyPr>
          <a:lstStyle/>
          <a:p>
            <a:pPr algn="ctr"/>
            <a:r>
              <a:rPr lang="cs-CZ" sz="2800" b="1" dirty="0">
                <a:latin typeface="+mj-lt"/>
              </a:rPr>
              <a:t>???</a:t>
            </a:r>
          </a:p>
          <a:p>
            <a:pPr algn="ctr"/>
            <a:endParaRPr lang="cs-CZ" sz="2800" dirty="0" smtClean="0">
              <a:latin typeface="+mj-lt"/>
            </a:endParaRPr>
          </a:p>
          <a:p>
            <a:pPr algn="ctr"/>
            <a:endParaRPr lang="cs-CZ" sz="2800" dirty="0">
              <a:latin typeface="+mj-lt"/>
            </a:endParaRPr>
          </a:p>
          <a:p>
            <a:pPr algn="ctr"/>
            <a:r>
              <a:rPr lang="cs-CZ" sz="2800" dirty="0" smtClean="0">
                <a:latin typeface="+mj-lt"/>
              </a:rPr>
              <a:t>Odkud vy? </a:t>
            </a:r>
          </a:p>
          <a:p>
            <a:pPr algn="ctr"/>
            <a:endParaRPr lang="cs-CZ" sz="2800" dirty="0" smtClean="0">
              <a:latin typeface="+mj-lt"/>
            </a:endParaRPr>
          </a:p>
          <a:p>
            <a:pPr algn="ctr"/>
            <a:endParaRPr lang="cs-CZ" sz="2800" dirty="0">
              <a:latin typeface="+mj-lt"/>
            </a:endParaRPr>
          </a:p>
        </p:txBody>
      </p:sp>
    </p:spTree>
    <p:extLst>
      <p:ext uri="{BB962C8B-B14F-4D97-AF65-F5344CB8AC3E}">
        <p14:creationId xmlns:p14="http://schemas.microsoft.com/office/powerpoint/2010/main" val="299987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Další nástroje měření sociálně psychologických jevů</a:t>
            </a:r>
            <a:endParaRPr lang="cs-CZ" dirty="0"/>
          </a:p>
        </p:txBody>
      </p:sp>
      <p:sp>
        <p:nvSpPr>
          <p:cNvPr id="3" name="Zástupný symbol pro obsah 2"/>
          <p:cNvSpPr>
            <a:spLocks noGrp="1"/>
          </p:cNvSpPr>
          <p:nvPr>
            <p:ph idx="1"/>
          </p:nvPr>
        </p:nvSpPr>
        <p:spPr>
          <a:xfrm>
            <a:off x="838200" y="1825624"/>
            <a:ext cx="10515600" cy="4623943"/>
          </a:xfrm>
        </p:spPr>
        <p:txBody>
          <a:bodyPr>
            <a:normAutofit/>
          </a:bodyPr>
          <a:lstStyle/>
          <a:p>
            <a:pPr>
              <a:buFont typeface="Wingdings" panose="05000000000000000000" pitchFamily="2" charset="2"/>
              <a:buChar char="ü"/>
            </a:pPr>
            <a:r>
              <a:rPr lang="cs-CZ" dirty="0" smtClean="0">
                <a:latin typeface="+mj-lt"/>
              </a:rPr>
              <a:t>Pozorování</a:t>
            </a:r>
          </a:p>
          <a:p>
            <a:pPr marL="0" indent="0">
              <a:buNone/>
            </a:pPr>
            <a:r>
              <a:rPr lang="cs-CZ" dirty="0" smtClean="0">
                <a:latin typeface="+mj-lt"/>
              </a:rPr>
              <a:t>Např. školní etnografie, pozorování dětí v přirozeném prostředí s cílem popsat, jak utvářejí svou sociální realitu (bez předem stanovených kategorií či hypotéz).</a:t>
            </a:r>
          </a:p>
          <a:p>
            <a:pPr>
              <a:buFont typeface="Wingdings" panose="05000000000000000000" pitchFamily="2" charset="2"/>
              <a:buChar char="ü"/>
            </a:pPr>
            <a:endParaRPr lang="cs-CZ" dirty="0" smtClean="0">
              <a:latin typeface="+mj-lt"/>
            </a:endParaRPr>
          </a:p>
          <a:p>
            <a:pPr>
              <a:buFont typeface="Wingdings" panose="05000000000000000000" pitchFamily="2" charset="2"/>
              <a:buChar char="ü"/>
            </a:pPr>
            <a:r>
              <a:rPr lang="cs-CZ" dirty="0" smtClean="0">
                <a:latin typeface="+mj-lt"/>
              </a:rPr>
              <a:t>Rozhovor</a:t>
            </a:r>
          </a:p>
          <a:p>
            <a:pPr marL="0" indent="0">
              <a:buNone/>
            </a:pPr>
            <a:r>
              <a:rPr lang="cs-CZ" dirty="0" smtClean="0">
                <a:latin typeface="+mj-lt"/>
              </a:rPr>
              <a:t>Královská cesta k lidské duši. Původně z klinické psychologie. Umožňuje hloubkový vhled do problému. Rozlišujeme rozhovory strukturované, polo-strukturované a nestrukturované.</a:t>
            </a:r>
          </a:p>
          <a:p>
            <a:pPr marL="0" indent="0">
              <a:buNone/>
            </a:pPr>
            <a:endParaRPr lang="cs-CZ" dirty="0">
              <a:latin typeface="+mj-lt"/>
            </a:endParaRPr>
          </a:p>
        </p:txBody>
      </p:sp>
    </p:spTree>
    <p:extLst>
      <p:ext uri="{BB962C8B-B14F-4D97-AF65-F5344CB8AC3E}">
        <p14:creationId xmlns:p14="http://schemas.microsoft.com/office/powerpoint/2010/main" val="910111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Školní etnografie využívá původní etnografické metody: pozorování a rozhovorů</a:t>
            </a:r>
            <a:endParaRPr lang="en-US"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2429" y="1995488"/>
            <a:ext cx="61071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40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polo-strukturovaného rozhovoru týkajícího se životního příběhu:</a:t>
            </a:r>
            <a:endParaRPr lang="en-US"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latin typeface="+mj-lt"/>
              </a:rPr>
              <a:t>Tazatel položí dotaz a pak se volně doptává na detaily. Př. </a:t>
            </a:r>
            <a:r>
              <a:rPr lang="cs-CZ" dirty="0">
                <a:latin typeface="+mj-lt"/>
              </a:rPr>
              <a:t>o</a:t>
            </a:r>
            <a:r>
              <a:rPr lang="cs-CZ" dirty="0" smtClean="0">
                <a:latin typeface="+mj-lt"/>
              </a:rPr>
              <a:t>tázek:</a:t>
            </a:r>
          </a:p>
          <a:p>
            <a:pPr marL="719138" indent="0">
              <a:buNone/>
            </a:pPr>
            <a:endParaRPr lang="cs-CZ" dirty="0" smtClean="0">
              <a:latin typeface="+mj-lt"/>
            </a:endParaRPr>
          </a:p>
          <a:p>
            <a:pPr marL="719138" indent="0">
              <a:spcAft>
                <a:spcPts val="600"/>
              </a:spcAft>
              <a:buNone/>
            </a:pPr>
            <a:r>
              <a:rPr lang="cs-CZ" dirty="0" smtClean="0">
                <a:latin typeface="+mj-lt"/>
              </a:rPr>
              <a:t>Jaké jsou teď ve vašem životě hlavní priority?</a:t>
            </a:r>
          </a:p>
          <a:p>
            <a:pPr marL="719138" indent="0">
              <a:spcAft>
                <a:spcPts val="600"/>
              </a:spcAft>
              <a:buNone/>
            </a:pPr>
            <a:r>
              <a:rPr lang="cs-CZ" dirty="0" smtClean="0">
                <a:latin typeface="+mj-lt"/>
              </a:rPr>
              <a:t>Co byly vaše největší překážky, kterým jste čelil/a v posledních pár letech? </a:t>
            </a:r>
          </a:p>
          <a:p>
            <a:pPr marL="719138" indent="0">
              <a:spcAft>
                <a:spcPts val="600"/>
              </a:spcAft>
              <a:buNone/>
            </a:pPr>
            <a:r>
              <a:rPr lang="cs-CZ" dirty="0" smtClean="0">
                <a:latin typeface="+mj-lt"/>
              </a:rPr>
              <a:t>Jak byste popsal/a vlastní povahu? </a:t>
            </a:r>
          </a:p>
          <a:p>
            <a:pPr marL="719138" indent="0">
              <a:spcAft>
                <a:spcPts val="600"/>
              </a:spcAft>
              <a:buNone/>
            </a:pPr>
            <a:r>
              <a:rPr lang="cs-CZ" dirty="0" smtClean="0">
                <a:latin typeface="+mj-lt"/>
              </a:rPr>
              <a:t>Jaké jsou vaše cíle do budoucna?</a:t>
            </a:r>
          </a:p>
          <a:p>
            <a:pPr marL="719138" indent="0">
              <a:spcAft>
                <a:spcPts val="600"/>
              </a:spcAft>
              <a:buNone/>
            </a:pPr>
            <a:r>
              <a:rPr lang="cs-CZ" dirty="0" smtClean="0">
                <a:latin typeface="+mj-lt"/>
              </a:rPr>
              <a:t>Jaké byly klíčové události či zkušenosti ve vašem životě, které se promítly do toho, kým jste dnes?</a:t>
            </a:r>
          </a:p>
          <a:p>
            <a:pPr marL="719138" indent="0">
              <a:spcAft>
                <a:spcPts val="600"/>
              </a:spcAft>
              <a:buNone/>
            </a:pPr>
            <a:r>
              <a:rPr lang="cs-CZ" dirty="0" smtClean="0">
                <a:latin typeface="+mj-lt"/>
              </a:rPr>
              <a:t>Na čem vám nejvíce záleží?</a:t>
            </a:r>
          </a:p>
          <a:p>
            <a:pPr marL="719138" indent="0">
              <a:spcAft>
                <a:spcPts val="600"/>
              </a:spcAft>
              <a:buNone/>
            </a:pPr>
            <a:r>
              <a:rPr lang="cs-CZ" dirty="0" smtClean="0">
                <a:latin typeface="+mj-lt"/>
              </a:rPr>
              <a:t>Kdo jsou nejdůležitější lidé ve vašem životě?</a:t>
            </a:r>
          </a:p>
          <a:p>
            <a:pPr marL="719138" indent="0">
              <a:spcAft>
                <a:spcPts val="600"/>
              </a:spcAft>
              <a:buNone/>
            </a:pPr>
            <a:r>
              <a:rPr lang="cs-CZ" dirty="0" smtClean="0">
                <a:latin typeface="+mj-lt"/>
              </a:rPr>
              <a:t>Co děláte ve svém volném čase?</a:t>
            </a:r>
          </a:p>
          <a:p>
            <a:pPr marL="0" indent="0">
              <a:buNone/>
            </a:pPr>
            <a:endParaRPr lang="cs-CZ" dirty="0">
              <a:latin typeface="+mj-lt"/>
            </a:endParaRPr>
          </a:p>
        </p:txBody>
      </p:sp>
    </p:spTree>
    <p:extLst>
      <p:ext uri="{BB962C8B-B14F-4D97-AF65-F5344CB8AC3E}">
        <p14:creationId xmlns:p14="http://schemas.microsoft.com/office/powerpoint/2010/main" val="1121356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typy otázek</a:t>
            </a:r>
            <a:endParaRPr lang="en-US" dirty="0"/>
          </a:p>
        </p:txBody>
      </p:sp>
      <p:sp>
        <p:nvSpPr>
          <p:cNvPr id="3" name="Zástupný symbol pro text 2"/>
          <p:cNvSpPr>
            <a:spLocks noGrp="1"/>
          </p:cNvSpPr>
          <p:nvPr>
            <p:ph type="body" idx="1"/>
          </p:nvPr>
        </p:nvSpPr>
        <p:spPr/>
        <p:txBody>
          <a:bodyPr/>
          <a:lstStyle/>
          <a:p>
            <a:r>
              <a:rPr lang="cs-CZ" dirty="0" smtClean="0"/>
              <a:t>Uzavřené</a:t>
            </a:r>
            <a:endParaRPr lang="en-US" dirty="0"/>
          </a:p>
        </p:txBody>
      </p:sp>
      <p:sp>
        <p:nvSpPr>
          <p:cNvPr id="4" name="Zástupný symbol pro obsah 3"/>
          <p:cNvSpPr>
            <a:spLocks noGrp="1"/>
          </p:cNvSpPr>
          <p:nvPr>
            <p:ph sz="half" idx="2"/>
          </p:nvPr>
        </p:nvSpPr>
        <p:spPr/>
        <p:txBody>
          <a:bodyPr>
            <a:normAutofit fontScale="92500" lnSpcReduction="10000"/>
          </a:bodyPr>
          <a:lstStyle/>
          <a:p>
            <a:pPr marL="0" indent="0">
              <a:buNone/>
            </a:pPr>
            <a:r>
              <a:rPr lang="cs-CZ" sz="2000" dirty="0" smtClean="0">
                <a:latin typeface="+mj-lt"/>
              </a:rPr>
              <a:t>Byl/a jste někdy diskriminován/a v práci kvůli svému pohlaví? (ANO/NE)</a:t>
            </a:r>
          </a:p>
          <a:p>
            <a:pPr marL="0" indent="0">
              <a:buNone/>
            </a:pPr>
            <a:endParaRPr lang="cs-CZ" sz="2000" dirty="0" smtClean="0">
              <a:latin typeface="+mj-lt"/>
            </a:endParaRPr>
          </a:p>
          <a:p>
            <a:pPr marL="0" indent="0">
              <a:buNone/>
            </a:pPr>
            <a:endParaRPr lang="cs-CZ" sz="2000" dirty="0">
              <a:latin typeface="+mj-lt"/>
            </a:endParaRPr>
          </a:p>
          <a:p>
            <a:pPr marL="0" indent="0">
              <a:buNone/>
            </a:pPr>
            <a:r>
              <a:rPr lang="cs-CZ" sz="2000" dirty="0" smtClean="0">
                <a:latin typeface="+mj-lt"/>
              </a:rPr>
              <a:t>Co myslíte, že je nejčastější příčinou toho, že je pro lidi obtížné pravidelně sportovat?</a:t>
            </a:r>
          </a:p>
          <a:p>
            <a:pPr marL="514350" indent="-514350">
              <a:buAutoNum type="alphaLcParenR"/>
              <a:tabLst>
                <a:tab pos="450850" algn="l"/>
                <a:tab pos="536575" algn="l"/>
              </a:tabLst>
            </a:pPr>
            <a:r>
              <a:rPr lang="cs-CZ" sz="2000" dirty="0">
                <a:latin typeface="+mj-lt"/>
              </a:rPr>
              <a:t>l</a:t>
            </a:r>
            <a:r>
              <a:rPr lang="cs-CZ" sz="2000" dirty="0" smtClean="0">
                <a:latin typeface="+mj-lt"/>
              </a:rPr>
              <a:t>enost</a:t>
            </a:r>
          </a:p>
          <a:p>
            <a:pPr marL="514350" indent="-514350">
              <a:buAutoNum type="alphaLcParenR"/>
              <a:tabLst>
                <a:tab pos="450850" algn="l"/>
                <a:tab pos="536575" algn="l"/>
              </a:tabLst>
            </a:pPr>
            <a:r>
              <a:rPr lang="cs-CZ" sz="2000" dirty="0">
                <a:latin typeface="+mj-lt"/>
              </a:rPr>
              <a:t>n</a:t>
            </a:r>
            <a:r>
              <a:rPr lang="cs-CZ" sz="2000" dirty="0" smtClean="0">
                <a:latin typeface="+mj-lt"/>
              </a:rPr>
              <a:t>edostatek času</a:t>
            </a:r>
          </a:p>
          <a:p>
            <a:pPr marL="514350" indent="-514350">
              <a:buAutoNum type="alphaLcParenR"/>
              <a:tabLst>
                <a:tab pos="450850" algn="l"/>
                <a:tab pos="536575" algn="l"/>
              </a:tabLst>
            </a:pPr>
            <a:r>
              <a:rPr lang="cs-CZ" sz="2000" dirty="0" smtClean="0">
                <a:latin typeface="+mj-lt"/>
              </a:rPr>
              <a:t>nedostatek peněz</a:t>
            </a:r>
          </a:p>
          <a:p>
            <a:pPr marL="514350" indent="-514350">
              <a:buAutoNum type="alphaLcParenR"/>
              <a:tabLst>
                <a:tab pos="450850" algn="l"/>
                <a:tab pos="536575" algn="l"/>
              </a:tabLst>
            </a:pPr>
            <a:r>
              <a:rPr lang="cs-CZ" sz="2000" dirty="0">
                <a:latin typeface="+mj-lt"/>
              </a:rPr>
              <a:t>š</a:t>
            </a:r>
            <a:r>
              <a:rPr lang="cs-CZ" sz="2000" dirty="0" smtClean="0">
                <a:latin typeface="+mj-lt"/>
              </a:rPr>
              <a:t>patné návyky</a:t>
            </a:r>
          </a:p>
          <a:p>
            <a:pPr marL="514350" indent="-514350">
              <a:buAutoNum type="alphaLcParenR"/>
              <a:tabLst>
                <a:tab pos="450850" algn="l"/>
                <a:tab pos="536575" algn="l"/>
              </a:tabLst>
            </a:pPr>
            <a:r>
              <a:rPr lang="cs-CZ" sz="2000" dirty="0" smtClean="0">
                <a:latin typeface="+mj-lt"/>
              </a:rPr>
              <a:t>nesprávné priority</a:t>
            </a:r>
          </a:p>
          <a:p>
            <a:pPr marL="514350" indent="-514350">
              <a:buAutoNum type="alphaLcParenR"/>
            </a:pPr>
            <a:endParaRPr lang="cs-CZ" sz="2000" dirty="0" smtClean="0">
              <a:latin typeface="+mj-lt"/>
            </a:endParaRPr>
          </a:p>
        </p:txBody>
      </p:sp>
      <p:sp>
        <p:nvSpPr>
          <p:cNvPr id="5" name="Zástupný symbol pro text 4"/>
          <p:cNvSpPr>
            <a:spLocks noGrp="1"/>
          </p:cNvSpPr>
          <p:nvPr>
            <p:ph type="body" sz="quarter" idx="3"/>
          </p:nvPr>
        </p:nvSpPr>
        <p:spPr/>
        <p:txBody>
          <a:bodyPr/>
          <a:lstStyle/>
          <a:p>
            <a:r>
              <a:rPr lang="cs-CZ" dirty="0" smtClean="0"/>
              <a:t>Otevřené</a:t>
            </a:r>
            <a:endParaRPr lang="en-US" dirty="0"/>
          </a:p>
        </p:txBody>
      </p:sp>
      <p:sp>
        <p:nvSpPr>
          <p:cNvPr id="6" name="Zástupný symbol pro obsah 5"/>
          <p:cNvSpPr>
            <a:spLocks noGrp="1"/>
          </p:cNvSpPr>
          <p:nvPr>
            <p:ph sz="quarter" idx="4"/>
          </p:nvPr>
        </p:nvSpPr>
        <p:spPr/>
        <p:txBody>
          <a:bodyPr>
            <a:normAutofit/>
          </a:bodyPr>
          <a:lstStyle/>
          <a:p>
            <a:pPr marL="0" indent="0">
              <a:buNone/>
            </a:pPr>
            <a:r>
              <a:rPr lang="cs-CZ" sz="2000" dirty="0" smtClean="0">
                <a:latin typeface="+mj-lt"/>
              </a:rPr>
              <a:t>Jaké jsou vaše zkušenosti s diskriminací v práci kvůli pohlaví? </a:t>
            </a:r>
          </a:p>
          <a:p>
            <a:pPr marL="0" indent="0">
              <a:buNone/>
            </a:pPr>
            <a:r>
              <a:rPr lang="cs-CZ" sz="2000" dirty="0" smtClean="0">
                <a:latin typeface="+mj-lt"/>
              </a:rPr>
              <a:t>(Respondent má volný prostor.)</a:t>
            </a:r>
          </a:p>
          <a:p>
            <a:pPr marL="0" indent="0">
              <a:buNone/>
            </a:pPr>
            <a:endParaRPr lang="cs-CZ" sz="2000" dirty="0">
              <a:latin typeface="+mj-lt"/>
            </a:endParaRPr>
          </a:p>
          <a:p>
            <a:pPr marL="0" indent="0">
              <a:buNone/>
            </a:pPr>
            <a:r>
              <a:rPr lang="cs-CZ" sz="2000" dirty="0">
                <a:latin typeface="+mj-lt"/>
              </a:rPr>
              <a:t>Co myslíte, že je nejčastější příčinou toho, že je pro lidi obtížné pravidelně sportovat</a:t>
            </a:r>
            <a:r>
              <a:rPr lang="cs-CZ" sz="2000" dirty="0" smtClean="0">
                <a:latin typeface="+mj-lt"/>
              </a:rPr>
              <a:t>?</a:t>
            </a:r>
          </a:p>
          <a:p>
            <a:pPr marL="0" indent="0">
              <a:buNone/>
            </a:pPr>
            <a:r>
              <a:rPr lang="cs-CZ" sz="2000" dirty="0">
                <a:latin typeface="+mj-lt"/>
              </a:rPr>
              <a:t>(Respondent má volný prostor.)</a:t>
            </a:r>
          </a:p>
          <a:p>
            <a:pPr marL="0" indent="0">
              <a:buNone/>
            </a:pPr>
            <a:endParaRPr lang="cs-CZ" sz="2000" dirty="0">
              <a:latin typeface="+mj-lt"/>
            </a:endParaRPr>
          </a:p>
          <a:p>
            <a:pPr marL="0" indent="0">
              <a:buNone/>
            </a:pPr>
            <a:endParaRPr lang="cs-CZ" sz="2000" dirty="0" smtClean="0">
              <a:latin typeface="+mj-lt"/>
            </a:endParaRPr>
          </a:p>
        </p:txBody>
      </p:sp>
    </p:spTree>
    <p:extLst>
      <p:ext uri="{BB962C8B-B14F-4D97-AF65-F5344CB8AC3E}">
        <p14:creationId xmlns:p14="http://schemas.microsoft.com/office/powerpoint/2010/main" val="3997346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smtClean="0"/>
              <a:t>Představte si, že jste třídní v 6. třídě a učíte tam matematiku a biologii. Jedna dívka se v posledních 2 měsících výrazně zhoršila v prospěchu, domácí přípravě, nedává ve škole pozor, vypadá smutně a podrážděně. </a:t>
            </a:r>
            <a:br>
              <a:rPr lang="cs-CZ" sz="2400" dirty="0" smtClean="0"/>
            </a:br>
            <a:r>
              <a:rPr lang="cs-CZ" sz="2400" dirty="0"/>
              <a:t/>
            </a:r>
            <a:br>
              <a:rPr lang="cs-CZ" sz="2400" dirty="0"/>
            </a:br>
            <a:r>
              <a:rPr lang="cs-CZ" sz="2400" dirty="0" smtClean="0"/>
              <a:t>Chcete zjistit, co se děje, abyste jí mohl/a podpořit. </a:t>
            </a:r>
            <a:br>
              <a:rPr lang="cs-CZ" sz="2400" dirty="0" smtClean="0"/>
            </a:br>
            <a:r>
              <a:rPr lang="cs-CZ" sz="2400" dirty="0" smtClean="0"/>
              <a:t>Jaké otázky klást a jaké ne? (Otevřené/uzavřené? Ano/ne otázky?)</a:t>
            </a:r>
            <a:br>
              <a:rPr lang="cs-CZ" sz="2400" dirty="0" smtClean="0"/>
            </a:br>
            <a:r>
              <a:rPr lang="cs-CZ" sz="2400" dirty="0" smtClean="0"/>
              <a:t>Které otázky konverzaci otevírají a které ji uzavírají/omezují?</a:t>
            </a:r>
            <a:endParaRPr lang="en-US" sz="2400" dirty="0"/>
          </a:p>
        </p:txBody>
      </p:sp>
      <p:sp>
        <p:nvSpPr>
          <p:cNvPr id="3" name="Zástupný symbol pro text 2"/>
          <p:cNvSpPr>
            <a:spLocks noGrp="1"/>
          </p:cNvSpPr>
          <p:nvPr>
            <p:ph type="body" idx="1"/>
          </p:nvPr>
        </p:nvSpPr>
        <p:spPr/>
        <p:txBody>
          <a:bodyPr/>
          <a:lstStyle/>
          <a:p>
            <a:pPr algn="ctr"/>
            <a:r>
              <a:rPr lang="cs-CZ" dirty="0" smtClean="0"/>
              <a:t>???</a:t>
            </a:r>
            <a:endParaRPr lang="en-US" dirty="0"/>
          </a:p>
        </p:txBody>
      </p:sp>
    </p:spTree>
    <p:extLst>
      <p:ext uri="{BB962C8B-B14F-4D97-AF65-F5344CB8AC3E}">
        <p14:creationId xmlns:p14="http://schemas.microsoft.com/office/powerpoint/2010/main" val="3857491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1552" y="1622298"/>
            <a:ext cx="8569452" cy="4979302"/>
          </a:xfrm>
          <a:prstGeom prst="rect">
            <a:avLst/>
          </a:prstGeom>
        </p:spPr>
      </p:pic>
      <p:sp>
        <p:nvSpPr>
          <p:cNvPr id="2" name="TextovéPole 1"/>
          <p:cNvSpPr txBox="1"/>
          <p:nvPr/>
        </p:nvSpPr>
        <p:spPr>
          <a:xfrm>
            <a:off x="1097280" y="353568"/>
            <a:ext cx="9983724" cy="769441"/>
          </a:xfrm>
          <a:prstGeom prst="rect">
            <a:avLst/>
          </a:prstGeom>
          <a:noFill/>
        </p:spPr>
        <p:txBody>
          <a:bodyPr wrap="square" rtlCol="0">
            <a:spAutoFit/>
          </a:bodyPr>
          <a:lstStyle/>
          <a:p>
            <a:r>
              <a:rPr lang="cs-CZ" sz="4400" dirty="0">
                <a:latin typeface="+mj-lt"/>
              </a:rPr>
              <a:t>Na co dát pozor při používání dotazníků</a:t>
            </a:r>
            <a:endParaRPr lang="en-US" sz="4400" dirty="0">
              <a:latin typeface="+mj-lt"/>
            </a:endParaRPr>
          </a:p>
        </p:txBody>
      </p:sp>
    </p:spTree>
    <p:extLst>
      <p:ext uri="{BB962C8B-B14F-4D97-AF65-F5344CB8AC3E}">
        <p14:creationId xmlns:p14="http://schemas.microsoft.com/office/powerpoint/2010/main" val="2100145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 čem je rozdíl v těchto dvou formulacích?</a:t>
            </a:r>
            <a:endParaRPr lang="en-US" dirty="0"/>
          </a:p>
        </p:txBody>
      </p:sp>
      <p:sp>
        <p:nvSpPr>
          <p:cNvPr id="3" name="Zástupný symbol pro text 2"/>
          <p:cNvSpPr>
            <a:spLocks noGrp="1"/>
          </p:cNvSpPr>
          <p:nvPr>
            <p:ph type="body" idx="1"/>
          </p:nvPr>
        </p:nvSpPr>
        <p:spPr/>
        <p:txBody>
          <a:bodyPr/>
          <a:lstStyle/>
          <a:p>
            <a:endParaRPr lang="en-US" dirty="0"/>
          </a:p>
        </p:txBody>
      </p:sp>
      <p:sp>
        <p:nvSpPr>
          <p:cNvPr id="4" name="Zástupný symbol pro obsah 3"/>
          <p:cNvSpPr>
            <a:spLocks noGrp="1"/>
          </p:cNvSpPr>
          <p:nvPr>
            <p:ph sz="half" idx="2"/>
          </p:nvPr>
        </p:nvSpPr>
        <p:spPr/>
        <p:txBody>
          <a:bodyPr/>
          <a:lstStyle/>
          <a:p>
            <a:pPr marL="0" indent="0">
              <a:buNone/>
            </a:pPr>
            <a:endParaRPr lang="cs-CZ" dirty="0" smtClean="0"/>
          </a:p>
          <a:p>
            <a:pPr marL="0" indent="0">
              <a:buNone/>
            </a:pPr>
            <a:r>
              <a:rPr lang="cs-CZ" dirty="0" smtClean="0"/>
              <a:t>Do jaké míry podporujete zvýšení státních výdajů na sociální dávky? </a:t>
            </a:r>
            <a:endParaRPr lang="en-US" dirty="0"/>
          </a:p>
        </p:txBody>
      </p:sp>
      <p:sp>
        <p:nvSpPr>
          <p:cNvPr id="5" name="Zástupný symbol pro text 4"/>
          <p:cNvSpPr>
            <a:spLocks noGrp="1"/>
          </p:cNvSpPr>
          <p:nvPr>
            <p:ph type="body" sz="quarter" idx="3"/>
          </p:nvPr>
        </p:nvSpPr>
        <p:spPr/>
        <p:txBody>
          <a:bodyPr/>
          <a:lstStyle/>
          <a:p>
            <a:endParaRPr lang="en-US"/>
          </a:p>
        </p:txBody>
      </p:sp>
      <p:sp>
        <p:nvSpPr>
          <p:cNvPr id="6" name="Zástupný symbol pro obsah 5"/>
          <p:cNvSpPr>
            <a:spLocks noGrp="1"/>
          </p:cNvSpPr>
          <p:nvPr>
            <p:ph sz="quarter" idx="4"/>
          </p:nvPr>
        </p:nvSpPr>
        <p:spPr/>
        <p:txBody>
          <a:bodyPr/>
          <a:lstStyle/>
          <a:p>
            <a:endParaRPr lang="cs-CZ" dirty="0" smtClean="0"/>
          </a:p>
          <a:p>
            <a:pPr marL="0" indent="0">
              <a:buNone/>
            </a:pPr>
            <a:r>
              <a:rPr lang="cs-CZ" dirty="0" smtClean="0"/>
              <a:t>Do jaké míry podporujete zvýšení státních výdajů na pomoc chudým?</a:t>
            </a:r>
            <a:endParaRPr lang="en-US" dirty="0"/>
          </a:p>
        </p:txBody>
      </p:sp>
      <p:sp>
        <p:nvSpPr>
          <p:cNvPr id="8" name="TextovéPole 7"/>
          <p:cNvSpPr txBox="1"/>
          <p:nvPr/>
        </p:nvSpPr>
        <p:spPr>
          <a:xfrm>
            <a:off x="2767584" y="6018975"/>
            <a:ext cx="7192225" cy="584775"/>
          </a:xfrm>
          <a:prstGeom prst="rect">
            <a:avLst/>
          </a:prstGeom>
          <a:noFill/>
        </p:spPr>
        <p:txBody>
          <a:bodyPr wrap="none" rtlCol="0">
            <a:spAutoFit/>
          </a:bodyPr>
          <a:lstStyle/>
          <a:p>
            <a:r>
              <a:rPr lang="cs-CZ" sz="3200" dirty="0" smtClean="0">
                <a:latin typeface="+mj-lt"/>
              </a:rPr>
              <a:t>V míře tlaku na sociálně žádoucí odpověď.</a:t>
            </a:r>
            <a:endParaRPr lang="en-US" sz="3200" dirty="0">
              <a:latin typeface="+mj-lt"/>
            </a:endParaRPr>
          </a:p>
        </p:txBody>
      </p:sp>
    </p:spTree>
    <p:extLst>
      <p:ext uri="{BB962C8B-B14F-4D97-AF65-F5344CB8AC3E}">
        <p14:creationId xmlns:p14="http://schemas.microsoft.com/office/powerpoint/2010/main" val="31314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Kondomy jsou spolehlivé v 95 % případů.</a:t>
            </a:r>
            <a:endParaRPr lang="en-US" dirty="0"/>
          </a:p>
        </p:txBody>
      </p:sp>
      <p:sp>
        <p:nvSpPr>
          <p:cNvPr id="3" name="Zástupný symbol pro text 2"/>
          <p:cNvSpPr>
            <a:spLocks noGrp="1"/>
          </p:cNvSpPr>
          <p:nvPr>
            <p:ph type="body" idx="1"/>
          </p:nvPr>
        </p:nvSpPr>
        <p:spPr/>
        <p:txBody>
          <a:bodyPr/>
          <a:lstStyle/>
          <a:p>
            <a:pPr algn="ctr"/>
            <a:r>
              <a:rPr lang="cs-CZ" dirty="0" smtClean="0"/>
              <a:t>Jak hodnotíte úspěšnost kondomů na škále od 1 do 10?</a:t>
            </a:r>
          </a:p>
          <a:p>
            <a:pPr algn="ctr"/>
            <a:endParaRPr lang="cs-CZ" dirty="0" smtClean="0"/>
          </a:p>
          <a:p>
            <a:pPr algn="ctr"/>
            <a:r>
              <a:rPr lang="cs-CZ" dirty="0" smtClean="0"/>
              <a:t> 1= VYNIKJÍCÍ a 10 = NEUSPOKOJIVÁ.</a:t>
            </a:r>
            <a:endParaRPr lang="en-US" dirty="0"/>
          </a:p>
        </p:txBody>
      </p:sp>
    </p:spTree>
    <p:extLst>
      <p:ext uri="{BB962C8B-B14F-4D97-AF65-F5344CB8AC3E}">
        <p14:creationId xmlns:p14="http://schemas.microsoft.com/office/powerpoint/2010/main" val="1719599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Kondomy selhávají v  5 % případů.</a:t>
            </a:r>
            <a:endParaRPr lang="en-US" dirty="0"/>
          </a:p>
        </p:txBody>
      </p:sp>
      <p:sp>
        <p:nvSpPr>
          <p:cNvPr id="3" name="Zástupný symbol pro text 2"/>
          <p:cNvSpPr>
            <a:spLocks noGrp="1"/>
          </p:cNvSpPr>
          <p:nvPr>
            <p:ph type="body" idx="1"/>
          </p:nvPr>
        </p:nvSpPr>
        <p:spPr/>
        <p:txBody>
          <a:bodyPr/>
          <a:lstStyle/>
          <a:p>
            <a:pPr algn="ctr"/>
            <a:r>
              <a:rPr lang="cs-CZ" dirty="0" smtClean="0"/>
              <a:t>Jak hodnotíte úspěšnost kondomů na škále od 1 do 10?</a:t>
            </a:r>
          </a:p>
          <a:p>
            <a:pPr algn="ctr"/>
            <a:endParaRPr lang="cs-CZ" dirty="0" smtClean="0"/>
          </a:p>
          <a:p>
            <a:pPr algn="ctr"/>
            <a:r>
              <a:rPr lang="cs-CZ" dirty="0" smtClean="0"/>
              <a:t> 1= VYNIKJÍCÍ a 10 = NEUSPOKOJIVÁ</a:t>
            </a:r>
            <a:endParaRPr lang="en-US" dirty="0"/>
          </a:p>
        </p:txBody>
      </p:sp>
    </p:spTree>
    <p:extLst>
      <p:ext uri="{BB962C8B-B14F-4D97-AF65-F5344CB8AC3E}">
        <p14:creationId xmlns:p14="http://schemas.microsoft.com/office/powerpoint/2010/main" val="2448260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 kterém pořadí otázek naměříme vyšší podporu pro registrované partnerství?</a:t>
            </a:r>
            <a:endParaRPr lang="en-US" dirty="0"/>
          </a:p>
        </p:txBody>
      </p:sp>
      <p:sp>
        <p:nvSpPr>
          <p:cNvPr id="3" name="Zástupný symbol pro obsah 2"/>
          <p:cNvSpPr>
            <a:spLocks noGrp="1"/>
          </p:cNvSpPr>
          <p:nvPr>
            <p:ph sz="half" idx="1"/>
          </p:nvPr>
        </p:nvSpPr>
        <p:spPr/>
        <p:txBody>
          <a:bodyPr>
            <a:normAutofit/>
          </a:bodyPr>
          <a:lstStyle/>
          <a:p>
            <a:pPr marL="514350" indent="-514350">
              <a:buAutoNum type="arabicParenR"/>
            </a:pPr>
            <a:endParaRPr lang="cs-CZ" dirty="0" smtClean="0">
              <a:latin typeface="+mj-lt"/>
            </a:endParaRPr>
          </a:p>
          <a:p>
            <a:pPr marL="514350" indent="-514350">
              <a:buAutoNum type="arabicParenR"/>
            </a:pPr>
            <a:r>
              <a:rPr lang="cs-CZ" dirty="0" smtClean="0">
                <a:latin typeface="+mj-lt"/>
              </a:rPr>
              <a:t>Do jaké míry podporujete MANŽELSTVÍ mezi osobami stejného pohlaví?</a:t>
            </a:r>
          </a:p>
          <a:p>
            <a:pPr marL="514350" indent="-514350">
              <a:buAutoNum type="arabicParenR"/>
            </a:pPr>
            <a:endParaRPr lang="cs-CZ" dirty="0" smtClean="0">
              <a:latin typeface="+mj-lt"/>
            </a:endParaRPr>
          </a:p>
          <a:p>
            <a:pPr marL="514350" indent="-514350">
              <a:buAutoNum type="arabicParenR"/>
            </a:pPr>
            <a:r>
              <a:rPr lang="cs-CZ" dirty="0" smtClean="0">
                <a:latin typeface="+mj-lt"/>
              </a:rPr>
              <a:t>Do jaké míry podporujete REGISTROVANÉ PARTNERSTVÍ mezi osobami stejného pohlaví?</a:t>
            </a:r>
          </a:p>
          <a:p>
            <a:pPr marL="0" indent="0">
              <a:buNone/>
            </a:pPr>
            <a:endParaRPr lang="en-US" dirty="0">
              <a:latin typeface="+mj-lt"/>
            </a:endParaRPr>
          </a:p>
        </p:txBody>
      </p:sp>
      <p:sp>
        <p:nvSpPr>
          <p:cNvPr id="4" name="Zástupný symbol pro obsah 3"/>
          <p:cNvSpPr>
            <a:spLocks noGrp="1"/>
          </p:cNvSpPr>
          <p:nvPr>
            <p:ph sz="half" idx="2"/>
          </p:nvPr>
        </p:nvSpPr>
        <p:spPr/>
        <p:txBody>
          <a:bodyPr>
            <a:normAutofit/>
          </a:bodyPr>
          <a:lstStyle/>
          <a:p>
            <a:pPr marL="514350" indent="-514350">
              <a:buFont typeface="Arial" panose="020B0604020202020204" pitchFamily="34" charset="0"/>
              <a:buAutoNum type="arabicParenR"/>
            </a:pPr>
            <a:endParaRPr lang="cs-CZ" dirty="0" smtClean="0">
              <a:latin typeface="+mj-lt"/>
            </a:endParaRPr>
          </a:p>
          <a:p>
            <a:pPr marL="514350" indent="-514350">
              <a:buFont typeface="Arial" panose="020B0604020202020204" pitchFamily="34" charset="0"/>
              <a:buAutoNum type="arabicParenR"/>
            </a:pPr>
            <a:r>
              <a:rPr lang="cs-CZ" dirty="0" smtClean="0">
                <a:latin typeface="+mj-lt"/>
              </a:rPr>
              <a:t>Do </a:t>
            </a:r>
            <a:r>
              <a:rPr lang="cs-CZ" dirty="0">
                <a:latin typeface="+mj-lt"/>
              </a:rPr>
              <a:t>jaké míry podporujete REGISTROVANÉ PARTNERSTVÍ mezi osobami stejného </a:t>
            </a:r>
            <a:r>
              <a:rPr lang="cs-CZ" dirty="0" smtClean="0">
                <a:latin typeface="+mj-lt"/>
              </a:rPr>
              <a:t>pohlaví?</a:t>
            </a:r>
          </a:p>
          <a:p>
            <a:pPr marL="514350" indent="-514350">
              <a:buFont typeface="Arial" panose="020B0604020202020204" pitchFamily="34" charset="0"/>
              <a:buAutoNum type="arabicParenR"/>
            </a:pPr>
            <a:endParaRPr lang="cs-CZ" dirty="0" smtClean="0">
              <a:latin typeface="+mj-lt"/>
            </a:endParaRPr>
          </a:p>
          <a:p>
            <a:pPr marL="514350" indent="-514350">
              <a:buFont typeface="Arial" panose="020B0604020202020204" pitchFamily="34" charset="0"/>
              <a:buAutoNum type="arabicParenR"/>
            </a:pPr>
            <a:r>
              <a:rPr lang="cs-CZ" dirty="0" smtClean="0">
                <a:latin typeface="+mj-lt"/>
              </a:rPr>
              <a:t>Do </a:t>
            </a:r>
            <a:r>
              <a:rPr lang="cs-CZ" dirty="0">
                <a:latin typeface="+mj-lt"/>
              </a:rPr>
              <a:t>jaké míry podporujete MANŽELSTVÍ mezi osobami stejného pohlaví?</a:t>
            </a:r>
          </a:p>
          <a:p>
            <a:pPr marL="0" indent="0">
              <a:buNone/>
            </a:pPr>
            <a:endParaRPr lang="cs-CZ" dirty="0">
              <a:latin typeface="+mj-lt"/>
            </a:endParaRPr>
          </a:p>
          <a:p>
            <a:pPr marL="0" indent="0">
              <a:buNone/>
            </a:pP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1398769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Distanční výuka: 2 platformy</a:t>
            </a:r>
            <a:endParaRPr lang="cs-CZ" dirty="0"/>
          </a:p>
        </p:txBody>
      </p:sp>
      <p:sp>
        <p:nvSpPr>
          <p:cNvPr id="3" name="Zástupný symbol pro text 2"/>
          <p:cNvSpPr>
            <a:spLocks noGrp="1"/>
          </p:cNvSpPr>
          <p:nvPr>
            <p:ph type="body" idx="1"/>
          </p:nvPr>
        </p:nvSpPr>
        <p:spPr/>
        <p:txBody>
          <a:bodyPr/>
          <a:lstStyle/>
          <a:p>
            <a:r>
              <a:rPr lang="cs-CZ" dirty="0" smtClean="0"/>
              <a:t>Výukové materiály + úkoly + test</a:t>
            </a:r>
            <a:endParaRPr lang="cs-CZ" dirty="0"/>
          </a:p>
        </p:txBody>
      </p:sp>
      <p:sp>
        <p:nvSpPr>
          <p:cNvPr id="4" name="Zástupný symbol pro obsah 3"/>
          <p:cNvSpPr>
            <a:spLocks noGrp="1"/>
          </p:cNvSpPr>
          <p:nvPr>
            <p:ph sz="half" idx="2"/>
          </p:nvPr>
        </p:nvSpPr>
        <p:spPr/>
        <p:txBody>
          <a:bodyPr/>
          <a:lstStyle/>
          <a:p>
            <a:pPr marL="0" indent="0">
              <a:buNone/>
            </a:pPr>
            <a:endParaRPr lang="cs-CZ" dirty="0" smtClean="0"/>
          </a:p>
          <a:p>
            <a:pPr marL="0" indent="0">
              <a:buNone/>
            </a:pPr>
            <a:r>
              <a:rPr lang="cs-CZ" dirty="0" err="1" smtClean="0"/>
              <a:t>Moodle</a:t>
            </a:r>
            <a:endParaRPr lang="cs-CZ" dirty="0" smtClean="0"/>
          </a:p>
          <a:p>
            <a:pPr marL="0" indent="0">
              <a:buNone/>
            </a:pPr>
            <a:endParaRPr lang="cs-CZ" dirty="0"/>
          </a:p>
          <a:p>
            <a:pPr>
              <a:buFont typeface="Courier New" panose="02070309020205020404" pitchFamily="49" charset="0"/>
              <a:buChar char="o"/>
            </a:pPr>
            <a:r>
              <a:rPr lang="cs-CZ" dirty="0" smtClean="0"/>
              <a:t> Když budete něco potřebovat, pište na: </a:t>
            </a:r>
          </a:p>
          <a:p>
            <a:pPr marL="0" indent="0">
              <a:buNone/>
            </a:pPr>
            <a:r>
              <a:rPr lang="cs-CZ" dirty="0">
                <a:hlinkClick r:id="rId2"/>
              </a:rPr>
              <a:t>l</a:t>
            </a:r>
            <a:r>
              <a:rPr lang="cs-CZ" dirty="0" smtClean="0">
                <a:hlinkClick r:id="rId2"/>
              </a:rPr>
              <a:t>enka.kollerova@pedf.cuni.cz</a:t>
            </a:r>
            <a:endParaRPr lang="cs-CZ" dirty="0"/>
          </a:p>
        </p:txBody>
      </p:sp>
      <p:sp>
        <p:nvSpPr>
          <p:cNvPr id="5" name="Zástupný symbol pro text 4"/>
          <p:cNvSpPr>
            <a:spLocks noGrp="1"/>
          </p:cNvSpPr>
          <p:nvPr>
            <p:ph type="body" sz="quarter" idx="3"/>
          </p:nvPr>
        </p:nvSpPr>
        <p:spPr/>
        <p:txBody>
          <a:bodyPr/>
          <a:lstStyle/>
          <a:p>
            <a:r>
              <a:rPr lang="cs-CZ" dirty="0" smtClean="0"/>
              <a:t>Přednášky + semináře: úterý 16.00</a:t>
            </a:r>
            <a:endParaRPr lang="cs-CZ" dirty="0"/>
          </a:p>
        </p:txBody>
      </p:sp>
      <p:sp>
        <p:nvSpPr>
          <p:cNvPr id="6" name="Zástupný symbol pro obsah 5"/>
          <p:cNvSpPr>
            <a:spLocks noGrp="1"/>
          </p:cNvSpPr>
          <p:nvPr>
            <p:ph sz="quarter" idx="4"/>
          </p:nvPr>
        </p:nvSpPr>
        <p:spPr/>
        <p:txBody>
          <a:bodyPr/>
          <a:lstStyle/>
          <a:p>
            <a:pPr marL="0" indent="0">
              <a:buNone/>
            </a:pPr>
            <a:endParaRPr lang="cs-CZ" dirty="0" smtClean="0"/>
          </a:p>
          <a:p>
            <a:pPr marL="0" indent="0">
              <a:buNone/>
            </a:pPr>
            <a:r>
              <a:rPr lang="cs-CZ" dirty="0" smtClean="0"/>
              <a:t>Živě v MS </a:t>
            </a:r>
            <a:r>
              <a:rPr lang="cs-CZ" dirty="0" err="1" smtClean="0"/>
              <a:t>Teams</a:t>
            </a:r>
            <a:endParaRPr lang="cs-CZ" dirty="0" smtClean="0"/>
          </a:p>
          <a:p>
            <a:pPr marL="0" indent="0">
              <a:buNone/>
            </a:pPr>
            <a:r>
              <a:rPr lang="cs-CZ" dirty="0" smtClean="0"/>
              <a:t>(v celouniverzitní instalaci)</a:t>
            </a:r>
          </a:p>
          <a:p>
            <a:pPr marL="0" indent="0">
              <a:buNone/>
            </a:pPr>
            <a:endParaRPr lang="cs-CZ" dirty="0"/>
          </a:p>
        </p:txBody>
      </p:sp>
    </p:spTree>
    <p:extLst>
      <p:ext uri="{BB962C8B-B14F-4D97-AF65-F5344CB8AC3E}">
        <p14:creationId xmlns:p14="http://schemas.microsoft.com/office/powerpoint/2010/main" val="75128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10754804" cy="1600200"/>
          </a:xfrm>
        </p:spPr>
        <p:txBody>
          <a:bodyPr>
            <a:noAutofit/>
          </a:bodyPr>
          <a:lstStyle/>
          <a:p>
            <a:r>
              <a:rPr lang="cs-CZ" sz="4000" b="1" dirty="0" smtClean="0"/>
              <a:t/>
            </a:r>
            <a:br>
              <a:rPr lang="cs-CZ" sz="4000" b="1" dirty="0" smtClean="0"/>
            </a:br>
            <a:r>
              <a:rPr lang="cs-CZ" sz="4000" b="1" dirty="0"/>
              <a:t/>
            </a:r>
            <a:br>
              <a:rPr lang="cs-CZ" sz="4000" b="1" dirty="0"/>
            </a:br>
            <a:r>
              <a:rPr lang="cs-CZ" sz="4000" b="1" dirty="0" smtClean="0"/>
              <a:t>Hlavní zdroje zkreslení dat z dotazníků</a:t>
            </a:r>
            <a:endParaRPr lang="cs-CZ" sz="4000" dirty="0"/>
          </a:p>
        </p:txBody>
      </p:sp>
      <p:sp>
        <p:nvSpPr>
          <p:cNvPr id="4" name="Zástupný symbol pro text 3"/>
          <p:cNvSpPr>
            <a:spLocks noGrp="1"/>
          </p:cNvSpPr>
          <p:nvPr>
            <p:ph type="body" sz="half" idx="2"/>
          </p:nvPr>
        </p:nvSpPr>
        <p:spPr>
          <a:xfrm>
            <a:off x="839788" y="2057400"/>
            <a:ext cx="10413428" cy="3811588"/>
          </a:xfrm>
        </p:spPr>
        <p:txBody>
          <a:bodyPr>
            <a:noAutofit/>
          </a:bodyPr>
          <a:lstStyle/>
          <a:p>
            <a:endParaRPr lang="cs-CZ" sz="2000" b="1" dirty="0" smtClean="0"/>
          </a:p>
          <a:p>
            <a:r>
              <a:rPr lang="cs-CZ" sz="2000" b="1" dirty="0" smtClean="0"/>
              <a:t>Sociální žádoucnost</a:t>
            </a:r>
            <a:endParaRPr lang="cs-CZ" sz="2000" b="1" dirty="0"/>
          </a:p>
          <a:p>
            <a:r>
              <a:rPr lang="cs-CZ" sz="2000" dirty="0"/>
              <a:t>Otázky mohou sugerovat sociálně žádoucí odpovědi.  </a:t>
            </a:r>
            <a:endParaRPr lang="cs-CZ" sz="2000" dirty="0" smtClean="0"/>
          </a:p>
          <a:p>
            <a:endParaRPr lang="cs-CZ" sz="2000" dirty="0" smtClean="0"/>
          </a:p>
          <a:p>
            <a:r>
              <a:rPr lang="cs-CZ" sz="2000" b="1" dirty="0" smtClean="0"/>
              <a:t>Zarámcování</a:t>
            </a:r>
            <a:endParaRPr lang="cs-CZ" sz="2000" b="1" dirty="0"/>
          </a:p>
          <a:p>
            <a:r>
              <a:rPr lang="cs-CZ" sz="2000" dirty="0" smtClean="0"/>
              <a:t>Záleží </a:t>
            </a:r>
            <a:r>
              <a:rPr lang="cs-CZ" sz="2000" dirty="0"/>
              <a:t>také na </a:t>
            </a:r>
            <a:r>
              <a:rPr lang="cs-CZ" sz="2000" b="1" dirty="0" smtClean="0"/>
              <a:t>zarámcování</a:t>
            </a:r>
            <a:r>
              <a:rPr lang="cs-CZ" sz="2000" dirty="0" smtClean="0"/>
              <a:t> otázky do hodnotících soudů (pozitivní/negativní; úspěšnost/neúspěšnost). </a:t>
            </a:r>
            <a:r>
              <a:rPr lang="cs-CZ" sz="2000" dirty="0"/>
              <a:t>Např. spolehlivost kondomů byla hodnocena zcela jinak při formulaci, že „má úspěšnost 95 %“ a při formulaci „selže </a:t>
            </a:r>
            <a:r>
              <a:rPr lang="cs-CZ" sz="2000" dirty="0" smtClean="0"/>
              <a:t>v </a:t>
            </a:r>
            <a:r>
              <a:rPr lang="cs-CZ" sz="2000" dirty="0"/>
              <a:t>5 % případů“.</a:t>
            </a:r>
          </a:p>
          <a:p>
            <a:pPr marL="285750" indent="-285750">
              <a:buFontTx/>
              <a:buChar char="-"/>
            </a:pPr>
            <a:endParaRPr lang="cs-CZ" sz="2000" dirty="0"/>
          </a:p>
        </p:txBody>
      </p:sp>
    </p:spTree>
    <p:extLst>
      <p:ext uri="{BB962C8B-B14F-4D97-AF65-F5344CB8AC3E}">
        <p14:creationId xmlns:p14="http://schemas.microsoft.com/office/powerpoint/2010/main" val="3762530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4028" y="457200"/>
            <a:ext cx="10547540" cy="1600200"/>
          </a:xfrm>
        </p:spPr>
        <p:txBody>
          <a:bodyPr>
            <a:noAutofit/>
          </a:bodyPr>
          <a:lstStyle/>
          <a:p>
            <a:r>
              <a:rPr lang="cs-CZ" sz="4000" b="1" dirty="0" smtClean="0"/>
              <a:t/>
            </a:r>
            <a:br>
              <a:rPr lang="cs-CZ" sz="4000" b="1" dirty="0" smtClean="0"/>
            </a:br>
            <a:r>
              <a:rPr lang="cs-CZ" sz="4000" b="1" dirty="0"/>
              <a:t/>
            </a:r>
            <a:br>
              <a:rPr lang="cs-CZ" sz="4000" b="1" dirty="0"/>
            </a:br>
            <a:r>
              <a:rPr lang="cs-CZ" sz="4000" b="1" dirty="0" smtClean="0"/>
              <a:t>Další zdroje zkreslení dat z dotazníků</a:t>
            </a:r>
            <a:endParaRPr lang="cs-CZ" sz="4000" dirty="0"/>
          </a:p>
        </p:txBody>
      </p:sp>
      <p:sp>
        <p:nvSpPr>
          <p:cNvPr id="3" name="Zástupný symbol pro obsah 2"/>
          <p:cNvSpPr>
            <a:spLocks noGrp="1"/>
          </p:cNvSpPr>
          <p:nvPr>
            <p:ph idx="1"/>
          </p:nvPr>
        </p:nvSpPr>
        <p:spPr>
          <a:xfrm>
            <a:off x="839788" y="2057400"/>
            <a:ext cx="10428796" cy="4873498"/>
          </a:xfrm>
        </p:spPr>
        <p:txBody>
          <a:bodyPr>
            <a:normAutofit/>
          </a:bodyPr>
          <a:lstStyle/>
          <a:p>
            <a:pPr marL="0" indent="0">
              <a:buNone/>
            </a:pPr>
            <a:endParaRPr lang="cs-CZ" sz="2000" dirty="0" smtClean="0"/>
          </a:p>
          <a:p>
            <a:pPr marL="0" indent="0">
              <a:buNone/>
            </a:pPr>
            <a:r>
              <a:rPr lang="cs-CZ" sz="2000" b="1" dirty="0" smtClean="0"/>
              <a:t>Pořadí otázek</a:t>
            </a:r>
          </a:p>
          <a:p>
            <a:pPr marL="0" indent="0">
              <a:buNone/>
            </a:pPr>
            <a:r>
              <a:rPr lang="cs-CZ" sz="2000" dirty="0" smtClean="0"/>
              <a:t>Když se zeptáme nejprve na podporu manželství homosexuálních partnerů a pak až na podporu registrovaného partnerství, zvýšíme tak podporu pro registrované partnerství, protože respondenti druhou variantu bezděčně porovnávají s variantou první.</a:t>
            </a:r>
          </a:p>
          <a:p>
            <a:pPr marL="0" indent="0">
              <a:buNone/>
            </a:pPr>
            <a:endParaRPr lang="cs-CZ" sz="2000" dirty="0"/>
          </a:p>
          <a:p>
            <a:pPr marL="0" indent="0">
              <a:buNone/>
            </a:pPr>
            <a:r>
              <a:rPr lang="cs-CZ" sz="2000" b="1" dirty="0" smtClean="0"/>
              <a:t>Volitelné odpovědi</a:t>
            </a:r>
          </a:p>
          <a:p>
            <a:pPr marL="0" indent="0">
              <a:buNone/>
            </a:pPr>
            <a:r>
              <a:rPr lang="cs-CZ" sz="2000" dirty="0" smtClean="0"/>
              <a:t>Odpovědi na otevřené otázky (viz např. rozhovor výše) a otázky s volitelnými odpověďmi na totéž téma nemusejí změřit totéž. Volitelnými odpověďmi už respondenty navádíme a omezujeme jim prostor odpovědi. </a:t>
            </a:r>
          </a:p>
          <a:p>
            <a:pPr marL="450850" indent="0">
              <a:buNone/>
            </a:pPr>
            <a:r>
              <a:rPr lang="cs-CZ" sz="2000" dirty="0" smtClean="0"/>
              <a:t>Dáme-li jim např. uzavřený výběr životních cílů, jako je založení rodiny, vydělání peněz apod., můžeme úplně minout cíle, které jsou pro respondenta osobně důležité, ale my je nemáme v seznamu.</a:t>
            </a:r>
            <a:endParaRPr lang="cs-CZ" sz="2000" dirty="0"/>
          </a:p>
        </p:txBody>
      </p:sp>
    </p:spTree>
    <p:extLst>
      <p:ext uri="{BB962C8B-B14F-4D97-AF65-F5344CB8AC3E}">
        <p14:creationId xmlns:p14="http://schemas.microsoft.com/office/powerpoint/2010/main" val="18190437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Omezení SP výzkumu</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Často nenáhodné výběry participantů, tj. nesplnění předpokladů pro statistické testování.</a:t>
            </a:r>
          </a:p>
          <a:p>
            <a:pPr marL="0" indent="0">
              <a:buNone/>
            </a:pPr>
            <a:endParaRPr lang="cs-CZ" dirty="0" smtClean="0"/>
          </a:p>
          <a:p>
            <a:r>
              <a:rPr lang="cs-CZ" dirty="0" smtClean="0"/>
              <a:t>Omezená </a:t>
            </a:r>
            <a:r>
              <a:rPr lang="cs-CZ" dirty="0" err="1" smtClean="0"/>
              <a:t>zobecnitelnost</a:t>
            </a:r>
            <a:r>
              <a:rPr lang="cs-CZ" dirty="0" smtClean="0"/>
              <a:t> poznatků na širší populaci.</a:t>
            </a:r>
          </a:p>
          <a:p>
            <a:endParaRPr lang="cs-CZ" dirty="0"/>
          </a:p>
          <a:p>
            <a:pPr>
              <a:buFont typeface="Wingdings" panose="05000000000000000000" pitchFamily="2" charset="2"/>
              <a:buChar char="ü"/>
            </a:pPr>
            <a:r>
              <a:rPr lang="cs-CZ" dirty="0" smtClean="0"/>
              <a:t> Většina SP výzkumů se dělá na souborech WEIRD </a:t>
            </a:r>
            <a:r>
              <a:rPr lang="cs-CZ" dirty="0" smtClean="0">
                <a:sym typeface="Wingdings" panose="05000000000000000000" pitchFamily="2" charset="2"/>
              </a:rPr>
              <a:t> </a:t>
            </a:r>
            <a:r>
              <a:rPr lang="cs-CZ" dirty="0" smtClean="0"/>
              <a:t>populace, tj. populace, která je specifická a představuje jen něco mezi 10-15 % celosvětové populace:</a:t>
            </a:r>
          </a:p>
          <a:p>
            <a:pPr marL="806450" indent="0">
              <a:buNone/>
            </a:pPr>
            <a:endParaRPr lang="cs-CZ" dirty="0" smtClean="0"/>
          </a:p>
          <a:p>
            <a:pPr marL="806450" indent="0">
              <a:buNone/>
            </a:pPr>
            <a:r>
              <a:rPr lang="cs-CZ" b="1" dirty="0" smtClean="0"/>
              <a:t>W</a:t>
            </a:r>
            <a:r>
              <a:rPr lang="cs-CZ" dirty="0" smtClean="0"/>
              <a:t>estern</a:t>
            </a:r>
          </a:p>
          <a:p>
            <a:pPr marL="806450" indent="0">
              <a:buNone/>
            </a:pPr>
            <a:r>
              <a:rPr lang="cs-CZ" b="1" dirty="0" err="1" smtClean="0"/>
              <a:t>E</a:t>
            </a:r>
            <a:r>
              <a:rPr lang="cs-CZ" dirty="0" err="1" smtClean="0"/>
              <a:t>ducated</a:t>
            </a:r>
            <a:endParaRPr lang="cs-CZ" dirty="0" smtClean="0"/>
          </a:p>
          <a:p>
            <a:pPr marL="806450" indent="0">
              <a:buNone/>
            </a:pPr>
            <a:r>
              <a:rPr lang="cs-CZ" b="1" dirty="0" err="1" smtClean="0"/>
              <a:t>I</a:t>
            </a:r>
            <a:r>
              <a:rPr lang="cs-CZ" dirty="0" err="1" smtClean="0"/>
              <a:t>ndustrialized</a:t>
            </a:r>
            <a:endParaRPr lang="cs-CZ" dirty="0" smtClean="0"/>
          </a:p>
          <a:p>
            <a:pPr marL="806450" indent="0">
              <a:buNone/>
            </a:pPr>
            <a:r>
              <a:rPr lang="cs-CZ" b="1" dirty="0" err="1" smtClean="0"/>
              <a:t>R</a:t>
            </a:r>
            <a:r>
              <a:rPr lang="cs-CZ" dirty="0" err="1" smtClean="0"/>
              <a:t>ich</a:t>
            </a:r>
            <a:endParaRPr lang="cs-CZ" dirty="0" smtClean="0"/>
          </a:p>
          <a:p>
            <a:pPr marL="806450" indent="0">
              <a:buNone/>
            </a:pPr>
            <a:r>
              <a:rPr lang="cs-CZ" b="1" dirty="0" err="1" smtClean="0"/>
              <a:t>D</a:t>
            </a:r>
            <a:r>
              <a:rPr lang="cs-CZ" dirty="0" err="1" smtClean="0"/>
              <a:t>emocratic</a:t>
            </a:r>
            <a:endParaRPr lang="cs-CZ" dirty="0"/>
          </a:p>
        </p:txBody>
      </p:sp>
      <p:pic>
        <p:nvPicPr>
          <p:cNvPr id="4" name="Zástupný symbol pro obsah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807" y="3608077"/>
            <a:ext cx="2770061" cy="3173215"/>
          </a:xfrm>
          <a:prstGeom prst="rect">
            <a:avLst/>
          </a:prstGeom>
        </p:spPr>
      </p:pic>
    </p:spTree>
    <p:extLst>
      <p:ext uri="{BB962C8B-B14F-4D97-AF65-F5344CB8AC3E}">
        <p14:creationId xmlns:p14="http://schemas.microsoft.com/office/powerpoint/2010/main" val="3866011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Etika SP výzkumu</a:t>
            </a:r>
            <a:endParaRPr lang="cs-CZ" dirty="0"/>
          </a:p>
        </p:txBody>
      </p:sp>
      <p:sp>
        <p:nvSpPr>
          <p:cNvPr id="3" name="Zástupný symbol pro obsah 2"/>
          <p:cNvSpPr>
            <a:spLocks noGrp="1"/>
          </p:cNvSpPr>
          <p:nvPr>
            <p:ph idx="1"/>
          </p:nvPr>
        </p:nvSpPr>
        <p:spPr/>
        <p:txBody>
          <a:bodyPr/>
          <a:lstStyle/>
          <a:p>
            <a:r>
              <a:rPr lang="cs-CZ" dirty="0" smtClean="0"/>
              <a:t>Závazné standardy. Provádět pouze potřebný a opodstatněný výzkum. Nevystavovat participanty riziku, a to ani riziku sníženého sebehodnocení! </a:t>
            </a:r>
          </a:p>
          <a:p>
            <a:endParaRPr lang="cs-CZ" dirty="0"/>
          </a:p>
          <a:p>
            <a:r>
              <a:rPr lang="cs-CZ" dirty="0" smtClean="0"/>
              <a:t>Informovaný souhlas.</a:t>
            </a:r>
          </a:p>
          <a:p>
            <a:endParaRPr lang="cs-CZ" dirty="0"/>
          </a:p>
          <a:p>
            <a:r>
              <a:rPr lang="cs-CZ" dirty="0" smtClean="0"/>
              <a:t>V případě nutnosti použití klamu, je nezbytností podat po skončení participantovi hlášení (</a:t>
            </a:r>
            <a:r>
              <a:rPr lang="cs-CZ" dirty="0" err="1" smtClean="0"/>
              <a:t>debriefing</a:t>
            </a:r>
            <a:r>
              <a:rPr lang="cs-CZ" dirty="0" smtClean="0"/>
              <a:t>) a vysvětlit nutnost použití klamu a smysl výzkumu.</a:t>
            </a:r>
            <a:endParaRPr lang="cs-CZ" dirty="0"/>
          </a:p>
        </p:txBody>
      </p:sp>
    </p:spTree>
    <p:extLst>
      <p:ext uri="{BB962C8B-B14F-4D97-AF65-F5344CB8AC3E}">
        <p14:creationId xmlns:p14="http://schemas.microsoft.com/office/powerpoint/2010/main" val="4200723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pPr marL="0" indent="0">
              <a:buNone/>
            </a:pPr>
            <a:r>
              <a:rPr lang="cs-CZ" dirty="0" smtClean="0"/>
              <a:t>Kapitola </a:t>
            </a:r>
            <a:r>
              <a:rPr lang="cs-CZ" i="1" dirty="0" smtClean="0"/>
              <a:t>Úvod do sociální psychologie </a:t>
            </a:r>
            <a:r>
              <a:rPr lang="cs-CZ" dirty="0" smtClean="0"/>
              <a:t>in </a:t>
            </a:r>
            <a:r>
              <a:rPr lang="nl-NL" dirty="0" smtClean="0"/>
              <a:t>Myers</a:t>
            </a:r>
            <a:r>
              <a:rPr lang="nl-NL" dirty="0"/>
              <a:t>, D.G. (2016). Sociální psychologie. Brno: </a:t>
            </a:r>
            <a:r>
              <a:rPr lang="nl-NL" dirty="0" smtClean="0"/>
              <a:t>Edika</a:t>
            </a:r>
            <a:r>
              <a:rPr lang="cs-CZ" dirty="0" smtClean="0"/>
              <a:t>, </a:t>
            </a:r>
            <a:r>
              <a:rPr lang="cs-CZ" b="1" dirty="0" smtClean="0"/>
              <a:t>s. 8-32.</a:t>
            </a:r>
            <a:endParaRPr lang="cs-CZ" b="1" dirty="0"/>
          </a:p>
          <a:p>
            <a:pPr marL="0" indent="0">
              <a:buNone/>
            </a:pPr>
            <a:endParaRPr lang="cs-CZ" dirty="0" smtClean="0"/>
          </a:p>
          <a:p>
            <a:pPr marL="0" indent="0">
              <a:buNone/>
            </a:pPr>
            <a:r>
              <a:rPr lang="cs-CZ" dirty="0" smtClean="0"/>
              <a:t>Podkapitola </a:t>
            </a:r>
            <a:r>
              <a:rPr lang="cs-CZ" i="1" dirty="0" smtClean="0"/>
              <a:t>Školení policejních tazatelů </a:t>
            </a:r>
            <a:r>
              <a:rPr lang="cs-CZ" dirty="0" smtClean="0"/>
              <a:t>in </a:t>
            </a:r>
            <a:r>
              <a:rPr lang="nl-NL" dirty="0" smtClean="0"/>
              <a:t>Myers</a:t>
            </a:r>
            <a:r>
              <a:rPr lang="nl-NL" dirty="0"/>
              <a:t>, D.G. (2016). Sociální psychologie. Brno: Edika</a:t>
            </a:r>
            <a:r>
              <a:rPr lang="cs-CZ" dirty="0"/>
              <a:t>, </a:t>
            </a:r>
            <a:r>
              <a:rPr lang="cs-CZ" b="1" dirty="0"/>
              <a:t>s. </a:t>
            </a:r>
            <a:r>
              <a:rPr lang="cs-CZ" b="1" dirty="0" smtClean="0"/>
              <a:t>497-499.</a:t>
            </a:r>
          </a:p>
          <a:p>
            <a:pPr marL="0" indent="0">
              <a:buNone/>
            </a:pPr>
            <a:endParaRPr lang="cs-CZ" b="1" dirty="0"/>
          </a:p>
          <a:p>
            <a:pPr marL="0" indent="0">
              <a:buNone/>
            </a:pPr>
            <a:r>
              <a:rPr lang="cs-CZ" dirty="0"/>
              <a:t>Masaryk, R. </a:t>
            </a:r>
            <a:r>
              <a:rPr lang="cs-CZ" dirty="0" err="1"/>
              <a:t>Medzi</a:t>
            </a:r>
            <a:r>
              <a:rPr lang="cs-CZ" dirty="0"/>
              <a:t> </a:t>
            </a:r>
            <a:r>
              <a:rPr lang="cs-CZ" dirty="0" err="1"/>
              <a:t>člověkom</a:t>
            </a:r>
            <a:r>
              <a:rPr lang="cs-CZ" dirty="0"/>
              <a:t> a </a:t>
            </a:r>
            <a:r>
              <a:rPr lang="cs-CZ" dirty="0" err="1"/>
              <a:t>ľudmi</a:t>
            </a:r>
            <a:r>
              <a:rPr lang="cs-CZ" dirty="0"/>
              <a:t>. Úvod do </a:t>
            </a:r>
            <a:r>
              <a:rPr lang="cs-CZ" dirty="0" err="1"/>
              <a:t>sociálnej</a:t>
            </a:r>
            <a:r>
              <a:rPr lang="cs-CZ" dirty="0"/>
              <a:t> </a:t>
            </a:r>
            <a:r>
              <a:rPr lang="cs-CZ" dirty="0" err="1"/>
              <a:t>psychológie</a:t>
            </a:r>
            <a:r>
              <a:rPr lang="cs-CZ" dirty="0"/>
              <a:t>. Bratislava: Iris, 2013.</a:t>
            </a:r>
          </a:p>
        </p:txBody>
      </p:sp>
    </p:spTree>
    <p:extLst>
      <p:ext uri="{BB962C8B-B14F-4D97-AF65-F5344CB8AC3E}">
        <p14:creationId xmlns:p14="http://schemas.microsoft.com/office/powerpoint/2010/main" val="172973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Požadavky pro zápočet a zkoušku</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smtClean="0"/>
              <a:t>ÚKOLY</a:t>
            </a:r>
          </a:p>
          <a:p>
            <a:pPr marL="0" indent="0">
              <a:buNone/>
            </a:pPr>
            <a:r>
              <a:rPr lang="cs-CZ" dirty="0" smtClean="0"/>
              <a:t>Pro </a:t>
            </a:r>
            <a:r>
              <a:rPr lang="cs-CZ" dirty="0"/>
              <a:t>získání zápočtu a možnost absolvovat test je potřeba odevzdat 4 úkoly (dle zadání a v termínu). Úkoly budou zadávány postupně 2. 3., 16. 3., 6. 4. a 20. 4. Na vypracování každého z úkolů bude čas min. 2 týdny.  </a:t>
            </a:r>
          </a:p>
          <a:p>
            <a:pPr marL="0" indent="0">
              <a:buNone/>
            </a:pPr>
            <a:endParaRPr lang="cs-CZ" dirty="0" smtClean="0"/>
          </a:p>
          <a:p>
            <a:pPr marL="0" indent="0">
              <a:buNone/>
            </a:pPr>
            <a:r>
              <a:rPr lang="cs-CZ" dirty="0" smtClean="0"/>
              <a:t>TEST</a:t>
            </a:r>
            <a:endParaRPr lang="cs-CZ" dirty="0"/>
          </a:p>
          <a:p>
            <a:pPr marL="0" indent="0">
              <a:buNone/>
            </a:pPr>
            <a:r>
              <a:rPr lang="cs-CZ" dirty="0"/>
              <a:t>Zkouška bude probíhat také zde a bude mít podobu písemného testu (min. úspěšnost 60 %). Test bude ověřovat znalost látky uvedené v prezentacích k přednáškám. U testu bude nabídnut jeden řádný a dva opravné termíny.</a:t>
            </a:r>
          </a:p>
          <a:p>
            <a:pPr marL="0" indent="0">
              <a:buNone/>
            </a:pPr>
            <a:endParaRPr lang="cs-CZ" dirty="0" smtClean="0"/>
          </a:p>
        </p:txBody>
      </p:sp>
    </p:spTree>
    <p:extLst>
      <p:ext uri="{BB962C8B-B14F-4D97-AF65-F5344CB8AC3E}">
        <p14:creationId xmlns:p14="http://schemas.microsoft.com/office/powerpoint/2010/main" val="352114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7882" y="349624"/>
            <a:ext cx="10658341" cy="1300723"/>
          </a:xfrm>
        </p:spPr>
        <p:txBody>
          <a:bodyPr/>
          <a:lstStyle/>
          <a:p>
            <a:r>
              <a:rPr lang="cs-CZ" dirty="0" smtClean="0"/>
              <a:t>Doporučená literatura ke kurzu</a:t>
            </a:r>
            <a:endParaRPr lang="cs-CZ" dirty="0"/>
          </a:p>
        </p:txBody>
      </p:sp>
      <p:sp>
        <p:nvSpPr>
          <p:cNvPr id="3" name="Zástupný symbol pro obsah 2"/>
          <p:cNvSpPr>
            <a:spLocks noGrp="1"/>
          </p:cNvSpPr>
          <p:nvPr>
            <p:ph idx="1"/>
          </p:nvPr>
        </p:nvSpPr>
        <p:spPr>
          <a:xfrm>
            <a:off x="695459" y="1519708"/>
            <a:ext cx="10921285" cy="4906850"/>
          </a:xfrm>
        </p:spPr>
        <p:txBody>
          <a:bodyPr>
            <a:normAutofit/>
          </a:bodyPr>
          <a:lstStyle/>
          <a:p>
            <a:pPr marL="0" indent="0">
              <a:buNone/>
            </a:pPr>
            <a:r>
              <a:rPr lang="cs-CZ" dirty="0"/>
              <a:t>Základní literatura pro přípravu na písemnou zkoušku:</a:t>
            </a:r>
          </a:p>
          <a:p>
            <a:pPr marL="0" indent="0">
              <a:buNone/>
            </a:pPr>
            <a:r>
              <a:rPr lang="cs-CZ" dirty="0" err="1"/>
              <a:t>Myers</a:t>
            </a:r>
            <a:r>
              <a:rPr lang="cs-CZ" dirty="0"/>
              <a:t>, D.G. (2016). Sociální psychologie. Brno: </a:t>
            </a:r>
            <a:r>
              <a:rPr lang="cs-CZ" dirty="0" err="1"/>
              <a:t>Edika</a:t>
            </a:r>
            <a:r>
              <a:rPr lang="cs-CZ" dirty="0"/>
              <a:t>.</a:t>
            </a:r>
          </a:p>
          <a:p>
            <a:pPr marL="0" indent="0">
              <a:buNone/>
            </a:pPr>
            <a:r>
              <a:rPr lang="cs-CZ" dirty="0"/>
              <a:t>(Vybrané kapitoly uvedené na konci prezentací.)</a:t>
            </a:r>
          </a:p>
          <a:p>
            <a:pPr marL="0" indent="0">
              <a:buNone/>
            </a:pPr>
            <a:endParaRPr lang="cs-CZ" dirty="0" smtClean="0"/>
          </a:p>
          <a:p>
            <a:pPr marL="0" indent="0">
              <a:buNone/>
            </a:pPr>
            <a:r>
              <a:rPr lang="cs-CZ" dirty="0" smtClean="0"/>
              <a:t>Doplňková </a:t>
            </a:r>
            <a:r>
              <a:rPr lang="cs-CZ" dirty="0"/>
              <a:t>literatura pro zájemce:</a:t>
            </a:r>
          </a:p>
          <a:p>
            <a:pPr marL="0" indent="0">
              <a:buNone/>
            </a:pPr>
            <a:r>
              <a:rPr lang="cs-CZ" dirty="0"/>
              <a:t>Výrost, J.; Slaměník, I.; </a:t>
            </a:r>
            <a:r>
              <a:rPr lang="cs-CZ" dirty="0" err="1"/>
              <a:t>Solárová</a:t>
            </a:r>
            <a:r>
              <a:rPr lang="cs-CZ" dirty="0"/>
              <a:t>, E. Sociální psychologie. Praha: </a:t>
            </a:r>
            <a:r>
              <a:rPr lang="cs-CZ" dirty="0" err="1"/>
              <a:t>Grada</a:t>
            </a:r>
            <a:r>
              <a:rPr lang="cs-CZ" dirty="0"/>
              <a:t>, 2019. </a:t>
            </a:r>
          </a:p>
          <a:p>
            <a:pPr marL="0" indent="0">
              <a:buNone/>
            </a:pPr>
            <a:r>
              <a:rPr lang="cs-CZ" dirty="0"/>
              <a:t>Masaryk, R. </a:t>
            </a:r>
            <a:r>
              <a:rPr lang="cs-CZ" dirty="0" err="1"/>
              <a:t>Medzi</a:t>
            </a:r>
            <a:r>
              <a:rPr lang="cs-CZ" dirty="0"/>
              <a:t> </a:t>
            </a:r>
            <a:r>
              <a:rPr lang="cs-CZ" dirty="0" err="1"/>
              <a:t>člověkom</a:t>
            </a:r>
            <a:r>
              <a:rPr lang="cs-CZ" dirty="0"/>
              <a:t> a </a:t>
            </a:r>
            <a:r>
              <a:rPr lang="cs-CZ" dirty="0" err="1"/>
              <a:t>ľudmi</a:t>
            </a:r>
            <a:r>
              <a:rPr lang="cs-CZ" dirty="0"/>
              <a:t>. Úvod do </a:t>
            </a:r>
            <a:r>
              <a:rPr lang="cs-CZ" dirty="0" err="1"/>
              <a:t>sociálnej</a:t>
            </a:r>
            <a:r>
              <a:rPr lang="cs-CZ" dirty="0"/>
              <a:t> </a:t>
            </a:r>
            <a:r>
              <a:rPr lang="cs-CZ" dirty="0" err="1"/>
              <a:t>psychológie</a:t>
            </a:r>
            <a:r>
              <a:rPr lang="cs-CZ" dirty="0"/>
              <a:t>. Bratislava: Iris, 2013.</a:t>
            </a:r>
          </a:p>
          <a:p>
            <a:pPr marL="0" indent="0">
              <a:buNone/>
            </a:pPr>
            <a:endParaRPr lang="cs-CZ" dirty="0"/>
          </a:p>
          <a:p>
            <a:endParaRPr lang="cs-CZ" dirty="0"/>
          </a:p>
        </p:txBody>
      </p:sp>
    </p:spTree>
    <p:extLst>
      <p:ext uri="{BB962C8B-B14F-4D97-AF65-F5344CB8AC3E}">
        <p14:creationId xmlns:p14="http://schemas.microsoft.com/office/powerpoint/2010/main" val="1877608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Sociální psychologie vychází především z psychologie, ale i ze sociologie.</a:t>
            </a:r>
            <a:endParaRPr lang="cs-CZ" dirty="0"/>
          </a:p>
        </p:txBody>
      </p:sp>
      <p:pic>
        <p:nvPicPr>
          <p:cNvPr id="4" name="Zástupný symbol pro obsah 3"/>
          <p:cNvPicPr>
            <a:picLocks noGrp="1" noChangeAspect="1"/>
          </p:cNvPicPr>
          <p:nvPr>
            <p:ph idx="1"/>
          </p:nvPr>
        </p:nvPicPr>
        <p:blipFill>
          <a:blip r:embed="rId2"/>
          <a:stretch>
            <a:fillRect/>
          </a:stretch>
        </p:blipFill>
        <p:spPr>
          <a:xfrm>
            <a:off x="3188996" y="2082675"/>
            <a:ext cx="5814008" cy="4585778"/>
          </a:xfrm>
          <a:prstGeom prst="rect">
            <a:avLst/>
          </a:prstGeom>
        </p:spPr>
      </p:pic>
    </p:spTree>
    <p:extLst>
      <p:ext uri="{BB962C8B-B14F-4D97-AF65-F5344CB8AC3E}">
        <p14:creationId xmlns:p14="http://schemas.microsoft.com/office/powerpoint/2010/main" val="283594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10601642" cy="1600200"/>
          </a:xfrm>
        </p:spPr>
        <p:txBody>
          <a:bodyPr>
            <a:normAutofit/>
          </a:bodyPr>
          <a:lstStyle/>
          <a:p>
            <a:r>
              <a:rPr lang="cs-CZ" sz="4000" dirty="0" smtClean="0"/>
              <a:t>Vymezení sociální psychologie (SP)</a:t>
            </a:r>
            <a:endParaRPr lang="cs-CZ" sz="4000" dirty="0"/>
          </a:p>
        </p:txBody>
      </p:sp>
      <p:sp>
        <p:nvSpPr>
          <p:cNvPr id="4" name="Zástupný symbol pro text 3"/>
          <p:cNvSpPr>
            <a:spLocks noGrp="1"/>
          </p:cNvSpPr>
          <p:nvPr>
            <p:ph type="body" sz="half" idx="2"/>
          </p:nvPr>
        </p:nvSpPr>
        <p:spPr>
          <a:xfrm>
            <a:off x="839788" y="2057400"/>
            <a:ext cx="9287192" cy="3811588"/>
          </a:xfrm>
        </p:spPr>
        <p:txBody>
          <a:bodyPr>
            <a:normAutofit lnSpcReduction="10000"/>
          </a:bodyPr>
          <a:lstStyle/>
          <a:p>
            <a:endParaRPr lang="cs-CZ" sz="2400" b="1" dirty="0" smtClean="0"/>
          </a:p>
          <a:p>
            <a:r>
              <a:rPr lang="cs-CZ" sz="2400" dirty="0" smtClean="0"/>
              <a:t>SP je </a:t>
            </a:r>
            <a:r>
              <a:rPr lang="cs-CZ" sz="2400" b="1" dirty="0" smtClean="0"/>
              <a:t>věda</a:t>
            </a:r>
            <a:r>
              <a:rPr lang="cs-CZ" sz="2400" dirty="0" smtClean="0"/>
              <a:t> </a:t>
            </a:r>
            <a:r>
              <a:rPr lang="cs-CZ" sz="2400" dirty="0"/>
              <a:t>o lidském myšlení, prožívání a chování </a:t>
            </a:r>
            <a:r>
              <a:rPr lang="cs-CZ" sz="2400" u="sng" dirty="0"/>
              <a:t>v sociálním </a:t>
            </a:r>
            <a:r>
              <a:rPr lang="cs-CZ" sz="2400" u="sng" dirty="0" smtClean="0"/>
              <a:t>kontextu</a:t>
            </a:r>
            <a:r>
              <a:rPr lang="cs-CZ" sz="2400" dirty="0"/>
              <a:t>.</a:t>
            </a:r>
            <a:r>
              <a:rPr lang="cs-CZ" sz="2400" dirty="0" smtClean="0"/>
              <a:t> </a:t>
            </a:r>
          </a:p>
          <a:p>
            <a:endParaRPr lang="cs-CZ" sz="2400" dirty="0"/>
          </a:p>
          <a:p>
            <a:r>
              <a:rPr lang="cs-CZ" sz="2400" dirty="0"/>
              <a:t>Z</a:t>
            </a:r>
            <a:r>
              <a:rPr lang="cs-CZ" sz="2400" dirty="0" smtClean="0"/>
              <a:t>abývá se především tím, jak člověk přemýšlí o jiných lidech a vztazích s nimi (a o sobě v sociálních souvislostech, např. jako o členovi různých skupin), jaké emoce v něm druzí lidé a vztahy s nimi vyvolávají (např., jak člověku dělá radost, když někomu pomáhá) a tím, jak druhé lidi jedinec ovlivňuje a jak je jimi ovlivňován.</a:t>
            </a:r>
          </a:p>
          <a:p>
            <a:endParaRPr lang="cs-CZ" sz="2400" dirty="0"/>
          </a:p>
          <a:p>
            <a:r>
              <a:rPr lang="cs-CZ" sz="2400" dirty="0" smtClean="0"/>
              <a:t>Jednotkou zkoumání je jedinec.</a:t>
            </a:r>
            <a:endParaRPr lang="cs-CZ" sz="2400" dirty="0"/>
          </a:p>
          <a:p>
            <a:endParaRPr lang="cs-CZ" sz="2400" dirty="0"/>
          </a:p>
          <a:p>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284622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Témata zkoumaná v sociální psychologii</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SOCIÁLNÍ KOGNICE – Jak vnímáme sebe a ostatní, jaké máme postoje k druhým a různým skupinám a </a:t>
            </a:r>
            <a:r>
              <a:rPr lang="cs-CZ" u="sng" dirty="0" smtClean="0"/>
              <a:t>jak utváříme svoji sociální realitu</a:t>
            </a:r>
            <a:r>
              <a:rPr lang="cs-CZ" dirty="0" smtClean="0"/>
              <a:t>.</a:t>
            </a:r>
          </a:p>
          <a:p>
            <a:pPr marL="712788" indent="0">
              <a:buNone/>
            </a:pPr>
            <a:r>
              <a:rPr lang="cs-CZ" dirty="0" smtClean="0"/>
              <a:t>Např. Lidé mají sklon upřednostňovat skupiny, jichž jsou členem.</a:t>
            </a:r>
          </a:p>
          <a:p>
            <a:pPr marL="0" indent="0">
              <a:buNone/>
            </a:pPr>
            <a:endParaRPr lang="cs-CZ" dirty="0" smtClean="0"/>
          </a:p>
          <a:p>
            <a:pPr marL="0" indent="0">
              <a:buNone/>
            </a:pPr>
            <a:endParaRPr lang="cs-CZ" dirty="0"/>
          </a:p>
          <a:p>
            <a:r>
              <a:rPr lang="cs-CZ" dirty="0" smtClean="0"/>
              <a:t>SOCIÁLNÍ VLIV – Do jaké míry druzí </a:t>
            </a:r>
            <a:r>
              <a:rPr lang="cs-CZ" dirty="0"/>
              <a:t>lidé ovlivňují, co si myslíme, jak se cítíme a co </a:t>
            </a:r>
            <a:r>
              <a:rPr lang="cs-CZ" dirty="0" smtClean="0"/>
              <a:t>děláme. </a:t>
            </a:r>
          </a:p>
          <a:p>
            <a:pPr marL="712788" indent="0">
              <a:buNone/>
            </a:pPr>
            <a:r>
              <a:rPr lang="cs-CZ" dirty="0" smtClean="0"/>
              <a:t>Např. Pomáhání druhým ve školní třídě je nakažlivé.</a:t>
            </a:r>
          </a:p>
          <a:p>
            <a:endParaRPr lang="cs-CZ" dirty="0"/>
          </a:p>
          <a:p>
            <a:endParaRPr lang="cs-CZ" dirty="0" smtClean="0"/>
          </a:p>
          <a:p>
            <a:r>
              <a:rPr lang="cs-CZ" dirty="0" smtClean="0"/>
              <a:t>SOCIÁLNÍ VZTAHY – Jak utváříme své vztahy a jak tyto vztahy formují naše myšlenky, pocity a chování. </a:t>
            </a:r>
          </a:p>
          <a:p>
            <a:pPr marL="712788" indent="0">
              <a:buNone/>
            </a:pPr>
            <a:r>
              <a:rPr lang="cs-CZ" dirty="0" smtClean="0"/>
              <a:t>Např. Pokud pacient vnímá oporu od lékaře, chrání ho to částečně před vlivem negativních informací o jeho zdraví.</a:t>
            </a:r>
            <a:endParaRPr lang="cs-CZ" dirty="0"/>
          </a:p>
          <a:p>
            <a:endParaRPr lang="cs-CZ" dirty="0"/>
          </a:p>
        </p:txBody>
      </p:sp>
    </p:spTree>
    <p:extLst>
      <p:ext uri="{BB962C8B-B14F-4D97-AF65-F5344CB8AC3E}">
        <p14:creationId xmlns:p14="http://schemas.microsoft.com/office/powerpoint/2010/main" val="131064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2089</Words>
  <Application>Microsoft Office PowerPoint</Application>
  <PresentationFormat>Širokoúhlá obrazovka</PresentationFormat>
  <Paragraphs>313</Paragraphs>
  <Slides>44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44</vt:i4>
      </vt:variant>
    </vt:vector>
  </HeadingPairs>
  <TitlesOfParts>
    <vt:vector size="51" baseType="lpstr">
      <vt:lpstr>Arial</vt:lpstr>
      <vt:lpstr>Calibri</vt:lpstr>
      <vt:lpstr>Calibri Light</vt:lpstr>
      <vt:lpstr>Courier New</vt:lpstr>
      <vt:lpstr>Times New Roman</vt:lpstr>
      <vt:lpstr>Wingdings</vt:lpstr>
      <vt:lpstr>Motiv Office</vt:lpstr>
      <vt:lpstr>1. Předmět a metody sociální psychologie</vt:lpstr>
      <vt:lpstr>Moje hlavní profese …</vt:lpstr>
      <vt:lpstr>Odkud se připojuji k online výuce… z Hudlic (u Berouna)</vt:lpstr>
      <vt:lpstr>Distanční výuka: 2 platformy</vt:lpstr>
      <vt:lpstr>Požadavky pro zápočet a zkoušku</vt:lpstr>
      <vt:lpstr>Doporučená literatura ke kurzu</vt:lpstr>
      <vt:lpstr>Sociální psychologie vychází především z psychologie, ale i ze sociologie.</vt:lpstr>
      <vt:lpstr>Vymezení sociální psychologie (SP)</vt:lpstr>
      <vt:lpstr>Témata zkoumaná v sociální psychologii</vt:lpstr>
      <vt:lpstr>Široké aplikace SP</vt:lpstr>
      <vt:lpstr>Zkuste se ve dvojicích zamyslet nad tématy SP v oblasti pedagogiky a napsat do sdíleného xlsx 1 otázku, na kterou byste rádi během kurzu získali odpověď.  </vt:lpstr>
      <vt:lpstr>Kořeny sociální psychologie</vt:lpstr>
      <vt:lpstr>Mladá věda zkoumající staré otázky </vt:lpstr>
      <vt:lpstr>Vznik SP jako vědy</vt:lpstr>
      <vt:lpstr>Vznik SP jako vědy</vt:lpstr>
      <vt:lpstr>Sociální psychologie jako věda</vt:lpstr>
      <vt:lpstr>Př. Aplikace SP do policejní/soudní praxe</vt:lpstr>
      <vt:lpstr>Jak jistě bude tento svědek pak vystupovat u soudu a jak by vystupoval, pokud by od policisty nezískal pozitivní zpětnou vazbu?</vt:lpstr>
      <vt:lpstr>Př. Aplikace SP do policejní/soudní praxe</vt:lpstr>
      <vt:lpstr>Aktivita: Co s tím?</vt:lpstr>
      <vt:lpstr>Prezentace aplikace PowerPoint</vt:lpstr>
      <vt:lpstr>Prezentace aplikace PowerPoint</vt:lpstr>
      <vt:lpstr>Př. Aplikace SP do policejní/soudní praxe</vt:lpstr>
      <vt:lpstr>Hlavní metody SP – ověřování teoreticky stanovaných hypotéz kvantitativními metodami</vt:lpstr>
      <vt:lpstr>Jaké vnímáte výhody a nevýhody 2 hlavních metod zkoumání?  </vt:lpstr>
      <vt:lpstr>Hlavní metody SP – výhody</vt:lpstr>
      <vt:lpstr>Nejčastěji používané nástroje měření sociálně psychologických jevů</vt:lpstr>
      <vt:lpstr>Ukázka testu emoční inteligence https://greatergood.berkeley.edu/quizzes/ei_quiz/take_quiz</vt:lpstr>
      <vt:lpstr>Prezentace aplikace PowerPoint</vt:lpstr>
      <vt:lpstr>Další nástroje měření sociálně psychologických jevů</vt:lpstr>
      <vt:lpstr>Školní etnografie využívá původní etnografické metody: pozorování a rozhovorů</vt:lpstr>
      <vt:lpstr>Ukázka polo-strukturovaného rozhovoru týkajícího se životního příběhu:</vt:lpstr>
      <vt:lpstr>Hlavní typy otázek</vt:lpstr>
      <vt:lpstr>Představte si, že jste třídní v 6. třídě a učíte tam matematiku a biologii. Jedna dívka se v posledních 2 měsících výrazně zhoršila v prospěchu, domácí přípravě, nedává ve škole pozor, vypadá smutně a podrážděně.   Chcete zjistit, co se děje, abyste jí mohl/a podpořit.  Jaké otázky klást a jaké ne? (Otevřené/uzavřené? Ano/ne otázky?) Které otázky konverzaci otevírají a které ji uzavírají/omezují?</vt:lpstr>
      <vt:lpstr>Prezentace aplikace PowerPoint</vt:lpstr>
      <vt:lpstr>V čem je rozdíl v těchto dvou formulacích?</vt:lpstr>
      <vt:lpstr>Kondomy jsou spolehlivé v 95 % případů.</vt:lpstr>
      <vt:lpstr>Kondomy selhávají v  5 % případů.</vt:lpstr>
      <vt:lpstr>Při kterém pořadí otázek naměříme vyšší podporu pro registrované partnerství?</vt:lpstr>
      <vt:lpstr>  Hlavní zdroje zkreslení dat z dotazníků</vt:lpstr>
      <vt:lpstr>  Další zdroje zkreslení dat z dotazníků</vt:lpstr>
      <vt:lpstr>Omezení SP výzkumu</vt:lpstr>
      <vt:lpstr>Etika SP výzkumu</vt:lpstr>
      <vt:lpstr>Literatura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sociální psychologie: historie, osobnosti, metody</dc:title>
  <dc:creator>Kollerova Lenka</dc:creator>
  <cp:lastModifiedBy>Kollerova Lenka</cp:lastModifiedBy>
  <cp:revision>96</cp:revision>
  <dcterms:created xsi:type="dcterms:W3CDTF">2020-09-08T14:30:27Z</dcterms:created>
  <dcterms:modified xsi:type="dcterms:W3CDTF">2021-03-02T10:32:49Z</dcterms:modified>
</cp:coreProperties>
</file>