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D9D0-F7C9-4C7A-8962-9018BD715AAB}" type="datetimeFigureOut">
              <a:rPr lang="cs-CZ" smtClean="0"/>
              <a:t>24.10.2022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0DC-8D92-4095-B57A-2622AC7CB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900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D9D0-F7C9-4C7A-8962-9018BD715AAB}" type="datetimeFigureOut">
              <a:rPr lang="cs-CZ" smtClean="0"/>
              <a:t>24.10.2022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0DC-8D92-4095-B57A-2622AC7CB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6154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D9D0-F7C9-4C7A-8962-9018BD715AAB}" type="datetimeFigureOut">
              <a:rPr lang="cs-CZ" smtClean="0"/>
              <a:t>24.10.2022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0DC-8D92-4095-B57A-2622AC7CB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0793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D9D0-F7C9-4C7A-8962-9018BD715AAB}" type="datetimeFigureOut">
              <a:rPr lang="cs-CZ" smtClean="0"/>
              <a:t>24.10.2022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0DC-8D92-4095-B57A-2622AC7CB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1272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D9D0-F7C9-4C7A-8962-9018BD715AAB}" type="datetimeFigureOut">
              <a:rPr lang="cs-CZ" smtClean="0"/>
              <a:t>24.10.2022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0DC-8D92-4095-B57A-2622AC7CB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0077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D9D0-F7C9-4C7A-8962-9018BD715AAB}" type="datetimeFigureOut">
              <a:rPr lang="cs-CZ" smtClean="0"/>
              <a:t>24.10.2022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0DC-8D92-4095-B57A-2622AC7CB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259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D9D0-F7C9-4C7A-8962-9018BD715AAB}" type="datetimeFigureOut">
              <a:rPr lang="cs-CZ" smtClean="0"/>
              <a:t>24.10.2022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0DC-8D92-4095-B57A-2622AC7CB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1864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D9D0-F7C9-4C7A-8962-9018BD715AAB}" type="datetimeFigureOut">
              <a:rPr lang="cs-CZ" smtClean="0"/>
              <a:t>24.10.2022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0DC-8D92-4095-B57A-2622AC7CB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952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D9D0-F7C9-4C7A-8962-9018BD715AAB}" type="datetimeFigureOut">
              <a:rPr lang="cs-CZ" smtClean="0"/>
              <a:t>24.10.2022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0DC-8D92-4095-B57A-2622AC7CB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768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D9D0-F7C9-4C7A-8962-9018BD715AAB}" type="datetimeFigureOut">
              <a:rPr lang="cs-CZ" smtClean="0"/>
              <a:t>24.10.2022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0DC-8D92-4095-B57A-2622AC7CB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6943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D9D0-F7C9-4C7A-8962-9018BD715AAB}" type="datetimeFigureOut">
              <a:rPr lang="cs-CZ" smtClean="0"/>
              <a:t>24.10.2022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0DC-8D92-4095-B57A-2622AC7CB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62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ED9D0-F7C9-4C7A-8962-9018BD715AAB}" type="datetimeFigureOut">
              <a:rPr lang="cs-CZ" smtClean="0"/>
              <a:t>24.10.2022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B30DC-8D92-4095-B57A-2622AC7CB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692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korpus.cz/doku.php" TargetMode="External"/><Relationship Id="rId2" Type="http://schemas.openxmlformats.org/officeDocument/2006/relationships/hyperlink" Target="https://korpus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F0"/>
                </a:solidFill>
              </a:rPr>
              <a:t>DOTAZY</a:t>
            </a:r>
            <a:br>
              <a:rPr lang="cs-CZ" b="1" dirty="0">
                <a:solidFill>
                  <a:srgbClr val="00B0F0"/>
                </a:solidFill>
              </a:rPr>
            </a:br>
            <a:r>
              <a:rPr lang="cs-CZ" b="1" dirty="0">
                <a:solidFill>
                  <a:srgbClr val="00B0F0"/>
                </a:solidFill>
              </a:rPr>
              <a:t>A REGULÁRNÍ VÝRAZY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442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DOTAZOVACÍ JAZYK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CQL (corpus </a:t>
            </a:r>
            <a:r>
              <a:rPr lang="cs-CZ" dirty="0" err="1"/>
              <a:t>query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) = dotazovací jazyk v korpusech ČNK</a:t>
            </a:r>
          </a:p>
          <a:p>
            <a:r>
              <a:rPr lang="pl-PL" dirty="0"/>
              <a:t>dotaz na jednu pozici (slovo) v korpusu:</a:t>
            </a:r>
          </a:p>
          <a:p>
            <a:pPr marL="0" indent="0">
              <a:buNone/>
            </a:pPr>
            <a:r>
              <a:rPr lang="pl-PL" dirty="0"/>
              <a:t>[atribut="hodnota"]</a:t>
            </a:r>
          </a:p>
          <a:p>
            <a:r>
              <a:rPr lang="cs-CZ" dirty="0"/>
              <a:t>atributem se myslí </a:t>
            </a:r>
            <a:r>
              <a:rPr lang="cs-CZ" dirty="0" err="1"/>
              <a:t>word</a:t>
            </a:r>
            <a:r>
              <a:rPr lang="cs-CZ" dirty="0"/>
              <a:t>, lemma, </a:t>
            </a:r>
            <a:r>
              <a:rPr lang="cs-CZ" dirty="0" err="1"/>
              <a:t>tag</a:t>
            </a:r>
            <a:r>
              <a:rPr lang="cs-CZ" dirty="0"/>
              <a:t> apod.</a:t>
            </a:r>
            <a:endParaRPr lang="pl-PL" dirty="0"/>
          </a:p>
          <a:p>
            <a:r>
              <a:rPr lang="cs-CZ" dirty="0"/>
              <a:t>POZOR! Je velmi přesný ;-)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Vyzkoušejte v korpusu SYNv4 typ dotazu CQL: </a:t>
            </a:r>
            <a:r>
              <a:rPr lang="cs-CZ" dirty="0">
                <a:solidFill>
                  <a:srgbClr val="00B0F0"/>
                </a:solidFill>
              </a:rPr>
              <a:t>[lemma="mít"][][lemma="srdce"]</a:t>
            </a:r>
            <a:r>
              <a:rPr lang="cs-CZ" dirty="0"/>
              <a:t> - hledá všechny výskyty lemmat </a:t>
            </a:r>
            <a:r>
              <a:rPr lang="cs-CZ" i="1" dirty="0"/>
              <a:t>mít</a:t>
            </a:r>
            <a:r>
              <a:rPr lang="cs-CZ" dirty="0"/>
              <a:t> a </a:t>
            </a:r>
            <a:r>
              <a:rPr lang="cs-CZ" i="1" dirty="0"/>
              <a:t>srdce</a:t>
            </a:r>
            <a:r>
              <a:rPr lang="cs-CZ" dirty="0"/>
              <a:t>, mezi nimiž se vyskytuje libovolná pozice (tj. slovo nebo interpunkce)</a:t>
            </a:r>
          </a:p>
        </p:txBody>
      </p:sp>
    </p:spTree>
    <p:extLst>
      <p:ext uri="{BB962C8B-B14F-4D97-AF65-F5344CB8AC3E}">
        <p14:creationId xmlns:p14="http://schemas.microsoft.com/office/powerpoint/2010/main" val="2230460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cs-CZ" dirty="0"/>
              <a:t>REGULÁRNÍ VÝRAZY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zástupné znaky se speciálním významem</a:t>
            </a:r>
          </a:p>
          <a:p>
            <a:r>
              <a:rPr lang="cs-CZ" dirty="0"/>
              <a:t>podstatná součást dotazovacího jazyka</a:t>
            </a:r>
          </a:p>
          <a:p>
            <a:r>
              <a:rPr lang="cs-CZ" dirty="0"/>
              <a:t>zjednodušeně: vkládání určitých speciálních znaků se zvláštním významem do slov, která chceme vyhledat</a:t>
            </a:r>
          </a:p>
          <a:p>
            <a:r>
              <a:rPr lang="cs-CZ" dirty="0"/>
              <a:t>regulární výrazy lze uplatnit na začátku, na konci nebo uprostřed dotazu</a:t>
            </a:r>
          </a:p>
        </p:txBody>
      </p:sp>
    </p:spTree>
    <p:extLst>
      <p:ext uri="{BB962C8B-B14F-4D97-AF65-F5344CB8AC3E}">
        <p14:creationId xmlns:p14="http://schemas.microsoft.com/office/powerpoint/2010/main" val="806040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.* (=TEČKA HVĚZDIČKA)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všechny tvary slova </a:t>
            </a:r>
            <a:r>
              <a:rPr lang="cs-CZ" i="1" dirty="0"/>
              <a:t>bobule</a:t>
            </a:r>
            <a:r>
              <a:rPr lang="cs-CZ" dirty="0"/>
              <a:t>, nechceme je všechny vypisovat a nechceme ani používat lemmatizaci </a:t>
            </a:r>
          </a:p>
          <a:p>
            <a:r>
              <a:rPr lang="cs-CZ" dirty="0"/>
              <a:t>CQL dotaz: </a:t>
            </a:r>
            <a:r>
              <a:rPr lang="cs-CZ" dirty="0">
                <a:solidFill>
                  <a:srgbClr val="00B0F0"/>
                </a:solidFill>
              </a:rPr>
              <a:t>[</a:t>
            </a:r>
            <a:r>
              <a:rPr lang="cs-CZ" dirty="0" err="1">
                <a:solidFill>
                  <a:srgbClr val="00B0F0"/>
                </a:solidFill>
              </a:rPr>
              <a:t>word</a:t>
            </a:r>
            <a:r>
              <a:rPr lang="cs-CZ" dirty="0">
                <a:solidFill>
                  <a:srgbClr val="00B0F0"/>
                </a:solidFill>
              </a:rPr>
              <a:t>="</a:t>
            </a:r>
            <a:r>
              <a:rPr lang="cs-CZ" dirty="0" err="1">
                <a:solidFill>
                  <a:srgbClr val="00B0F0"/>
                </a:solidFill>
              </a:rPr>
              <a:t>bobul</a:t>
            </a:r>
            <a:r>
              <a:rPr lang="cs-CZ" dirty="0">
                <a:solidFill>
                  <a:srgbClr val="00B0F0"/>
                </a:solidFill>
              </a:rPr>
              <a:t>.*"] </a:t>
            </a:r>
            <a:r>
              <a:rPr lang="cs-CZ" dirty="0"/>
              <a:t>- tečka zastupuje libovolný znak a hvězdička libovolný počet opakování předchozího (tj. libovolného) znaku</a:t>
            </a:r>
          </a:p>
          <a:p>
            <a:r>
              <a:rPr lang="cs-CZ" dirty="0"/>
              <a:t>Zkuste, co všechno vyhledáte při použití korpusu SYNv4?</a:t>
            </a:r>
          </a:p>
        </p:txBody>
      </p:sp>
    </p:spTree>
    <p:extLst>
      <p:ext uri="{BB962C8B-B14F-4D97-AF65-F5344CB8AC3E}">
        <p14:creationId xmlns:p14="http://schemas.microsoft.com/office/powerpoint/2010/main" val="3909910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KonText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8640960" cy="5760640"/>
          </a:xfrm>
        </p:spPr>
        <p:txBody>
          <a:bodyPr>
            <a:noAutofit/>
          </a:bodyPr>
          <a:lstStyle/>
          <a:p>
            <a:r>
              <a:rPr lang="cs-CZ" sz="1600" b="1" dirty="0"/>
              <a:t>tečka</a:t>
            </a:r>
            <a:r>
              <a:rPr lang="cs-CZ" sz="1600" dirty="0"/>
              <a:t> (.) - představuje </a:t>
            </a:r>
            <a:r>
              <a:rPr lang="cs-CZ" sz="1600" b="1" dirty="0"/>
              <a:t>jeden libovolný znak</a:t>
            </a:r>
            <a:r>
              <a:rPr lang="cs-CZ" sz="1600" dirty="0"/>
              <a:t>,</a:t>
            </a:r>
          </a:p>
          <a:p>
            <a:r>
              <a:rPr lang="cs-CZ" sz="1600" b="1" dirty="0"/>
              <a:t>interval</a:t>
            </a:r>
            <a:r>
              <a:rPr lang="cs-CZ" sz="1600" dirty="0"/>
              <a:t> ({n, k}) - představuje n až k opakování předchozího znaku nebo většího celku; je-li k vynecháno ({n,}), odpovídá intervalu nejméně n opakování, pokud má interval tvar {n}, odpovídá mu přesně n opakování;</a:t>
            </a:r>
          </a:p>
          <a:p>
            <a:r>
              <a:rPr lang="cs-CZ" sz="1600" b="1" dirty="0"/>
              <a:t>hvězdička</a:t>
            </a:r>
            <a:r>
              <a:rPr lang="cs-CZ" sz="1600" dirty="0"/>
              <a:t> (*) - představuje </a:t>
            </a:r>
            <a:r>
              <a:rPr lang="cs-CZ" sz="1600" b="1" dirty="0"/>
              <a:t>libovolný počet (0 a více) opakování </a:t>
            </a:r>
            <a:r>
              <a:rPr lang="cs-CZ" sz="1600" dirty="0"/>
              <a:t>předchozího znaku nebo celku, je tedy ekvivalentní s {0,}</a:t>
            </a:r>
          </a:p>
          <a:p>
            <a:r>
              <a:rPr lang="cs-CZ" sz="1600" b="1" dirty="0"/>
              <a:t>plus</a:t>
            </a:r>
            <a:r>
              <a:rPr lang="cs-CZ" sz="1600" dirty="0"/>
              <a:t> (+) - představuje 1 nebo více opakování předchozího znaku nebo celku, totéž co {1,}</a:t>
            </a:r>
          </a:p>
          <a:p>
            <a:r>
              <a:rPr lang="cs-CZ" sz="1600" b="1" dirty="0"/>
              <a:t>otazník</a:t>
            </a:r>
            <a:r>
              <a:rPr lang="cs-CZ" sz="1600" dirty="0"/>
              <a:t> (?) - představuje žádný nebo jeden výskyt předchozího znaku nebo celku, identické s {0,1}</a:t>
            </a:r>
          </a:p>
          <a:p>
            <a:r>
              <a:rPr lang="cs-CZ" sz="1600" b="1" dirty="0"/>
              <a:t>seznam</a:t>
            </a:r>
            <a:r>
              <a:rPr lang="cs-CZ" sz="1600" dirty="0"/>
              <a:t> ([]) - představuje alternativu. Nabízí možnost vybrat jeden libovolný znak z těch, které jsou uvedeny v seznamu uvnitř hranatých závorek; pokud je prvním znakem seznamu stříška (^), jde o negovaný seznam a představuje tedy libovolný jeden znak kromě těch uvedených uvnitř hranatých závorek; v rámci seznamu je možné používat také pomlčku (-) jako operátor rozsahu (např. [a-z], [1-9]),</a:t>
            </a:r>
          </a:p>
          <a:p>
            <a:r>
              <a:rPr lang="cs-CZ" sz="1600" b="1" dirty="0"/>
              <a:t>svislá čára</a:t>
            </a:r>
            <a:r>
              <a:rPr lang="cs-CZ" sz="1600" dirty="0"/>
              <a:t> (|) - představuje také alternativu, ne ovšem mezi jednotlivými znaky, ale celými řetězci tvořícími celek,</a:t>
            </a:r>
          </a:p>
          <a:p>
            <a:r>
              <a:rPr lang="cs-CZ" sz="1600" b="1" dirty="0"/>
              <a:t>kulaté závorky </a:t>
            </a:r>
            <a:r>
              <a:rPr lang="cs-CZ" sz="1600" dirty="0"/>
              <a:t>- libovolnou část výrazu je možné seskupit do kulatých závorek, vytvořit tak celek a ovlivnit tím prioritu jeho vyhodnocování nebo na něj aplikovat výše zmíněné kvantifikátory, vztahující se jinak jen na jeden (předcházející) znak,</a:t>
            </a:r>
          </a:p>
          <a:p>
            <a:r>
              <a:rPr lang="cs-CZ" sz="1600" b="1" dirty="0"/>
              <a:t>zpětné lomítko </a:t>
            </a:r>
            <a:r>
              <a:rPr lang="cs-CZ" sz="1600" dirty="0"/>
              <a:t>(\) - pokud některému speciálnímu znaku předchází zpětné lomítko, ztrácí tento znak svůj zvláštní význam (což umožňuje např. vyhledávat konkrétní interpunkční znaménka).</a:t>
            </a:r>
          </a:p>
        </p:txBody>
      </p:sp>
    </p:spTree>
    <p:extLst>
      <p:ext uri="{BB962C8B-B14F-4D97-AF65-F5344CB8AC3E}">
        <p14:creationId xmlns:p14="http://schemas.microsoft.com/office/powerpoint/2010/main" val="3060232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5001240"/>
              </p:ext>
            </p:extLst>
          </p:nvPr>
        </p:nvGraphicFramePr>
        <p:xfrm>
          <a:off x="457200" y="1844821"/>
          <a:ext cx="8363272" cy="3935696"/>
        </p:xfrm>
        <a:graphic>
          <a:graphicData uri="http://schemas.openxmlformats.org/drawingml/2006/table">
            <a:tbl>
              <a:tblPr/>
              <a:tblGrid>
                <a:gridCol w="4181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1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393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dirty="0">
                          <a:effectLst/>
                        </a:rPr>
                        <a:t>všechny tvary slova </a:t>
                      </a:r>
                      <a:r>
                        <a:rPr lang="cs-CZ" sz="2000" i="1" dirty="0">
                          <a:effectLst/>
                        </a:rPr>
                        <a:t>ptakopysk</a:t>
                      </a:r>
                      <a:endParaRPr lang="cs-CZ" sz="200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>
                          <a:effectLst/>
                        </a:rPr>
                        <a:t>ptakopys.*</a:t>
                      </a:r>
                    </a:p>
                  </a:txBody>
                  <a:tcPr>
                    <a:lnL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3437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>
                          <a:effectLst/>
                        </a:rPr>
                        <a:t>slovo </a:t>
                      </a:r>
                      <a:r>
                        <a:rPr lang="cs-CZ" sz="2000" i="1">
                          <a:effectLst/>
                        </a:rPr>
                        <a:t>kdy</a:t>
                      </a:r>
                      <a:r>
                        <a:rPr lang="cs-CZ" sz="2000">
                          <a:effectLst/>
                        </a:rPr>
                        <a:t> s malým nebo velkým počátečním písmenem</a:t>
                      </a:r>
                    </a:p>
                  </a:txBody>
                  <a:tcPr>
                    <a:lnL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>
                          <a:effectLst/>
                        </a:rPr>
                        <a:t>[kK]dy</a:t>
                      </a:r>
                    </a:p>
                  </a:txBody>
                  <a:tcPr>
                    <a:lnL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393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>
                          <a:effectLst/>
                        </a:rPr>
                        <a:t>tečka jako interpunkční znaménko</a:t>
                      </a:r>
                    </a:p>
                  </a:txBody>
                  <a:tcPr>
                    <a:lnL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>
                          <a:effectLst/>
                        </a:rPr>
                        <a:t>\.</a:t>
                      </a:r>
                    </a:p>
                  </a:txBody>
                  <a:tcPr>
                    <a:lnL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393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dirty="0">
                          <a:effectLst/>
                        </a:rPr>
                        <a:t>infinitivy předponových sloves od </a:t>
                      </a:r>
                      <a:r>
                        <a:rPr lang="cs-CZ" sz="2000" i="1" dirty="0">
                          <a:effectLst/>
                        </a:rPr>
                        <a:t>nést</a:t>
                      </a:r>
                      <a:endParaRPr lang="cs-CZ" sz="200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>
                          <a:effectLst/>
                        </a:rPr>
                        <a:t>.+nést</a:t>
                      </a:r>
                    </a:p>
                  </a:txBody>
                  <a:tcPr>
                    <a:lnL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393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dirty="0">
                          <a:effectLst/>
                        </a:rPr>
                        <a:t>různě dlouhé varianty citoslovce </a:t>
                      </a:r>
                      <a:r>
                        <a:rPr lang="cs-CZ" sz="2000" i="1" dirty="0">
                          <a:effectLst/>
                        </a:rPr>
                        <a:t>ratata</a:t>
                      </a:r>
                      <a:endParaRPr lang="cs-CZ" sz="200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>
                          <a:effectLst/>
                        </a:rPr>
                        <a:t>ra(ta)+</a:t>
                      </a:r>
                    </a:p>
                  </a:txBody>
                  <a:tcPr>
                    <a:lnL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393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dirty="0">
                          <a:effectLst/>
                        </a:rPr>
                        <a:t>pravopisnou dubletu: </a:t>
                      </a:r>
                      <a:r>
                        <a:rPr lang="cs-CZ" sz="2000" i="1" dirty="0">
                          <a:effectLst/>
                        </a:rPr>
                        <a:t>diskuze</a:t>
                      </a:r>
                      <a:r>
                        <a:rPr lang="cs-CZ" sz="2000" dirty="0">
                          <a:effectLst/>
                        </a:rPr>
                        <a:t> psané i se </a:t>
                      </a:r>
                      <a:r>
                        <a:rPr lang="cs-CZ" sz="2000" i="1" dirty="0">
                          <a:effectLst/>
                        </a:rPr>
                        <a:t>s</a:t>
                      </a:r>
                      <a:endParaRPr lang="cs-CZ" sz="200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dirty="0" err="1">
                          <a:effectLst/>
                        </a:rPr>
                        <a:t>diskuse|diskuze</a:t>
                      </a:r>
                      <a:r>
                        <a:rPr lang="cs-CZ" sz="2000" dirty="0">
                          <a:effectLst/>
                        </a:rPr>
                        <a:t> nebo disku[</a:t>
                      </a:r>
                      <a:r>
                        <a:rPr lang="cs-CZ" sz="2000" dirty="0" err="1">
                          <a:effectLst/>
                        </a:rPr>
                        <a:t>sz</a:t>
                      </a:r>
                      <a:r>
                        <a:rPr lang="cs-CZ" sz="2000" dirty="0">
                          <a:effectLst/>
                        </a:rPr>
                        <a:t>]e</a:t>
                      </a:r>
                    </a:p>
                  </a:txBody>
                  <a:tcPr>
                    <a:lnL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908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KLÁVESOVÉ ZKRATKY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5316444"/>
              </p:ext>
            </p:extLst>
          </p:nvPr>
        </p:nvGraphicFramePr>
        <p:xfrm>
          <a:off x="457200" y="2674459"/>
          <a:ext cx="8147248" cy="2914780"/>
        </p:xfrm>
        <a:graphic>
          <a:graphicData uri="http://schemas.openxmlformats.org/drawingml/2006/table">
            <a:tbl>
              <a:tblPr/>
              <a:tblGrid>
                <a:gridCol w="880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9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973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2956">
                <a:tc>
                  <a:txBody>
                    <a:bodyPr/>
                    <a:lstStyle/>
                    <a:p>
                      <a:pPr algn="l" fontAlgn="t"/>
                      <a:r>
                        <a:rPr lang="cs-CZ" b="1" dirty="0">
                          <a:effectLst/>
                        </a:rPr>
                        <a:t>|</a:t>
                      </a:r>
                    </a:p>
                  </a:txBody>
                  <a:tcPr>
                    <a:lnL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dirty="0" err="1">
                          <a:effectLst/>
                        </a:rPr>
                        <a:t>svislítko</a:t>
                      </a:r>
                      <a:endParaRPr lang="cs-CZ" sz="200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AltGr + Shift + pod „Backspace“ nebo Alt + W</a:t>
                      </a:r>
                    </a:p>
                  </a:txBody>
                  <a:tcPr>
                    <a:lnL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956">
                <a:tc>
                  <a:txBody>
                    <a:bodyPr/>
                    <a:lstStyle/>
                    <a:p>
                      <a:pPr algn="l" fontAlgn="t"/>
                      <a:r>
                        <a:rPr lang="cs-CZ" b="1">
                          <a:effectLst/>
                        </a:rPr>
                        <a:t>{}</a:t>
                      </a:r>
                    </a:p>
                  </a:txBody>
                  <a:tcPr>
                    <a:lnL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dirty="0">
                          <a:effectLst/>
                        </a:rPr>
                        <a:t>složené závorky</a:t>
                      </a:r>
                    </a:p>
                  </a:txBody>
                  <a:tcPr>
                    <a:lnL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>
                          <a:effectLst/>
                        </a:rPr>
                        <a:t>AltGr + 9, AltGr + 0 nebo Alt + B, Alt + N</a:t>
                      </a:r>
                    </a:p>
                  </a:txBody>
                  <a:tcPr>
                    <a:lnL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956">
                <a:tc>
                  <a:txBody>
                    <a:bodyPr/>
                    <a:lstStyle/>
                    <a:p>
                      <a:pPr algn="l" fontAlgn="t"/>
                      <a:r>
                        <a:rPr lang="cs-CZ" b="1">
                          <a:effectLst/>
                        </a:rPr>
                        <a:t>[]</a:t>
                      </a:r>
                    </a:p>
                  </a:txBody>
                  <a:tcPr>
                    <a:lnL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dirty="0">
                          <a:effectLst/>
                        </a:rPr>
                        <a:t>hranaté závorky</a:t>
                      </a:r>
                    </a:p>
                  </a:txBody>
                  <a:tcPr>
                    <a:lnL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>
                          <a:effectLst/>
                        </a:rPr>
                        <a:t>Alt + F, Alt + G</a:t>
                      </a:r>
                    </a:p>
                  </a:txBody>
                  <a:tcPr>
                    <a:lnL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956">
                <a:tc>
                  <a:txBody>
                    <a:bodyPr/>
                    <a:lstStyle/>
                    <a:p>
                      <a:pPr algn="l" fontAlgn="t"/>
                      <a:r>
                        <a:rPr lang="cs-CZ" b="1">
                          <a:effectLst/>
                        </a:rPr>
                        <a:t>^</a:t>
                      </a:r>
                    </a:p>
                  </a:txBody>
                  <a:tcPr>
                    <a:lnL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dirty="0">
                          <a:effectLst/>
                        </a:rPr>
                        <a:t>stříška</a:t>
                      </a:r>
                    </a:p>
                  </a:txBody>
                  <a:tcPr>
                    <a:lnL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>
                          <a:effectLst/>
                        </a:rPr>
                        <a:t>Alt + š (či 3)</a:t>
                      </a:r>
                    </a:p>
                  </a:txBody>
                  <a:tcPr>
                    <a:lnL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956">
                <a:tc>
                  <a:txBody>
                    <a:bodyPr/>
                    <a:lstStyle/>
                    <a:p>
                      <a:pPr algn="l" fontAlgn="t"/>
                      <a:r>
                        <a:rPr lang="cs-CZ" b="1">
                          <a:effectLst/>
                        </a:rPr>
                        <a:t>\</a:t>
                      </a:r>
                    </a:p>
                  </a:txBody>
                  <a:tcPr>
                    <a:lnL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dirty="0">
                          <a:effectLst/>
                        </a:rPr>
                        <a:t>zpětné lomítko</a:t>
                      </a:r>
                    </a:p>
                  </a:txBody>
                  <a:tcPr>
                    <a:lnL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dirty="0">
                          <a:effectLst/>
                        </a:rPr>
                        <a:t>Ctrl + Alt + Q</a:t>
                      </a:r>
                    </a:p>
                  </a:txBody>
                  <a:tcPr>
                    <a:lnL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CAC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473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https://korpus.cz/</a:t>
            </a:r>
            <a:endParaRPr lang="cs-CZ" dirty="0"/>
          </a:p>
          <a:p>
            <a:r>
              <a:rPr lang="cs-CZ" dirty="0">
                <a:hlinkClick r:id="rId3"/>
              </a:rPr>
              <a:t>https://wiki.korpus.cz/doku.php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991109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587</Words>
  <Application>Microsoft Office PowerPoint</Application>
  <PresentationFormat>Předvádění na obrazovce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systému Office</vt:lpstr>
      <vt:lpstr>DOTAZY A REGULÁRNÍ VÝRAZY</vt:lpstr>
      <vt:lpstr>DOTAZOVACÍ JAZYK</vt:lpstr>
      <vt:lpstr>REGULÁRNÍ VÝRAZY</vt:lpstr>
      <vt:lpstr>.* (=TEČKA HVĚZDIČKA)</vt:lpstr>
      <vt:lpstr>KonText</vt:lpstr>
      <vt:lpstr>PŘÍKLADY</vt:lpstr>
      <vt:lpstr>KLÁVESOVÉ ZKRATKY</vt:lpstr>
      <vt:lpstr>Zdroje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DOTAZY A REGULÁRNÍ VÝRAZY</dc:title>
  <dc:creator>HP</dc:creator>
  <cp:lastModifiedBy>Farova, Lenka</cp:lastModifiedBy>
  <cp:revision>6</cp:revision>
  <dcterms:created xsi:type="dcterms:W3CDTF">2020-10-07T20:36:23Z</dcterms:created>
  <dcterms:modified xsi:type="dcterms:W3CDTF">2022-10-24T20:44:50Z</dcterms:modified>
</cp:coreProperties>
</file>