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88" r:id="rId5"/>
    <p:sldId id="291" r:id="rId6"/>
    <p:sldId id="283" r:id="rId7"/>
    <p:sldId id="289" r:id="rId8"/>
    <p:sldId id="284" r:id="rId9"/>
    <p:sldId id="290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/>
    <p:restoredTop sz="95064"/>
  </p:normalViewPr>
  <p:slideViewPr>
    <p:cSldViewPr snapToGrid="0" snapToObjects="1">
      <p:cViewPr varScale="1">
        <p:scale>
          <a:sx n="93" d="100"/>
          <a:sy n="93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AE15-79CF-484D-908D-6FFF396F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7" y="1723669"/>
            <a:ext cx="9818650" cy="30390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5000" b="1" dirty="0"/>
              <a:t>Fyzická příprava vojsk (6) </a:t>
            </a:r>
            <a:br>
              <a:rPr lang="cs-CZ" sz="5000" b="1" dirty="0"/>
            </a:br>
            <a:r>
              <a:rPr lang="cs-CZ" sz="5000" b="1" dirty="0"/>
              <a:t>Taktické varianty tréninku do armádního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9737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3FB29-1BFD-6841-A0C1-745EDEE6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3CDA0-C99D-664D-B09F-B200869F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0229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3200" dirty="0"/>
              <a:t>Kdo je to tzv. taktický sportovec?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/>
              <a:t>Proč potřebuje specificky zaměřený trénink?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/>
              <a:t>Čím se tento specifický druh tréninku vyznačuje?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/>
              <a:t>Co je to připravenost taktického sportovce?</a:t>
            </a:r>
          </a:p>
        </p:txBody>
      </p:sp>
    </p:spTree>
    <p:extLst>
      <p:ext uri="{BB962C8B-B14F-4D97-AF65-F5344CB8AC3E}">
        <p14:creationId xmlns:p14="http://schemas.microsoft.com/office/powerpoint/2010/main" val="119752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9BE12-1147-E447-9892-AD5596A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D0987-2949-8645-8FD7-2C4AF344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60500"/>
            <a:ext cx="10335491" cy="49403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400" b="0" i="0" u="none" strike="noStrike" dirty="0">
                <a:solidFill>
                  <a:srgbClr val="212529"/>
                </a:solidFill>
                <a:effectLst/>
              </a:rPr>
              <a:t>STOPPANI, J. </a:t>
            </a:r>
            <a:r>
              <a:rPr lang="cs-CZ" sz="2400" b="0" i="1" u="none" strike="noStrike" dirty="0">
                <a:solidFill>
                  <a:srgbClr val="212529"/>
                </a:solidFill>
                <a:effectLst/>
              </a:rPr>
              <a:t>Velká kniha posilování: tréninkové metody a plány: 381 posilovacích cviků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</a:rPr>
              <a:t>. Druhé, přepracované a rozšíření vydání. Přeložil Libor SOUMAR. Praha: Grada Publishing, 2016. Sport extra. ISBN 9788024756431</a:t>
            </a:r>
          </a:p>
          <a:p>
            <a:pPr algn="just">
              <a:lnSpc>
                <a:spcPct val="100000"/>
              </a:lnSpc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RI</a:t>
            </a:r>
            <a:r>
              <a:rPr lang="cs-CZ" sz="2400" dirty="0">
                <a:solidFill>
                  <a:srgbClr val="212529"/>
                </a:solidFill>
              </a:rPr>
              <a:t>PPETOE, M., &amp; KILGORE, L. (2005). </a:t>
            </a:r>
            <a:r>
              <a:rPr lang="cs-CZ" sz="2400" dirty="0" err="1">
                <a:solidFill>
                  <a:srgbClr val="212529"/>
                </a:solidFill>
              </a:rPr>
              <a:t>Starting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strength</a:t>
            </a:r>
            <a:r>
              <a:rPr lang="cs-CZ" sz="2400" dirty="0">
                <a:solidFill>
                  <a:srgbClr val="212529"/>
                </a:solidFill>
              </a:rPr>
              <a:t>: A </a:t>
            </a:r>
            <a:r>
              <a:rPr lang="cs-CZ" sz="2400" dirty="0" err="1">
                <a:solidFill>
                  <a:srgbClr val="212529"/>
                </a:solidFill>
              </a:rPr>
              <a:t>simple</a:t>
            </a:r>
            <a:r>
              <a:rPr lang="cs-CZ" sz="2400" dirty="0">
                <a:solidFill>
                  <a:srgbClr val="212529"/>
                </a:solidFill>
              </a:rPr>
              <a:t> and practical guide for </a:t>
            </a:r>
            <a:r>
              <a:rPr lang="cs-CZ" sz="2400" dirty="0" err="1">
                <a:solidFill>
                  <a:srgbClr val="212529"/>
                </a:solidFill>
              </a:rPr>
              <a:t>coaching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beginners</a:t>
            </a:r>
            <a:r>
              <a:rPr lang="cs-CZ" sz="2400" dirty="0">
                <a:solidFill>
                  <a:srgbClr val="212529"/>
                </a:solidFill>
              </a:rPr>
              <a:t>. The </a:t>
            </a:r>
            <a:r>
              <a:rPr lang="cs-CZ" sz="2400" dirty="0" err="1">
                <a:solidFill>
                  <a:srgbClr val="212529"/>
                </a:solidFill>
              </a:rPr>
              <a:t>Aasgaard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Company</a:t>
            </a:r>
            <a:r>
              <a:rPr lang="cs-CZ" sz="2400" dirty="0">
                <a:solidFill>
                  <a:srgbClr val="212529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2400" dirty="0">
                <a:solidFill>
                  <a:srgbClr val="212529"/>
                </a:solidFill>
              </a:rPr>
              <a:t>RIPPETOE, M., &amp; BRADFORD, S.E. </a:t>
            </a:r>
            <a:r>
              <a:rPr lang="cs-CZ" sz="2400" dirty="0" err="1">
                <a:solidFill>
                  <a:srgbClr val="212529"/>
                </a:solidFill>
              </a:rPr>
              <a:t>Starting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strength</a:t>
            </a:r>
            <a:r>
              <a:rPr lang="cs-CZ" sz="2400" dirty="0">
                <a:solidFill>
                  <a:srgbClr val="212529"/>
                </a:solidFill>
              </a:rPr>
              <a:t>: Basic barbell Training., </a:t>
            </a:r>
            <a:r>
              <a:rPr lang="cs-CZ" sz="2400" dirty="0" err="1">
                <a:solidFill>
                  <a:srgbClr val="212529"/>
                </a:solidFill>
              </a:rPr>
              <a:t>Wichita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Falls</a:t>
            </a:r>
            <a:r>
              <a:rPr lang="cs-CZ" sz="2400" dirty="0">
                <a:solidFill>
                  <a:srgbClr val="212529"/>
                </a:solidFill>
              </a:rPr>
              <a:t>, TX: </a:t>
            </a:r>
            <a:r>
              <a:rPr lang="cs-CZ" sz="2400" dirty="0" err="1">
                <a:solidFill>
                  <a:srgbClr val="212529"/>
                </a:solidFill>
              </a:rPr>
              <a:t>Aasgaard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Company</a:t>
            </a:r>
            <a:r>
              <a:rPr lang="cs-CZ" sz="2400" dirty="0">
                <a:solidFill>
                  <a:srgbClr val="212529"/>
                </a:solidFill>
              </a:rPr>
              <a:t>, 2017. 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212529"/>
                </a:solidFill>
              </a:rPr>
              <a:t>Tactical Strength &amp; Conditioning: WARFIGHTER [online]. [cit. 2022-10-16]. Dostupné z: https://</a:t>
            </a:r>
            <a:r>
              <a:rPr lang="en-US" sz="2400" dirty="0" err="1">
                <a:solidFill>
                  <a:srgbClr val="212529"/>
                </a:solidFill>
              </a:rPr>
              <a:t>strongertmr.com</a:t>
            </a:r>
            <a:r>
              <a:rPr lang="en-US" sz="2400" dirty="0">
                <a:solidFill>
                  <a:srgbClr val="212529"/>
                </a:solidFill>
              </a:rPr>
              <a:t>/2021/01/04/tactical-strength-conditioning-warfighter/</a:t>
            </a:r>
          </a:p>
        </p:txBody>
      </p:sp>
    </p:spTree>
    <p:extLst>
      <p:ext uri="{BB962C8B-B14F-4D97-AF65-F5344CB8AC3E}">
        <p14:creationId xmlns:p14="http://schemas.microsoft.com/office/powerpoint/2010/main" val="188333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3D79-0D0F-F144-B8C0-80821929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827" y="930852"/>
            <a:ext cx="9968345" cy="54673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Cíl: </a:t>
            </a:r>
            <a:r>
              <a:rPr lang="cs-CZ" sz="3600" dirty="0"/>
              <a:t>Poskytnout studentům základní informace o taktických variantách tréninku v armádním prostředí</a:t>
            </a:r>
          </a:p>
          <a:p>
            <a:pPr algn="just">
              <a:lnSpc>
                <a:spcPct val="100000"/>
              </a:lnSpc>
            </a:pPr>
            <a:r>
              <a:rPr lang="cs-CZ" sz="3600" b="1" dirty="0"/>
              <a:t>Průběh: </a:t>
            </a:r>
            <a:r>
              <a:rPr lang="cs-CZ" sz="3600" dirty="0"/>
              <a:t>Praktické seznámení studentů s taktickými variantami tréninku, které lze uplatnit v armádním prostředí</a:t>
            </a:r>
          </a:p>
          <a:p>
            <a:pPr algn="just">
              <a:lnSpc>
                <a:spcPct val="100000"/>
              </a:lnSpc>
            </a:pPr>
            <a:r>
              <a:rPr lang="cs-CZ" sz="3600" b="1" dirty="0"/>
              <a:t>Klíčová slova: </a:t>
            </a:r>
            <a:r>
              <a:rPr lang="cs-CZ" sz="3600" dirty="0"/>
              <a:t>taktický, silový trénink, didaktika, diagnostika</a:t>
            </a:r>
          </a:p>
        </p:txBody>
      </p:sp>
    </p:spTree>
    <p:extLst>
      <p:ext uri="{BB962C8B-B14F-4D97-AF65-F5344CB8AC3E}">
        <p14:creationId xmlns:p14="http://schemas.microsoft.com/office/powerpoint/2010/main" val="28140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9E182-614B-154D-8517-B7005E6F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5" y="217630"/>
            <a:ext cx="10931236" cy="61000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800" b="1" dirty="0"/>
              <a:t>CO JE TAKTICKÁ SÍLA A KONDICE?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cs-CZ" sz="2800" dirty="0"/>
              <a:t>Taktická síla a kondice (</a:t>
            </a:r>
            <a:r>
              <a:rPr lang="cs-CZ" sz="2800" b="1" dirty="0"/>
              <a:t>TSAC</a:t>
            </a:r>
            <a:r>
              <a:rPr lang="cs-CZ" sz="2800" dirty="0"/>
              <a:t>) je tréninkový program nebo metodika pro trénink, vedení a přípravu taktických sportovců tak aby splňovali fyzické nároky svých povolání. Mezi tyto </a:t>
            </a:r>
            <a:r>
              <a:rPr lang="cs-CZ" sz="2800" b="1" dirty="0"/>
              <a:t>“taktické sportovce“ </a:t>
            </a:r>
            <a:r>
              <a:rPr lang="cs-CZ" sz="2800" dirty="0"/>
              <a:t>patří převážně </a:t>
            </a:r>
            <a:r>
              <a:rPr lang="cs-CZ" sz="2800" b="1" dirty="0"/>
              <a:t>vojáci či členové hasičských, záchranářských a policejních sborů</a:t>
            </a:r>
            <a:r>
              <a:rPr lang="cs-CZ" sz="2800" dirty="0"/>
              <a:t>. Cílem takového programu je pomoci snížit riziko zranění, zlepšit nebo udržet celkový zdravotní stav a zvýšit specifické oblasti kondice, které tito profesionálové vyžadují. Abychom tedy pochopili metodiku a program TSAC, musíme nejprve porozumět úloze a potřebám těchto taktických sportovců.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01968C-5032-7542-8957-11D972E2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26" y="4408181"/>
            <a:ext cx="3228109" cy="213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343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F3AB2-88FD-C142-A646-067A85B4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42" y="107633"/>
            <a:ext cx="11074676" cy="59301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800" b="1" dirty="0"/>
              <a:t>POVINNOSTI TAKTICKÉHO SPORTOVCE</a:t>
            </a:r>
          </a:p>
          <a:p>
            <a:pPr algn="just">
              <a:lnSpc>
                <a:spcPct val="100000"/>
              </a:lnSpc>
            </a:pPr>
            <a:r>
              <a:rPr lang="cs-CZ" sz="2800" dirty="0"/>
              <a:t>Taktičtí sportovci (TS) hrají v našich komunitách zásadní roli. Využívají a v některých případech </a:t>
            </a:r>
            <a:r>
              <a:rPr lang="cs-CZ" sz="2800" b="1" dirty="0"/>
              <a:t>obětují svoje umění a život</a:t>
            </a:r>
            <a:r>
              <a:rPr lang="cs-CZ" sz="2800" dirty="0"/>
              <a:t>, aby sloužili a chránili lidi ve svých komunitách. Obvykle jsou mezi prvními, kdo reagují a pomáhají při mimořádných událostech, nehodách, útocích a katastrofách. Klíčovou povinností taktických sportovců je tedy být vždy připraven čelit jakékoli hrozbě a zvládnout ji aniž by se zranil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985379-06A5-1245-B911-D1C0A979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65" y="3724075"/>
            <a:ext cx="4180230" cy="287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552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560106A-E603-2243-860B-39108CC635AD}"/>
              </a:ext>
            </a:extLst>
          </p:cNvPr>
          <p:cNvSpPr txBox="1"/>
          <p:nvPr/>
        </p:nvSpPr>
        <p:spPr>
          <a:xfrm>
            <a:off x="803564" y="279830"/>
            <a:ext cx="110836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cs-CZ" sz="2800" dirty="0"/>
              <a:t>Vzhledem k této potřebě být neustále připraven je zásadním požadavkem být </a:t>
            </a:r>
            <a:r>
              <a:rPr lang="cs-CZ" sz="2800" b="1" dirty="0"/>
              <a:t>v nejlepší fyzické kondici.</a:t>
            </a:r>
            <a:r>
              <a:rPr lang="cs-CZ" sz="2800" dirty="0"/>
              <a:t> I když se povinnosti většiny taktických sportovců mohou zdát podobné, musíme si uvědomit, že mezi různými skupinami taktických sportovců existují rozdílnosti v profesních potřebách. Například hasič může mít jiné fyzické požadavky než voják se samopalem v lese. Proto je důležité provést analýzu práce/potřeb u každého konkrétního sportovce, abychom lépe porozuměli jeho potřebám.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F04BAA-4EF8-A249-8832-98362496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11" y="4040542"/>
            <a:ext cx="3912177" cy="253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383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B9625B-330B-434B-8A0E-9200D070E979}"/>
              </a:ext>
            </a:extLst>
          </p:cNvPr>
          <p:cNvSpPr txBox="1"/>
          <p:nvPr/>
        </p:nvSpPr>
        <p:spPr>
          <a:xfrm>
            <a:off x="1084731" y="330929"/>
            <a:ext cx="107890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tx2"/>
                </a:solidFill>
              </a:rPr>
              <a:t>CO JE TO VLASTNĚ TA PŘIPRAVENOST?</a:t>
            </a:r>
          </a:p>
          <a:p>
            <a:pPr algn="just"/>
            <a:endParaRPr lang="cs-CZ" sz="3200" dirty="0">
              <a:solidFill>
                <a:schemeClr val="tx2"/>
              </a:solidFill>
            </a:endParaRPr>
          </a:p>
          <a:p>
            <a:pPr algn="ctr"/>
            <a:r>
              <a:rPr lang="cs-CZ" sz="3200" i="1" dirty="0">
                <a:solidFill>
                  <a:schemeClr val="tx2"/>
                </a:solidFill>
              </a:rPr>
              <a:t>Podle NSCA je připravenost </a:t>
            </a:r>
            <a:r>
              <a:rPr lang="cs-CZ" sz="3200" b="1" i="1" dirty="0">
                <a:solidFill>
                  <a:schemeClr val="tx2"/>
                </a:solidFill>
              </a:rPr>
              <a:t>"mnohostranný koncept, který zahrnuje fyzickou výkonnost, kardiovaskulární zdraví a zdraví pohybového aparátu".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74362D-CADA-AE4B-88D8-190E9E70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87" y="3098071"/>
            <a:ext cx="42862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890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171A5E11-8182-654D-9AA8-9E4C007CAA1D}"/>
              </a:ext>
            </a:extLst>
          </p:cNvPr>
          <p:cNvSpPr txBox="1"/>
          <p:nvPr/>
        </p:nvSpPr>
        <p:spPr>
          <a:xfrm>
            <a:off x="746923" y="176035"/>
            <a:ext cx="112234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cs-CZ" sz="2400" dirty="0"/>
              <a:t>V současné době se válka stala </a:t>
            </a:r>
            <a:r>
              <a:rPr lang="cs-CZ" sz="2400" b="1" dirty="0"/>
              <a:t>anaerobním</a:t>
            </a:r>
            <a:r>
              <a:rPr lang="cs-CZ" sz="2400" dirty="0"/>
              <a:t> bojištěm. Mnoho výzev, kterým vojáci čelí, zahrnuje přepravu nákladu, evakuaci zraněných, útočné a obranné manévry a opakované zvedání těžkých. Vzhledem k těmto anaerobním výzvám mohou být síla a výkon velmi důležitými určujícími faktory pro to, jak dobře může TS plnit svou misi a povinnost.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sz="2400" dirty="0"/>
              <a:t>Naopak vojáci potřebují také optimální aerobní kondici. To hlavně proto, že mise a bojové operace probíhají po dlouhou dobu, což vyžaduje, aby bojovníci měli optimální pracovní kapacitu a schopnost vydržet. Většinou jsou tyto mise také prováděny při přenášení těžkých vnějších břemen a pod mnoha dalšími operačními stresory. A samozřejmě jsou váleční bojovníci vzhledem k povaze své práce neustále vystaveni velké fyzické a psychické zátěži. Proto je pro ně důležitá odvaha, odolnost a houževnatost. Musí být schopni zůstat ve střehu a být schopni výkonu i při únavě.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6F2886-DF08-1C4C-859A-3B87D8B2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830" y="4867189"/>
            <a:ext cx="3660486" cy="18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606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0885D4-3E33-634A-B853-D6D7AFCDC35B}"/>
              </a:ext>
            </a:extLst>
          </p:cNvPr>
          <p:cNvSpPr txBox="1"/>
          <p:nvPr/>
        </p:nvSpPr>
        <p:spPr>
          <a:xfrm>
            <a:off x="742388" y="103526"/>
            <a:ext cx="113526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cs-CZ" sz="2800" dirty="0"/>
              <a:t>Je také důležité si uvědomit, že bojovníci musí procházet mnoha různými terény, jako jsou lesy, džungle, městské oblasti a pláže. Během boje se musí v těchto terénech pohybovat rychle a svižně. To znamená, že vojáci by také měli mít dobrou rovnováhu, obratnost a koordinaci, aby mohli těmto výzvám čelit.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sz="2800" dirty="0"/>
              <a:t>Závěrem lze říci, že válečník musí být </a:t>
            </a:r>
            <a:r>
              <a:rPr lang="cs-CZ" sz="2800" b="1" dirty="0"/>
              <a:t>hybridním sportovcem</a:t>
            </a:r>
            <a:r>
              <a:rPr lang="cs-CZ" sz="2800" dirty="0"/>
              <a:t>. Musí být dostatečně silný a výkonný, aby zvládl anaerobní výzvy, a zároveň musí mít aerobní schopnosti, aby mohl podávat výkony po delší dobu. Musí být psychicky silný a odolný tváří v tvář stresovým situacím. Kromě všech těchto faktorů musí být také schopni rychlého pohybu a koordinace, aby se dobře pohybovali.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CCDEDD-F199-8741-AD89-87787604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46" y="4783218"/>
            <a:ext cx="3192908" cy="181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794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3AF5D-5D65-F649-8826-C407FB0EF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963" y="665017"/>
            <a:ext cx="10030691" cy="4336473"/>
          </a:xfrm>
        </p:spPr>
        <p:txBody>
          <a:bodyPr numCol="2">
            <a:noAutofit/>
          </a:bodyPr>
          <a:lstStyle/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Medicine Ball Chest Pass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Explosive Push-Ups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Speed Bench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Any Jump Variation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Any Slam Variation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Hang Clean/Power Clean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Bench Press Variation (Flat/Incline)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Overhead Press Variation (Strict/Push Press)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Farmer’s Walk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Suitcase Carry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Kettlebell Front Rack Walk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Yoke Walk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Running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Loaded Running 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Loaded Walking</a:t>
            </a:r>
          </a:p>
          <a:p>
            <a:pPr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8052378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3933</TotalTime>
  <Words>816</Words>
  <Application>Microsoft Macintosh PowerPoint</Application>
  <PresentationFormat>Širokoúhlá obrazovka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Franklin Gothic Book</vt:lpstr>
      <vt:lpstr>Wingdings</vt:lpstr>
      <vt:lpstr>Oříznutí</vt:lpstr>
      <vt:lpstr>Fyzická příprava vojsk (6)  Taktické varianty tréninku do armádního prostředí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zdrojů odborné literatury  (vyhledávání studií)</dc:title>
  <dc:creator>Jan Maleček</dc:creator>
  <cp:lastModifiedBy>Jan Maleček</cp:lastModifiedBy>
  <cp:revision>29</cp:revision>
  <dcterms:created xsi:type="dcterms:W3CDTF">2021-12-28T14:12:37Z</dcterms:created>
  <dcterms:modified xsi:type="dcterms:W3CDTF">2022-10-18T08:01:57Z</dcterms:modified>
</cp:coreProperties>
</file>