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87" r:id="rId2"/>
    <p:sldId id="288" r:id="rId3"/>
    <p:sldId id="289" r:id="rId4"/>
    <p:sldId id="290" r:id="rId5"/>
    <p:sldId id="291" r:id="rId6"/>
    <p:sldId id="256" r:id="rId7"/>
    <p:sldId id="258" r:id="rId8"/>
    <p:sldId id="259" r:id="rId9"/>
    <p:sldId id="260" r:id="rId10"/>
    <p:sldId id="261" r:id="rId11"/>
    <p:sldId id="276" r:id="rId12"/>
    <p:sldId id="278" r:id="rId13"/>
    <p:sldId id="273" r:id="rId14"/>
    <p:sldId id="274" r:id="rId15"/>
    <p:sldId id="277" r:id="rId16"/>
    <p:sldId id="279" r:id="rId17"/>
    <p:sldId id="267" r:id="rId18"/>
    <p:sldId id="282" r:id="rId19"/>
    <p:sldId id="283" r:id="rId20"/>
    <p:sldId id="281" r:id="rId21"/>
    <p:sldId id="284" r:id="rId22"/>
    <p:sldId id="264" r:id="rId23"/>
    <p:sldId id="265" r:id="rId24"/>
    <p:sldId id="268" r:id="rId25"/>
    <p:sldId id="285" r:id="rId26"/>
    <p:sldId id="292" r:id="rId27"/>
    <p:sldId id="308" r:id="rId28"/>
    <p:sldId id="293" r:id="rId29"/>
    <p:sldId id="310" r:id="rId30"/>
    <p:sldId id="309" r:id="rId31"/>
    <p:sldId id="294" r:id="rId32"/>
    <p:sldId id="301" r:id="rId33"/>
    <p:sldId id="300" r:id="rId34"/>
    <p:sldId id="302" r:id="rId35"/>
    <p:sldId id="303" r:id="rId36"/>
    <p:sldId id="298" r:id="rId37"/>
    <p:sldId id="299" r:id="rId38"/>
    <p:sldId id="305" r:id="rId39"/>
    <p:sldId id="304" r:id="rId40"/>
    <p:sldId id="296" r:id="rId41"/>
    <p:sldId id="297" r:id="rId42"/>
    <p:sldId id="307" r:id="rId43"/>
    <p:sldId id="306" r:id="rId4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F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4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9E1B4-335C-4FC9-B4F2-1B592A03B13A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0DDDC-47E5-4DD0-B537-7E4F93151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01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212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3418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4645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585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2146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2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053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277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29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038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0158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07E42-6399-4A5A-B499-B6699133B293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68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1052005" y="5657269"/>
            <a:ext cx="7878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Ondrej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Novak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05E18E-B8F0-49B9-826D-2D803748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4501"/>
            <a:ext cx="9144000" cy="429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29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57250"/>
            <a:ext cx="6311189" cy="2648855"/>
          </a:xfrm>
          <a:prstGeom prst="rect">
            <a:avLst/>
          </a:prstGeom>
        </p:spPr>
      </p:pic>
      <p:pic>
        <p:nvPicPr>
          <p:cNvPr id="2" name="Cochlear Animation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7033" y="3506104"/>
            <a:ext cx="3301679" cy="247625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7E46F93-CB99-4EB6-97C4-0D1F46A38273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Cochlea</a:t>
            </a:r>
            <a:r>
              <a:rPr lang="cs-CZ" sz="2800" dirty="0"/>
              <a:t> – a </a:t>
            </a:r>
            <a:r>
              <a:rPr lang="cs-CZ" sz="2800" dirty="0" err="1"/>
              <a:t>brilliant</a:t>
            </a:r>
            <a:r>
              <a:rPr lang="cs-CZ" sz="2800" dirty="0"/>
              <a:t> </a:t>
            </a:r>
            <a:r>
              <a:rPr lang="cs-CZ" sz="2800" dirty="0" err="1"/>
              <a:t>invention</a:t>
            </a:r>
            <a:r>
              <a:rPr lang="cs-CZ" sz="2800" dirty="0"/>
              <a:t> </a:t>
            </a:r>
            <a:r>
              <a:rPr lang="cs-CZ" sz="2800" dirty="0" err="1"/>
              <a:t>how</a:t>
            </a:r>
            <a:r>
              <a:rPr lang="cs-CZ" sz="2800" dirty="0"/>
              <a:t> to </a:t>
            </a:r>
            <a:r>
              <a:rPr lang="cs-CZ" sz="2800" dirty="0" err="1"/>
              <a:t>transform</a:t>
            </a:r>
            <a:r>
              <a:rPr lang="cs-CZ" sz="2800" dirty="0"/>
              <a:t> </a:t>
            </a:r>
            <a:r>
              <a:rPr lang="cs-CZ" sz="2800" dirty="0" err="1"/>
              <a:t>sound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9394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658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52A2ED9-8394-459C-9717-CB61C6B009D4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Organ </a:t>
            </a:r>
            <a:r>
              <a:rPr lang="cs-CZ" sz="2800" dirty="0" err="1"/>
              <a:t>of</a:t>
            </a:r>
            <a:r>
              <a:rPr lang="cs-CZ" sz="2800" dirty="0"/>
              <a:t> Corti – a fine </a:t>
            </a:r>
            <a:r>
              <a:rPr lang="cs-CZ" sz="2800" dirty="0" err="1"/>
              <a:t>transduction</a:t>
            </a:r>
            <a:r>
              <a:rPr lang="cs-CZ" sz="2800" dirty="0"/>
              <a:t> </a:t>
            </a:r>
            <a:r>
              <a:rPr lang="cs-CZ" sz="2800" dirty="0" err="1"/>
              <a:t>machine</a:t>
            </a:r>
            <a:endParaRPr lang="en-US" sz="2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1A95559-5A4A-44BB-9101-1B449A7AD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049"/>
            <a:ext cx="7911514" cy="524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17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52A2ED9-8394-459C-9717-CB61C6B009D4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Organ </a:t>
            </a:r>
            <a:r>
              <a:rPr lang="cs-CZ" sz="2800" dirty="0" err="1"/>
              <a:t>of</a:t>
            </a:r>
            <a:r>
              <a:rPr lang="cs-CZ" sz="2800" dirty="0"/>
              <a:t> Corti – a fine </a:t>
            </a:r>
            <a:r>
              <a:rPr lang="cs-CZ" sz="2800" dirty="0" err="1"/>
              <a:t>transduction</a:t>
            </a:r>
            <a:r>
              <a:rPr lang="cs-CZ" sz="2800" dirty="0"/>
              <a:t> </a:t>
            </a:r>
            <a:r>
              <a:rPr lang="cs-CZ" sz="2800" dirty="0" err="1"/>
              <a:t>machine</a:t>
            </a:r>
            <a:endParaRPr lang="en-US" sz="28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75D8AC8-440B-46CF-AE22-3CB8E9C15D76}"/>
              </a:ext>
            </a:extLst>
          </p:cNvPr>
          <p:cNvSpPr/>
          <p:nvPr/>
        </p:nvSpPr>
        <p:spPr>
          <a:xfrm>
            <a:off x="359546" y="81893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The human 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cochlea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contains on the order of 3,500 inner 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hair cells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and 12,000 outer 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hair cells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at birth.</a:t>
            </a:r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ABCC5E0-9FD4-49F9-892A-9758E967B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82" y="1915358"/>
            <a:ext cx="5331040" cy="26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04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52A2ED9-8394-459C-9717-CB61C6B009D4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Organ </a:t>
            </a:r>
            <a:r>
              <a:rPr lang="cs-CZ" sz="2800" dirty="0" err="1"/>
              <a:t>of</a:t>
            </a:r>
            <a:r>
              <a:rPr lang="cs-CZ" sz="2800" dirty="0"/>
              <a:t> Corti – a fine </a:t>
            </a:r>
            <a:r>
              <a:rPr lang="cs-CZ" sz="2800" dirty="0" err="1"/>
              <a:t>transduction</a:t>
            </a:r>
            <a:r>
              <a:rPr lang="cs-CZ" sz="2800" dirty="0"/>
              <a:t> </a:t>
            </a:r>
            <a:r>
              <a:rPr lang="cs-CZ" sz="2800" dirty="0" err="1"/>
              <a:t>machine</a:t>
            </a:r>
            <a:endParaRPr lang="en-US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0A259E-3385-4BAF-A547-D396A0178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78" y="2965142"/>
            <a:ext cx="4967615" cy="377760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1A95559-5A4A-44BB-9101-1B449A7AD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049"/>
            <a:ext cx="3574036" cy="2370093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D94D4FF3-19A5-477D-8B61-00F81EC91E7E}"/>
              </a:ext>
            </a:extLst>
          </p:cNvPr>
          <p:cNvCxnSpPr>
            <a:cxnSpLocks/>
          </p:cNvCxnSpPr>
          <p:nvPr/>
        </p:nvCxnSpPr>
        <p:spPr>
          <a:xfrm>
            <a:off x="7750206" y="2370338"/>
            <a:ext cx="577048" cy="8788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2A8B062-B1DB-4229-B85D-39523520E878}"/>
              </a:ext>
            </a:extLst>
          </p:cNvPr>
          <p:cNvSpPr txBox="1"/>
          <p:nvPr/>
        </p:nvSpPr>
        <p:spPr>
          <a:xfrm>
            <a:off x="5149049" y="1877281"/>
            <a:ext cx="3302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Endolymph</a:t>
            </a:r>
            <a:r>
              <a:rPr lang="cs-CZ" sz="2400" dirty="0"/>
              <a:t> (150mM K</a:t>
            </a:r>
            <a:r>
              <a:rPr lang="cs-CZ" sz="2400" baseline="30000" dirty="0"/>
              <a:t>+</a:t>
            </a:r>
            <a:r>
              <a:rPr lang="cs-CZ" sz="2400" dirty="0"/>
              <a:t>)</a:t>
            </a:r>
            <a:endParaRPr lang="en-US" sz="2400" dirty="0"/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643BB32D-D4F5-497F-8F17-8F33A5033B04}"/>
              </a:ext>
            </a:extLst>
          </p:cNvPr>
          <p:cNvCxnSpPr>
            <a:cxnSpLocks/>
          </p:cNvCxnSpPr>
          <p:nvPr/>
        </p:nvCxnSpPr>
        <p:spPr>
          <a:xfrm>
            <a:off x="2399437" y="6345565"/>
            <a:ext cx="3795576" cy="2249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1DA2653-28A5-4A84-A5AB-95AE55857F9F}"/>
              </a:ext>
            </a:extLst>
          </p:cNvPr>
          <p:cNvSpPr txBox="1"/>
          <p:nvPr/>
        </p:nvSpPr>
        <p:spPr>
          <a:xfrm>
            <a:off x="861134" y="6102606"/>
            <a:ext cx="1538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Perilymph</a:t>
            </a:r>
            <a:endParaRPr lang="cs-CZ" sz="2400" dirty="0"/>
          </a:p>
          <a:p>
            <a:r>
              <a:rPr lang="cs-CZ" sz="2400" dirty="0"/>
              <a:t>(5mM K</a:t>
            </a:r>
            <a:r>
              <a:rPr lang="cs-CZ" sz="2400" baseline="30000" dirty="0"/>
              <a:t>+</a:t>
            </a:r>
            <a:r>
              <a:rPr lang="cs-CZ" sz="2400" dirty="0"/>
              <a:t>)</a:t>
            </a:r>
            <a:endParaRPr lang="en-US" sz="2400" dirty="0"/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BBE1AA46-4043-49A9-959B-E0C55F824A5A}"/>
              </a:ext>
            </a:extLst>
          </p:cNvPr>
          <p:cNvCxnSpPr>
            <a:cxnSpLocks/>
          </p:cNvCxnSpPr>
          <p:nvPr/>
        </p:nvCxnSpPr>
        <p:spPr>
          <a:xfrm flipV="1">
            <a:off x="2399437" y="5407064"/>
            <a:ext cx="4225998" cy="938501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166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" y="668795"/>
            <a:ext cx="8886548" cy="597614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F022829-66D4-4FFF-856A-AE9B79DAD385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Outer</a:t>
            </a:r>
            <a:r>
              <a:rPr lang="cs-CZ" sz="2800" dirty="0"/>
              <a:t> </a:t>
            </a:r>
            <a:r>
              <a:rPr lang="cs-CZ" sz="2800" dirty="0" err="1"/>
              <a:t>hair</a:t>
            </a:r>
            <a:r>
              <a:rPr lang="cs-CZ" sz="2800" dirty="0"/>
              <a:t> </a:t>
            </a:r>
            <a:r>
              <a:rPr lang="cs-CZ" sz="2800" dirty="0" err="1"/>
              <a:t>cells</a:t>
            </a:r>
            <a:r>
              <a:rPr lang="cs-CZ" sz="2800" dirty="0"/>
              <a:t> </a:t>
            </a:r>
            <a:r>
              <a:rPr lang="cs-CZ" sz="2800" dirty="0" err="1"/>
              <a:t>funcion</a:t>
            </a:r>
            <a:r>
              <a:rPr lang="cs-CZ" sz="2800" dirty="0"/>
              <a:t> as a “</a:t>
            </a:r>
            <a:r>
              <a:rPr lang="cs-CZ" sz="2800" dirty="0" err="1"/>
              <a:t>cochlear</a:t>
            </a:r>
            <a:r>
              <a:rPr lang="cs-CZ" sz="2800" dirty="0"/>
              <a:t> </a:t>
            </a:r>
            <a:r>
              <a:rPr lang="cs-CZ" sz="2800" dirty="0" err="1"/>
              <a:t>amplifier</a:t>
            </a:r>
            <a:r>
              <a:rPr lang="cs-CZ" sz="2800" dirty="0"/>
              <a:t>“</a:t>
            </a:r>
            <a:endParaRPr lang="en-US" sz="2800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A67CCD8-FA9D-4D62-ADAF-05CCFB5DEE1B}"/>
              </a:ext>
            </a:extLst>
          </p:cNvPr>
          <p:cNvSpPr/>
          <p:nvPr/>
        </p:nvSpPr>
        <p:spPr>
          <a:xfrm>
            <a:off x="337351" y="1482571"/>
            <a:ext cx="5628443" cy="5023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7E15030-3408-4FC0-BB7E-B9645CB5B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61" y="2982896"/>
            <a:ext cx="4202187" cy="269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29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" y="668795"/>
            <a:ext cx="8886548" cy="5976141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9A67CCD8-FA9D-4D62-ADAF-05CCFB5DEE1B}"/>
              </a:ext>
            </a:extLst>
          </p:cNvPr>
          <p:cNvSpPr/>
          <p:nvPr/>
        </p:nvSpPr>
        <p:spPr>
          <a:xfrm>
            <a:off x="337351" y="1482571"/>
            <a:ext cx="5628443" cy="5023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FA0EFD6-84F2-4683-B20C-345A7FEFB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1" y="2411604"/>
            <a:ext cx="4967615" cy="377760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11C3A01-53C0-45AD-84B2-6C5AAB0B07D7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Outer</a:t>
            </a:r>
            <a:r>
              <a:rPr lang="cs-CZ" sz="2800" dirty="0"/>
              <a:t> </a:t>
            </a:r>
            <a:r>
              <a:rPr lang="cs-CZ" sz="2800" dirty="0" err="1"/>
              <a:t>hair</a:t>
            </a:r>
            <a:r>
              <a:rPr lang="cs-CZ" sz="2800" dirty="0"/>
              <a:t> </a:t>
            </a:r>
            <a:r>
              <a:rPr lang="cs-CZ" sz="2800" dirty="0" err="1"/>
              <a:t>cells</a:t>
            </a:r>
            <a:r>
              <a:rPr lang="cs-CZ" sz="2800" dirty="0"/>
              <a:t> </a:t>
            </a:r>
            <a:r>
              <a:rPr lang="cs-CZ" sz="2800" dirty="0" err="1"/>
              <a:t>funcion</a:t>
            </a:r>
            <a:r>
              <a:rPr lang="cs-CZ" sz="2800" dirty="0"/>
              <a:t> as a “</a:t>
            </a:r>
            <a:r>
              <a:rPr lang="cs-CZ" sz="2800" dirty="0" err="1"/>
              <a:t>cochlear</a:t>
            </a:r>
            <a:r>
              <a:rPr lang="cs-CZ" sz="2800" dirty="0"/>
              <a:t> </a:t>
            </a:r>
            <a:r>
              <a:rPr lang="cs-CZ" sz="2800" dirty="0" err="1"/>
              <a:t>amplifier</a:t>
            </a:r>
            <a:r>
              <a:rPr lang="cs-CZ" sz="2800" dirty="0"/>
              <a:t>“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09740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9A67CCD8-FA9D-4D62-ADAF-05CCFB5DEE1B}"/>
              </a:ext>
            </a:extLst>
          </p:cNvPr>
          <p:cNvSpPr/>
          <p:nvPr/>
        </p:nvSpPr>
        <p:spPr>
          <a:xfrm>
            <a:off x="337351" y="1482571"/>
            <a:ext cx="5628443" cy="5023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9BD714F-9DB5-492B-B286-A6EAE1A52DBA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Outer</a:t>
            </a:r>
            <a:r>
              <a:rPr lang="cs-CZ" sz="2800" dirty="0"/>
              <a:t> </a:t>
            </a:r>
            <a:r>
              <a:rPr lang="cs-CZ" sz="2800" dirty="0" err="1"/>
              <a:t>hair</a:t>
            </a:r>
            <a:r>
              <a:rPr lang="cs-CZ" sz="2800" dirty="0"/>
              <a:t> </a:t>
            </a:r>
            <a:r>
              <a:rPr lang="cs-CZ" sz="2800" dirty="0" err="1"/>
              <a:t>cells</a:t>
            </a:r>
            <a:r>
              <a:rPr lang="cs-CZ" sz="2800" dirty="0"/>
              <a:t> – a bit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fun</a:t>
            </a:r>
            <a:endParaRPr lang="en-US" sz="2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D7AB9A0-C19E-43A6-A97C-CEC3CA03C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32" y="991529"/>
            <a:ext cx="6512716" cy="560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83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ancingHairCe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013" y="984852"/>
            <a:ext cx="6639047" cy="496545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02BBCFE-60E4-49B9-A5D6-35C91C3890BD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Outer</a:t>
            </a:r>
            <a:r>
              <a:rPr lang="cs-CZ" sz="2800" dirty="0"/>
              <a:t> </a:t>
            </a:r>
            <a:r>
              <a:rPr lang="cs-CZ" sz="2800" dirty="0" err="1"/>
              <a:t>hair</a:t>
            </a:r>
            <a:r>
              <a:rPr lang="cs-CZ" sz="2800" dirty="0"/>
              <a:t> </a:t>
            </a:r>
            <a:r>
              <a:rPr lang="cs-CZ" sz="2800" dirty="0" err="1"/>
              <a:t>cells</a:t>
            </a:r>
            <a:r>
              <a:rPr lang="cs-CZ" sz="2800" dirty="0"/>
              <a:t> – a bit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fun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844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5D1DF07-EC1C-42DB-88CA-E962A89E3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19"/>
            <a:ext cx="4738137" cy="525799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6D6083C-2175-4220-AE1D-AF085A6E5549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What</a:t>
            </a:r>
            <a:r>
              <a:rPr lang="cs-CZ" sz="2800" dirty="0"/>
              <a:t> </a:t>
            </a:r>
            <a:r>
              <a:rPr lang="cs-CZ" sz="2800" dirty="0" err="1"/>
              <a:t>can</a:t>
            </a:r>
            <a:r>
              <a:rPr lang="cs-CZ" sz="2800" dirty="0"/>
              <a:t> go </a:t>
            </a:r>
            <a:r>
              <a:rPr lang="cs-CZ" sz="2800" dirty="0" err="1"/>
              <a:t>wrong</a:t>
            </a:r>
            <a:r>
              <a:rPr lang="cs-CZ" sz="2800" dirty="0"/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67292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5D1DF07-EC1C-42DB-88CA-E962A89E3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19"/>
            <a:ext cx="4738137" cy="525799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BF6B1FD-15DE-4EEA-A274-211A5F908465}"/>
              </a:ext>
            </a:extLst>
          </p:cNvPr>
          <p:cNvSpPr/>
          <p:nvPr/>
        </p:nvSpPr>
        <p:spPr>
          <a:xfrm>
            <a:off x="292963" y="6079854"/>
            <a:ext cx="4785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Connexin26 – Deteriorated cochlea function – up to 50% of congenital deafness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4237B030-E2DD-481C-B1D1-2C2F15862944}"/>
              </a:ext>
            </a:extLst>
          </p:cNvPr>
          <p:cNvSpPr/>
          <p:nvPr/>
        </p:nvSpPr>
        <p:spPr>
          <a:xfrm>
            <a:off x="834501" y="4190260"/>
            <a:ext cx="1056442" cy="568169"/>
          </a:xfrm>
          <a:prstGeom prst="ellipse">
            <a:avLst/>
          </a:prstGeom>
          <a:noFill/>
          <a:ln w="57150">
            <a:solidFill>
              <a:srgbClr val="47FE0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3B1DF22D-1371-4703-83A5-F2E8C0660E6A}"/>
              </a:ext>
            </a:extLst>
          </p:cNvPr>
          <p:cNvCxnSpPr/>
          <p:nvPr/>
        </p:nvCxnSpPr>
        <p:spPr>
          <a:xfrm>
            <a:off x="1793289" y="4678530"/>
            <a:ext cx="417251" cy="1401324"/>
          </a:xfrm>
          <a:prstGeom prst="line">
            <a:avLst/>
          </a:prstGeom>
          <a:ln w="38100">
            <a:solidFill>
              <a:srgbClr val="47FE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16D6083C-2175-4220-AE1D-AF085A6E5549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What</a:t>
            </a:r>
            <a:r>
              <a:rPr lang="cs-CZ" sz="2800" dirty="0"/>
              <a:t> </a:t>
            </a:r>
            <a:r>
              <a:rPr lang="cs-CZ" sz="2800" dirty="0" err="1"/>
              <a:t>can</a:t>
            </a:r>
            <a:r>
              <a:rPr lang="cs-CZ" sz="2800" dirty="0"/>
              <a:t> go </a:t>
            </a:r>
            <a:r>
              <a:rPr lang="cs-CZ" sz="2800" dirty="0" err="1"/>
              <a:t>wrong</a:t>
            </a:r>
            <a:r>
              <a:rPr lang="cs-CZ" sz="2800" dirty="0"/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66588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1052005" y="5657269"/>
            <a:ext cx="7878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Ondrej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Novak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05E18E-B8F0-49B9-826D-2D803748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4501"/>
            <a:ext cx="9144000" cy="4296792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9F985E03-A2AB-49D5-A496-365C944960E9}"/>
              </a:ext>
            </a:extLst>
          </p:cNvPr>
          <p:cNvSpPr/>
          <p:nvPr/>
        </p:nvSpPr>
        <p:spPr>
          <a:xfrm rot="20905261">
            <a:off x="7529322" y="1940627"/>
            <a:ext cx="1167931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03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5D1DF07-EC1C-42DB-88CA-E962A89E3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19"/>
            <a:ext cx="4738137" cy="525799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BF6B1FD-15DE-4EEA-A274-211A5F908465}"/>
              </a:ext>
            </a:extLst>
          </p:cNvPr>
          <p:cNvSpPr/>
          <p:nvPr/>
        </p:nvSpPr>
        <p:spPr>
          <a:xfrm>
            <a:off x="292963" y="6079854"/>
            <a:ext cx="4785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Connexin26 – Deteriorated cochlea function – up to 50% of congenital deafness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4237B030-E2DD-481C-B1D1-2C2F15862944}"/>
              </a:ext>
            </a:extLst>
          </p:cNvPr>
          <p:cNvSpPr/>
          <p:nvPr/>
        </p:nvSpPr>
        <p:spPr>
          <a:xfrm>
            <a:off x="834501" y="4190260"/>
            <a:ext cx="1056442" cy="568169"/>
          </a:xfrm>
          <a:prstGeom prst="ellipse">
            <a:avLst/>
          </a:prstGeom>
          <a:noFill/>
          <a:ln w="57150">
            <a:solidFill>
              <a:srgbClr val="47FE0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3B1DF22D-1371-4703-83A5-F2E8C0660E6A}"/>
              </a:ext>
            </a:extLst>
          </p:cNvPr>
          <p:cNvCxnSpPr/>
          <p:nvPr/>
        </p:nvCxnSpPr>
        <p:spPr>
          <a:xfrm>
            <a:off x="1793289" y="4678530"/>
            <a:ext cx="417251" cy="1401324"/>
          </a:xfrm>
          <a:prstGeom prst="line">
            <a:avLst/>
          </a:prstGeom>
          <a:ln w="38100">
            <a:solidFill>
              <a:srgbClr val="47FE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16D6083C-2175-4220-AE1D-AF085A6E5549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What</a:t>
            </a:r>
            <a:r>
              <a:rPr lang="cs-CZ" sz="2800" dirty="0"/>
              <a:t> </a:t>
            </a:r>
            <a:r>
              <a:rPr lang="cs-CZ" sz="2800" dirty="0" err="1"/>
              <a:t>can</a:t>
            </a:r>
            <a:r>
              <a:rPr lang="cs-CZ" sz="2800" dirty="0"/>
              <a:t> go </a:t>
            </a:r>
            <a:r>
              <a:rPr lang="cs-CZ" sz="2800" dirty="0" err="1"/>
              <a:t>wrong</a:t>
            </a:r>
            <a:r>
              <a:rPr lang="cs-CZ" sz="2800" dirty="0"/>
              <a:t>?</a:t>
            </a:r>
            <a:endParaRPr lang="en-US" sz="28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D52903F-C385-4FC6-94E8-FFAB4C050950}"/>
              </a:ext>
            </a:extLst>
          </p:cNvPr>
          <p:cNvSpPr txBox="1"/>
          <p:nvPr/>
        </p:nvSpPr>
        <p:spPr>
          <a:xfrm>
            <a:off x="5203795" y="587025"/>
            <a:ext cx="378158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Ototoxic</a:t>
            </a:r>
            <a:r>
              <a:rPr lang="cs-CZ" sz="2800" b="1" dirty="0"/>
              <a:t> </a:t>
            </a:r>
            <a:r>
              <a:rPr lang="cs-CZ" sz="2800" b="1" dirty="0" err="1"/>
              <a:t>compounds</a:t>
            </a:r>
            <a:r>
              <a:rPr lang="cs-CZ" sz="2800" b="1" dirty="0"/>
              <a:t> (</a:t>
            </a:r>
            <a:r>
              <a:rPr lang="cs-CZ" sz="2800" b="1" dirty="0" err="1"/>
              <a:t>drugs</a:t>
            </a:r>
            <a:r>
              <a:rPr lang="cs-CZ" sz="2800" b="1" dirty="0"/>
              <a:t>):</a:t>
            </a:r>
          </a:p>
          <a:p>
            <a:r>
              <a:rPr lang="cs-CZ" sz="2800" dirty="0"/>
              <a:t>ATB - gentamycin</a:t>
            </a:r>
          </a:p>
          <a:p>
            <a:r>
              <a:rPr lang="cs-CZ" sz="2800" dirty="0" err="1"/>
              <a:t>Chemo</a:t>
            </a:r>
            <a:r>
              <a:rPr lang="cs-CZ" sz="2800" dirty="0"/>
              <a:t> – </a:t>
            </a:r>
            <a:r>
              <a:rPr lang="cs-CZ" sz="2800" dirty="0" err="1"/>
              <a:t>cisplatin</a:t>
            </a:r>
            <a:r>
              <a:rPr lang="cs-CZ" sz="2800" dirty="0"/>
              <a:t>, </a:t>
            </a:r>
            <a:r>
              <a:rPr lang="cs-CZ" sz="2800" dirty="0" err="1"/>
              <a:t>carboplatin</a:t>
            </a:r>
            <a:endParaRPr lang="cs-CZ" sz="2800" dirty="0"/>
          </a:p>
          <a:p>
            <a:endParaRPr lang="cs-CZ" sz="2800" dirty="0"/>
          </a:p>
          <a:p>
            <a:r>
              <a:rPr lang="cs-CZ" sz="2800" dirty="0"/>
              <a:t>At </a:t>
            </a:r>
            <a:r>
              <a:rPr lang="cs-CZ" sz="2800" dirty="0" err="1"/>
              <a:t>high</a:t>
            </a:r>
            <a:r>
              <a:rPr lang="cs-CZ" sz="2800" dirty="0"/>
              <a:t> </a:t>
            </a:r>
            <a:r>
              <a:rPr lang="cs-CZ" sz="2800" dirty="0" err="1"/>
              <a:t>doses</a:t>
            </a:r>
            <a:r>
              <a:rPr lang="cs-CZ" sz="2800" dirty="0"/>
              <a:t>: </a:t>
            </a:r>
            <a:r>
              <a:rPr lang="cs-CZ" sz="2800" dirty="0" err="1"/>
              <a:t>quinine</a:t>
            </a:r>
            <a:r>
              <a:rPr lang="cs-CZ" sz="2800" dirty="0"/>
              <a:t>, aspirin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9916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16D6083C-2175-4220-AE1D-AF085A6E5549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What</a:t>
            </a:r>
            <a:r>
              <a:rPr lang="cs-CZ" sz="2800" dirty="0"/>
              <a:t> </a:t>
            </a:r>
            <a:r>
              <a:rPr lang="cs-CZ" sz="2800" dirty="0" err="1"/>
              <a:t>can</a:t>
            </a:r>
            <a:r>
              <a:rPr lang="cs-CZ" sz="2800" dirty="0"/>
              <a:t> go </a:t>
            </a:r>
            <a:r>
              <a:rPr lang="cs-CZ" sz="2800" dirty="0" err="1"/>
              <a:t>wrong</a:t>
            </a:r>
            <a:r>
              <a:rPr lang="cs-CZ" sz="2800" dirty="0"/>
              <a:t>?</a:t>
            </a:r>
            <a:endParaRPr lang="en-US" sz="28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26D32E0-4929-4318-B64B-AE3EBE5152D2}"/>
              </a:ext>
            </a:extLst>
          </p:cNvPr>
          <p:cNvSpPr txBox="1"/>
          <p:nvPr/>
        </p:nvSpPr>
        <p:spPr>
          <a:xfrm>
            <a:off x="0" y="711711"/>
            <a:ext cx="8985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Conductive hearing loss</a:t>
            </a:r>
            <a:r>
              <a:rPr lang="cs-CZ" sz="2400" dirty="0"/>
              <a:t>              </a:t>
            </a:r>
            <a:r>
              <a:rPr lang="cs-CZ" sz="2400" b="1" dirty="0"/>
              <a:t>X</a:t>
            </a:r>
            <a:r>
              <a:rPr lang="cs-CZ" sz="2400" dirty="0"/>
              <a:t>              S</a:t>
            </a:r>
            <a:r>
              <a:rPr lang="en-US" sz="2400" dirty="0" err="1"/>
              <a:t>ensorineural</a:t>
            </a:r>
            <a:r>
              <a:rPr lang="en-US" sz="2400" dirty="0"/>
              <a:t> hearing loss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0977AC-2844-44D3-B931-697134B40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61" y="3009530"/>
            <a:ext cx="3162745" cy="349960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9B9EB88-0471-43E2-B7C1-64D0BBEFA11F}"/>
              </a:ext>
            </a:extLst>
          </p:cNvPr>
          <p:cNvSpPr txBox="1"/>
          <p:nvPr/>
        </p:nvSpPr>
        <p:spPr>
          <a:xfrm>
            <a:off x="405938" y="1932312"/>
            <a:ext cx="316274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BAHA </a:t>
            </a:r>
          </a:p>
          <a:p>
            <a:r>
              <a:rPr lang="cs-CZ" dirty="0"/>
              <a:t>(Bone </a:t>
            </a:r>
            <a:r>
              <a:rPr lang="cs-CZ" dirty="0" err="1"/>
              <a:t>Anchored</a:t>
            </a:r>
            <a:r>
              <a:rPr lang="cs-CZ" dirty="0"/>
              <a:t> </a:t>
            </a:r>
            <a:r>
              <a:rPr lang="cs-CZ" dirty="0" err="1"/>
              <a:t>Hearing</a:t>
            </a:r>
            <a:r>
              <a:rPr lang="cs-CZ" dirty="0"/>
              <a:t> Aid)</a:t>
            </a:r>
            <a:endParaRPr lang="en-US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A7F71B6-3373-4363-B8B6-28A185C3CF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93" y="2432066"/>
            <a:ext cx="4077069" cy="407706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2E3D89E6-21B8-4B98-9EA3-BD6F22D1E65C}"/>
              </a:ext>
            </a:extLst>
          </p:cNvPr>
          <p:cNvSpPr txBox="1"/>
          <p:nvPr/>
        </p:nvSpPr>
        <p:spPr>
          <a:xfrm>
            <a:off x="5118154" y="1932312"/>
            <a:ext cx="3162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Cochlear</a:t>
            </a:r>
            <a:r>
              <a:rPr lang="cs-CZ" sz="2800" dirty="0"/>
              <a:t> </a:t>
            </a:r>
            <a:r>
              <a:rPr lang="cs-CZ" sz="2800" dirty="0" err="1"/>
              <a:t>implant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483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" y="701336"/>
            <a:ext cx="3899992" cy="615666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330560B-B634-45F8-9450-287B77A3C2E0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Ascending</a:t>
            </a:r>
            <a:r>
              <a:rPr lang="cs-CZ" sz="2800" dirty="0"/>
              <a:t> auditory </a:t>
            </a:r>
            <a:r>
              <a:rPr lang="cs-CZ" sz="2800" dirty="0" err="1"/>
              <a:t>pathway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13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336" y="1238490"/>
            <a:ext cx="4614108" cy="470692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EF33B36-4C81-4B6D-8610-8D615644BB0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Ascending</a:t>
            </a:r>
            <a:r>
              <a:rPr lang="cs-CZ" sz="2800" dirty="0"/>
              <a:t> auditory </a:t>
            </a:r>
            <a:r>
              <a:rPr lang="cs-CZ" sz="2800" dirty="0" err="1"/>
              <a:t>pathway</a:t>
            </a:r>
            <a:endParaRPr lang="en-US" sz="2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136C4CD-3D1F-4154-ADAE-6AFF300151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" y="701336"/>
            <a:ext cx="3899992" cy="615666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897FDBD-8E3E-42AA-8C7A-BE6DA12D8A0E}"/>
              </a:ext>
            </a:extLst>
          </p:cNvPr>
          <p:cNvSpPr txBox="1"/>
          <p:nvPr/>
        </p:nvSpPr>
        <p:spPr>
          <a:xfrm>
            <a:off x="6304335" y="512150"/>
            <a:ext cx="1863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TONOTOPY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5001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97" y="685799"/>
            <a:ext cx="7581419" cy="568606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00B2437-7B4D-4DF6-A7B0-57AB8C2F2B41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Ascending</a:t>
            </a:r>
            <a:r>
              <a:rPr lang="cs-CZ" sz="2800" dirty="0"/>
              <a:t> auditory </a:t>
            </a:r>
            <a:r>
              <a:rPr lang="cs-CZ" sz="2800" dirty="0" err="1"/>
              <a:t>pathway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0934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56C5A2E-1D70-4B8E-8738-E341F71A2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8" y="672862"/>
            <a:ext cx="8788892" cy="574437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C2F343C-5848-4B8B-817D-7E61D7E02061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Ascending</a:t>
            </a:r>
            <a:r>
              <a:rPr lang="cs-CZ" sz="2800" dirty="0"/>
              <a:t> auditory </a:t>
            </a:r>
            <a:r>
              <a:rPr lang="cs-CZ" sz="2800" dirty="0" err="1"/>
              <a:t>pathway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5956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909299"/>
            <a:ext cx="7772400" cy="2387600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Balance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1020932" y="4893789"/>
            <a:ext cx="76703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can‘t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blame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falling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love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009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-1" y="0"/>
            <a:ext cx="40469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Linear</a:t>
            </a:r>
            <a:r>
              <a:rPr lang="cs-CZ" sz="2800" dirty="0"/>
              <a:t> </a:t>
            </a:r>
            <a:r>
              <a:rPr lang="cs-CZ" sz="2800" dirty="0" err="1"/>
              <a:t>acceleration</a:t>
            </a:r>
            <a:r>
              <a:rPr lang="cs-CZ" sz="2800" dirty="0"/>
              <a:t> </a:t>
            </a:r>
            <a:r>
              <a:rPr lang="cs-CZ" sz="2800" dirty="0" err="1"/>
              <a:t>vector</a:t>
            </a:r>
            <a:r>
              <a:rPr lang="cs-CZ" sz="2800" dirty="0"/>
              <a:t> </a:t>
            </a:r>
            <a:r>
              <a:rPr lang="cs-CZ" sz="2800" dirty="0" err="1"/>
              <a:t>detection</a:t>
            </a:r>
            <a:endParaRPr lang="en-US" sz="2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6C4DA64-0C1C-418F-9752-94B175501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604" y="83228"/>
            <a:ext cx="5372373" cy="669154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C81EF51-A046-415E-B22E-D9A16C01B510}"/>
              </a:ext>
            </a:extLst>
          </p:cNvPr>
          <p:cNvSpPr txBox="1"/>
          <p:nvPr/>
        </p:nvSpPr>
        <p:spPr>
          <a:xfrm>
            <a:off x="363985" y="1283386"/>
            <a:ext cx="36829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perpendicular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canals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accule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utricle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maculae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Hair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gelatinous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alcite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crystals called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statoconia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statoliths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otoliths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E16B14A-9623-4BB7-B17E-417AA6808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10" y="3410160"/>
            <a:ext cx="2533259" cy="3447840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0CC3C798-D12F-4EF1-8099-D78B8DF14ECE}"/>
              </a:ext>
            </a:extLst>
          </p:cNvPr>
          <p:cNvSpPr/>
          <p:nvPr/>
        </p:nvSpPr>
        <p:spPr>
          <a:xfrm>
            <a:off x="8112949" y="6488668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saccule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793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Angular</a:t>
            </a:r>
            <a:r>
              <a:rPr lang="cs-CZ" sz="2800" dirty="0"/>
              <a:t> </a:t>
            </a:r>
            <a:r>
              <a:rPr lang="cs-CZ" sz="2800" dirty="0" err="1"/>
              <a:t>acceleration</a:t>
            </a:r>
            <a:endParaRPr lang="en-US" sz="2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E8CF605-E876-46FD-8BA4-6F7286624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15" y="1195228"/>
            <a:ext cx="5165681" cy="446816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A3C7FF8-FA96-4673-8698-484F1B3256FE}"/>
              </a:ext>
            </a:extLst>
          </p:cNvPr>
          <p:cNvSpPr txBox="1"/>
          <p:nvPr/>
        </p:nvSpPr>
        <p:spPr>
          <a:xfrm>
            <a:off x="5157926" y="1194609"/>
            <a:ext cx="36829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idge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-like structure called the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crista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ampullaris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saccule and utricle contain maculae with cilia that project into a gelatinous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membrane with high density calcite crystals called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statoconia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statoliths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782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Angular</a:t>
            </a:r>
            <a:r>
              <a:rPr lang="cs-CZ" sz="2800" dirty="0"/>
              <a:t> </a:t>
            </a:r>
            <a:r>
              <a:rPr lang="cs-CZ" sz="2800" dirty="0" err="1"/>
              <a:t>acceleration</a:t>
            </a:r>
            <a:endParaRPr lang="en-US" sz="2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E8CF605-E876-46FD-8BA4-6F7286624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47" y="523220"/>
            <a:ext cx="4683293" cy="405091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E056561-1BED-4C68-93DB-B99CD081C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393" y="3833573"/>
            <a:ext cx="3998547" cy="302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48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1052005" y="5657269"/>
            <a:ext cx="7878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Ondrej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Novak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05E18E-B8F0-49B9-826D-2D803748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4501"/>
            <a:ext cx="9144000" cy="4296792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B10E5E3B-2814-4194-B7F8-C869E9E579EA}"/>
              </a:ext>
            </a:extLst>
          </p:cNvPr>
          <p:cNvSpPr/>
          <p:nvPr/>
        </p:nvSpPr>
        <p:spPr>
          <a:xfrm>
            <a:off x="7586709" y="2494625"/>
            <a:ext cx="1344228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F985E03-A2AB-49D5-A496-365C944960E9}"/>
              </a:ext>
            </a:extLst>
          </p:cNvPr>
          <p:cNvSpPr/>
          <p:nvPr/>
        </p:nvSpPr>
        <p:spPr>
          <a:xfrm rot="20905261">
            <a:off x="7529322" y="1940627"/>
            <a:ext cx="1167931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509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Balance, </a:t>
            </a:r>
            <a:r>
              <a:rPr lang="cs-CZ" sz="2800" dirty="0" err="1"/>
              <a:t>acceleration</a:t>
            </a:r>
            <a:r>
              <a:rPr lang="cs-CZ" sz="2800" dirty="0"/>
              <a:t> </a:t>
            </a:r>
            <a:r>
              <a:rPr lang="cs-CZ" sz="2800" dirty="0" err="1"/>
              <a:t>pathway</a:t>
            </a:r>
            <a:r>
              <a:rPr lang="cs-CZ" sz="2800" dirty="0"/>
              <a:t>…</a:t>
            </a:r>
            <a:endParaRPr lang="en-US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12755D7-1719-495D-940B-DE611A22A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2" y="1012054"/>
            <a:ext cx="3628012" cy="566839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1E2DC6E5-7874-4B44-A2E0-3DD9AB886103}"/>
              </a:ext>
            </a:extLst>
          </p:cNvPr>
          <p:cNvSpPr/>
          <p:nvPr/>
        </p:nvSpPr>
        <p:spPr>
          <a:xfrm>
            <a:off x="4492690" y="836615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Vestibular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ganglion-&gt;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Vestibular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Ipsi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contra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lateral side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-O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cular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muscle nuclei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-C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erebellum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-M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otoneurons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the skeletal muscles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-P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ostcentral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cortical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gyrus (conscious spatial orientation).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Vestibular reflexes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maintain the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balance of the body (postural motor function,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keep the visual field in focus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Nystagmus (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abnormal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slow horizontal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movement of the eyes in the direction of rotation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rapid return movement.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Vertigo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375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909299"/>
            <a:ext cx="7772400" cy="2387600"/>
          </a:xfrm>
        </p:spPr>
        <p:txBody>
          <a:bodyPr/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Smell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812307" y="4893789"/>
            <a:ext cx="78789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“Smell is the sense of memory and desire..” </a:t>
            </a:r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Jean-Jacques Rousseau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75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Smell</a:t>
            </a:r>
            <a:r>
              <a:rPr lang="cs-CZ" sz="2800" dirty="0"/>
              <a:t> </a:t>
            </a:r>
            <a:r>
              <a:rPr lang="cs-CZ" sz="2800" dirty="0" err="1"/>
              <a:t>information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</a:t>
            </a:r>
            <a:r>
              <a:rPr lang="cs-CZ" sz="2800" dirty="0" err="1"/>
              <a:t>highly</a:t>
            </a:r>
            <a:r>
              <a:rPr lang="cs-CZ" sz="2800" dirty="0"/>
              <a:t> </a:t>
            </a:r>
            <a:r>
              <a:rPr lang="cs-CZ" sz="2800" dirty="0" err="1"/>
              <a:t>processed</a:t>
            </a:r>
            <a:r>
              <a:rPr lang="cs-CZ" sz="2800" dirty="0"/>
              <a:t> in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olfactory</a:t>
            </a:r>
            <a:r>
              <a:rPr lang="cs-CZ" sz="2800" dirty="0"/>
              <a:t> </a:t>
            </a:r>
            <a:r>
              <a:rPr lang="cs-CZ" sz="2800" dirty="0" err="1"/>
              <a:t>bulbs</a:t>
            </a:r>
            <a:r>
              <a:rPr lang="cs-CZ" sz="2800" dirty="0"/>
              <a:t> </a:t>
            </a:r>
            <a:endParaRPr lang="en-US" sz="2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718E5E7-39FE-4FAB-B32C-423DF92D9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0" y="523220"/>
            <a:ext cx="4870369" cy="373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92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Smell</a:t>
            </a:r>
            <a:r>
              <a:rPr lang="cs-CZ" sz="2800" dirty="0"/>
              <a:t> </a:t>
            </a:r>
            <a:r>
              <a:rPr lang="cs-CZ" sz="2800" dirty="0" err="1"/>
              <a:t>information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</a:t>
            </a:r>
            <a:r>
              <a:rPr lang="cs-CZ" sz="2800" dirty="0" err="1"/>
              <a:t>highly</a:t>
            </a:r>
            <a:r>
              <a:rPr lang="cs-CZ" sz="2800" dirty="0"/>
              <a:t> </a:t>
            </a:r>
            <a:r>
              <a:rPr lang="cs-CZ" sz="2800" dirty="0" err="1"/>
              <a:t>processed</a:t>
            </a:r>
            <a:r>
              <a:rPr lang="cs-CZ" sz="2800" dirty="0"/>
              <a:t> in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olfactory</a:t>
            </a:r>
            <a:r>
              <a:rPr lang="cs-CZ" sz="2800" dirty="0"/>
              <a:t> </a:t>
            </a:r>
            <a:r>
              <a:rPr lang="cs-CZ" sz="2800" dirty="0" err="1"/>
              <a:t>bulbs</a:t>
            </a:r>
            <a:r>
              <a:rPr lang="cs-CZ" sz="2800" dirty="0"/>
              <a:t> </a:t>
            </a:r>
            <a:endParaRPr lang="en-US" sz="2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718E5E7-39FE-4FAB-B32C-423DF92D9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0" y="523220"/>
            <a:ext cx="4870369" cy="373021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5562177-69E0-41E0-9848-F59F3CB49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097" y="765698"/>
            <a:ext cx="3322283" cy="332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86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Smell</a:t>
            </a:r>
            <a:r>
              <a:rPr lang="cs-CZ" sz="2800" dirty="0"/>
              <a:t> </a:t>
            </a:r>
            <a:r>
              <a:rPr lang="cs-CZ" sz="2800" dirty="0" err="1"/>
              <a:t>information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</a:t>
            </a:r>
            <a:r>
              <a:rPr lang="cs-CZ" sz="2800" dirty="0" err="1"/>
              <a:t>highly</a:t>
            </a:r>
            <a:r>
              <a:rPr lang="cs-CZ" sz="2800" dirty="0"/>
              <a:t> </a:t>
            </a:r>
            <a:r>
              <a:rPr lang="cs-CZ" sz="2800" dirty="0" err="1"/>
              <a:t>processed</a:t>
            </a:r>
            <a:r>
              <a:rPr lang="cs-CZ" sz="2800" dirty="0"/>
              <a:t> in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olfactory</a:t>
            </a:r>
            <a:r>
              <a:rPr lang="cs-CZ" sz="2800" dirty="0"/>
              <a:t> </a:t>
            </a:r>
            <a:r>
              <a:rPr lang="cs-CZ" sz="2800" dirty="0" err="1"/>
              <a:t>bulbs</a:t>
            </a:r>
            <a:r>
              <a:rPr lang="cs-CZ" sz="2800" dirty="0"/>
              <a:t> </a:t>
            </a:r>
            <a:endParaRPr lang="en-US" sz="2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1A0DA25-90AC-4407-96D3-7641F4675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90" y="996950"/>
            <a:ext cx="85344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41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9782FDE-6E50-4455-8380-9680C786CA86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Smell</a:t>
            </a:r>
            <a:r>
              <a:rPr lang="cs-CZ" sz="2800" dirty="0"/>
              <a:t> </a:t>
            </a:r>
            <a:r>
              <a:rPr lang="cs-CZ" sz="2800" dirty="0" err="1"/>
              <a:t>information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</a:t>
            </a:r>
            <a:r>
              <a:rPr lang="cs-CZ" sz="2800" dirty="0" err="1"/>
              <a:t>highly</a:t>
            </a:r>
            <a:r>
              <a:rPr lang="cs-CZ" sz="2800" dirty="0"/>
              <a:t> </a:t>
            </a:r>
            <a:r>
              <a:rPr lang="cs-CZ" sz="2800" dirty="0" err="1"/>
              <a:t>processed</a:t>
            </a:r>
            <a:r>
              <a:rPr lang="cs-CZ" sz="2800" dirty="0"/>
              <a:t> in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olfactory</a:t>
            </a:r>
            <a:r>
              <a:rPr lang="cs-CZ" sz="2800" dirty="0"/>
              <a:t> </a:t>
            </a:r>
            <a:r>
              <a:rPr lang="cs-CZ" sz="2800" dirty="0" err="1"/>
              <a:t>bulbs</a:t>
            </a:r>
            <a:r>
              <a:rPr lang="cs-CZ" sz="2800" dirty="0"/>
              <a:t> </a:t>
            </a:r>
            <a:endParaRPr lang="en-US" sz="2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AA6C398-51AD-4341-AA4F-8BFED3D3A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47128"/>
            <a:ext cx="3842795" cy="423844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ECA71E2-B43D-4900-8D82-FAAA79A02824}"/>
              </a:ext>
            </a:extLst>
          </p:cNvPr>
          <p:cNvSpPr txBox="1"/>
          <p:nvPr/>
        </p:nvSpPr>
        <p:spPr>
          <a:xfrm>
            <a:off x="452760" y="1766655"/>
            <a:ext cx="38427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-200-400 </a:t>
            </a:r>
            <a:r>
              <a:rPr lang="cs-CZ" sz="2400" dirty="0" err="1"/>
              <a:t>selective</a:t>
            </a:r>
            <a:r>
              <a:rPr lang="cs-CZ" sz="2400" dirty="0"/>
              <a:t> </a:t>
            </a:r>
            <a:r>
              <a:rPr lang="cs-CZ" sz="2400" dirty="0" err="1"/>
              <a:t>receptors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-</a:t>
            </a:r>
            <a:r>
              <a:rPr lang="cs-CZ" sz="2400" dirty="0" err="1"/>
              <a:t>Every</a:t>
            </a:r>
            <a:r>
              <a:rPr lang="cs-CZ" sz="2400" dirty="0"/>
              <a:t> single cell =&gt; 1 </a:t>
            </a:r>
            <a:r>
              <a:rPr lang="cs-CZ" sz="2400" dirty="0" err="1"/>
              <a:t>specific</a:t>
            </a:r>
            <a:r>
              <a:rPr lang="cs-CZ" sz="2400" dirty="0"/>
              <a:t> receptor </a:t>
            </a:r>
            <a:r>
              <a:rPr lang="cs-CZ" sz="2400" dirty="0" err="1"/>
              <a:t>expression</a:t>
            </a:r>
            <a:endParaRPr lang="cs-CZ" sz="2400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045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2051820-086F-4967-BD4F-C25B9E3C9972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Specific</a:t>
            </a:r>
            <a:r>
              <a:rPr lang="cs-CZ" sz="2800" dirty="0"/>
              <a:t> </a:t>
            </a:r>
            <a:r>
              <a:rPr lang="cs-CZ" sz="2800" dirty="0" err="1"/>
              <a:t>olfactory</a:t>
            </a:r>
            <a:r>
              <a:rPr lang="cs-CZ" sz="2800" dirty="0"/>
              <a:t> </a:t>
            </a:r>
            <a:r>
              <a:rPr lang="cs-CZ" sz="2800" dirty="0" err="1"/>
              <a:t>glomeruli</a:t>
            </a:r>
            <a:endParaRPr lang="en-US" sz="2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89795F4-4BE7-447D-B4FE-408B221C6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53" y="523220"/>
            <a:ext cx="3690997" cy="633478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E76119A-ED37-4BC9-86C2-B101A8B46FEA}"/>
              </a:ext>
            </a:extLst>
          </p:cNvPr>
          <p:cNvSpPr txBox="1"/>
          <p:nvPr/>
        </p:nvSpPr>
        <p:spPr>
          <a:xfrm>
            <a:off x="226380" y="1953086"/>
            <a:ext cx="336907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Each</a:t>
            </a:r>
            <a:r>
              <a:rPr lang="cs-CZ" sz="2400" dirty="0"/>
              <a:t> receptor has </a:t>
            </a:r>
            <a:r>
              <a:rPr lang="cs-CZ" sz="2400" dirty="0" err="1"/>
              <a:t>its</a:t>
            </a:r>
            <a:r>
              <a:rPr lang="cs-CZ" sz="2400" dirty="0"/>
              <a:t> </a:t>
            </a:r>
            <a:r>
              <a:rPr lang="cs-CZ" sz="2400" dirty="0" err="1"/>
              <a:t>specific</a:t>
            </a:r>
            <a:r>
              <a:rPr lang="cs-CZ" sz="2400" dirty="0"/>
              <a:t> </a:t>
            </a:r>
            <a:r>
              <a:rPr lang="cs-CZ" sz="2400" dirty="0" err="1"/>
              <a:t>glomeruli</a:t>
            </a:r>
            <a:r>
              <a:rPr lang="cs-CZ" sz="2400" dirty="0"/>
              <a:t> - </a:t>
            </a:r>
            <a:r>
              <a:rPr lang="cs-CZ" sz="2400" dirty="0" err="1"/>
              <a:t>targets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all</a:t>
            </a:r>
            <a:r>
              <a:rPr lang="cs-CZ" sz="2400" dirty="0"/>
              <a:t> </a:t>
            </a:r>
            <a:r>
              <a:rPr lang="cs-CZ" sz="2400" dirty="0" err="1"/>
              <a:t>axons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receptor </a:t>
            </a:r>
            <a:r>
              <a:rPr lang="cs-CZ" sz="2400" dirty="0" err="1"/>
              <a:t>cells</a:t>
            </a:r>
            <a:r>
              <a:rPr lang="cs-CZ" sz="2400" dirty="0"/>
              <a:t> </a:t>
            </a:r>
            <a:r>
              <a:rPr lang="cs-CZ" sz="2400" dirty="0" err="1"/>
              <a:t>expressing</a:t>
            </a:r>
            <a:r>
              <a:rPr lang="cs-CZ" sz="2400" dirty="0"/>
              <a:t> </a:t>
            </a:r>
            <a:r>
              <a:rPr lang="cs-CZ" sz="2400" dirty="0" err="1"/>
              <a:t>this</a:t>
            </a:r>
            <a:r>
              <a:rPr lang="cs-CZ" sz="2400" dirty="0"/>
              <a:t> receptor.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974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9782FDE-6E50-4455-8380-9680C786CA86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Compound</a:t>
            </a:r>
            <a:r>
              <a:rPr lang="cs-CZ" sz="2800" dirty="0"/>
              <a:t> </a:t>
            </a:r>
            <a:r>
              <a:rPr lang="cs-CZ" sz="2800" dirty="0" err="1"/>
              <a:t>categorization</a:t>
            </a:r>
            <a:endParaRPr lang="en-US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50E6C2-EA5E-4D66-A565-FD7CB7FEA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8" y="489852"/>
            <a:ext cx="6462938" cy="636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511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9782FDE-6E50-4455-8380-9680C786CA86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Compound</a:t>
            </a:r>
            <a:r>
              <a:rPr lang="cs-CZ" sz="2800" dirty="0"/>
              <a:t> </a:t>
            </a:r>
            <a:r>
              <a:rPr lang="cs-CZ" sz="2800" dirty="0" err="1"/>
              <a:t>categorization</a:t>
            </a:r>
            <a:endParaRPr lang="en-US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50E6C2-EA5E-4D66-A565-FD7CB7FEA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8" y="489852"/>
            <a:ext cx="6462938" cy="636814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DC621A36-45F3-4CEF-A068-183DAF1DAA6D}"/>
              </a:ext>
            </a:extLst>
          </p:cNvPr>
          <p:cNvSpPr/>
          <p:nvPr/>
        </p:nvSpPr>
        <p:spPr>
          <a:xfrm>
            <a:off x="253013" y="1285912"/>
            <a:ext cx="29340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Every</a:t>
            </a:r>
            <a:r>
              <a:rPr lang="cs-CZ" dirty="0"/>
              <a:t> single </a:t>
            </a:r>
            <a:r>
              <a:rPr lang="cs-CZ" dirty="0" err="1"/>
              <a:t>mitrall</a:t>
            </a:r>
            <a:r>
              <a:rPr lang="cs-CZ" dirty="0"/>
              <a:t> cell =&gt; </a:t>
            </a:r>
            <a:r>
              <a:rPr lang="cs-CZ" dirty="0" err="1"/>
              <a:t>primary</a:t>
            </a:r>
            <a:r>
              <a:rPr lang="cs-CZ" dirty="0"/>
              <a:t> </a:t>
            </a:r>
            <a:r>
              <a:rPr lang="cs-CZ" dirty="0" err="1"/>
              <a:t>dendrites</a:t>
            </a:r>
            <a:r>
              <a:rPr lang="cs-CZ" dirty="0"/>
              <a:t> in a single glomerulus</a:t>
            </a:r>
          </a:p>
          <a:p>
            <a:endParaRPr lang="cs-CZ" dirty="0"/>
          </a:p>
          <a:p>
            <a:r>
              <a:rPr lang="cs-CZ" dirty="0" err="1"/>
              <a:t>Selectivity</a:t>
            </a:r>
            <a:r>
              <a:rPr lang="cs-CZ" dirty="0"/>
              <a:t> </a:t>
            </a:r>
            <a:r>
              <a:rPr lang="cs-CZ" dirty="0" err="1"/>
              <a:t>further</a:t>
            </a:r>
            <a:r>
              <a:rPr lang="cs-CZ" dirty="0"/>
              <a:t> </a:t>
            </a:r>
            <a:r>
              <a:rPr lang="cs-CZ" dirty="0" err="1"/>
              <a:t>sharpen</a:t>
            </a:r>
            <a:r>
              <a:rPr lang="cs-CZ" dirty="0"/>
              <a:t>  by </a:t>
            </a:r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inhibition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4590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9782FDE-6E50-4455-8380-9680C786CA86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Central</a:t>
            </a:r>
            <a:r>
              <a:rPr lang="cs-CZ" sz="2800" dirty="0"/>
              <a:t> </a:t>
            </a:r>
            <a:r>
              <a:rPr lang="cs-CZ" sz="2800" dirty="0" err="1"/>
              <a:t>olfactory</a:t>
            </a:r>
            <a:r>
              <a:rPr lang="cs-CZ" sz="2800" dirty="0"/>
              <a:t> </a:t>
            </a:r>
            <a:r>
              <a:rPr lang="cs-CZ" sz="2800" dirty="0" err="1"/>
              <a:t>areas</a:t>
            </a:r>
            <a:endParaRPr lang="en-US" sz="2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C22BF89-686E-4E14-8D59-18E742AEF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3" y="996741"/>
            <a:ext cx="8719487" cy="539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61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1052005" y="5657269"/>
            <a:ext cx="7878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Ondrej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Novak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05E18E-B8F0-49B9-826D-2D803748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4501"/>
            <a:ext cx="9144000" cy="4296792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B10E5E3B-2814-4194-B7F8-C869E9E579EA}"/>
              </a:ext>
            </a:extLst>
          </p:cNvPr>
          <p:cNvSpPr/>
          <p:nvPr/>
        </p:nvSpPr>
        <p:spPr>
          <a:xfrm>
            <a:off x="7586709" y="2494625"/>
            <a:ext cx="1344228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F985E03-A2AB-49D5-A496-365C944960E9}"/>
              </a:ext>
            </a:extLst>
          </p:cNvPr>
          <p:cNvSpPr/>
          <p:nvPr/>
        </p:nvSpPr>
        <p:spPr>
          <a:xfrm rot="20905261">
            <a:off x="7529322" y="1940627"/>
            <a:ext cx="1167931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44334973-E2DF-4594-9CB9-91DFADCBC576}"/>
              </a:ext>
            </a:extLst>
          </p:cNvPr>
          <p:cNvSpPr/>
          <p:nvPr/>
        </p:nvSpPr>
        <p:spPr>
          <a:xfrm>
            <a:off x="7184574" y="4398885"/>
            <a:ext cx="1167931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5083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909299"/>
            <a:ext cx="7772400" cy="2387600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Taste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812307" y="4893789"/>
            <a:ext cx="78789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“Come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uickly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am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asting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stars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Dom Pierre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Pérignon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1900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Few</a:t>
            </a:r>
            <a:r>
              <a:rPr lang="cs-CZ" sz="2800" dirty="0"/>
              <a:t> </a:t>
            </a:r>
            <a:r>
              <a:rPr lang="cs-CZ" sz="2800" dirty="0" err="1"/>
              <a:t>facts</a:t>
            </a:r>
            <a:r>
              <a:rPr lang="cs-CZ" sz="2800" dirty="0"/>
              <a:t> </a:t>
            </a:r>
            <a:r>
              <a:rPr lang="cs-CZ" sz="2800" dirty="0" err="1"/>
              <a:t>about</a:t>
            </a:r>
            <a:r>
              <a:rPr lang="cs-CZ" sz="2800" dirty="0"/>
              <a:t> </a:t>
            </a:r>
            <a:r>
              <a:rPr lang="cs-CZ" sz="2800" dirty="0" err="1"/>
              <a:t>gustatory</a:t>
            </a:r>
            <a:r>
              <a:rPr lang="cs-CZ" sz="2800" dirty="0"/>
              <a:t> </a:t>
            </a:r>
            <a:r>
              <a:rPr lang="cs-CZ" sz="2800" dirty="0" err="1"/>
              <a:t>sense</a:t>
            </a:r>
            <a:r>
              <a:rPr lang="cs-CZ" sz="2800" dirty="0"/>
              <a:t> – taste.</a:t>
            </a:r>
            <a:endParaRPr lang="en-US" sz="2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3177DB4-B733-463D-8D71-027E3D8BE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42" y="680238"/>
            <a:ext cx="4163748" cy="5064699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8E40BB71-8D19-44F0-BE9B-071865FAAC87}"/>
              </a:ext>
            </a:extLst>
          </p:cNvPr>
          <p:cNvSpPr/>
          <p:nvPr/>
        </p:nvSpPr>
        <p:spPr>
          <a:xfrm>
            <a:off x="4572000" y="1387162"/>
            <a:ext cx="4057095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222222"/>
                </a:solidFill>
                <a:latin typeface="Arial" panose="020B0604020202020204" pitchFamily="34" charset="0"/>
              </a:rPr>
              <a:t>All</a:t>
            </a: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taste sensations come from </a:t>
            </a:r>
            <a:r>
              <a:rPr lang="cs-CZ" sz="2400" b="1" dirty="0" err="1">
                <a:solidFill>
                  <a:srgbClr val="222222"/>
                </a:solidFill>
                <a:latin typeface="Arial" panose="020B0604020202020204" pitchFamily="34" charset="0"/>
              </a:rPr>
              <a:t>all</a:t>
            </a: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regions of the tongue, although different parts are more sensitive to certain tastes.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There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are </a:t>
            </a:r>
            <a:r>
              <a:rPr lang="cs-CZ" sz="2400" b="1" dirty="0">
                <a:solidFill>
                  <a:srgbClr val="222222"/>
                </a:solidFill>
                <a:latin typeface="Arial" panose="020B0604020202020204" pitchFamily="34" charset="0"/>
              </a:rPr>
              <a:t>not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any 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dedicated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areas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or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belts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!</a:t>
            </a:r>
          </a:p>
          <a:p>
            <a:endParaRPr lang="cs-CZ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cs-CZ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cs-CZ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There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is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also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a 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wikipage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called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“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Tongue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map“ 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about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this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myth 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948819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Few</a:t>
            </a:r>
            <a:r>
              <a:rPr lang="cs-CZ" sz="2800" dirty="0"/>
              <a:t> </a:t>
            </a:r>
            <a:r>
              <a:rPr lang="cs-CZ" sz="2800" dirty="0" err="1"/>
              <a:t>facts</a:t>
            </a:r>
            <a:r>
              <a:rPr lang="cs-CZ" sz="2800" dirty="0"/>
              <a:t> </a:t>
            </a:r>
            <a:r>
              <a:rPr lang="cs-CZ" sz="2800" dirty="0" err="1"/>
              <a:t>about</a:t>
            </a:r>
            <a:r>
              <a:rPr lang="cs-CZ" sz="2800" dirty="0"/>
              <a:t> </a:t>
            </a:r>
            <a:r>
              <a:rPr lang="cs-CZ" sz="2800" dirty="0" err="1"/>
              <a:t>gustatory</a:t>
            </a:r>
            <a:r>
              <a:rPr lang="cs-CZ" sz="2800" dirty="0"/>
              <a:t> </a:t>
            </a:r>
            <a:r>
              <a:rPr lang="cs-CZ" sz="2800" dirty="0" err="1"/>
              <a:t>sense</a:t>
            </a:r>
            <a:r>
              <a:rPr lang="cs-CZ" sz="2800" dirty="0"/>
              <a:t> – taste.</a:t>
            </a:r>
            <a:endParaRPr lang="en-US" sz="28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2489B29D-2AE3-47F0-A03C-058474F1A964}"/>
              </a:ext>
            </a:extLst>
          </p:cNvPr>
          <p:cNvSpPr/>
          <p:nvPr/>
        </p:nvSpPr>
        <p:spPr>
          <a:xfrm>
            <a:off x="4753992" y="1334563"/>
            <a:ext cx="43900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,000 – 10,000 taste buds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Each taste bud contains 50-100 sensory receptor cells.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 is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(known elements) of taste perception: salty, sour, bitter, sweet and umami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savoury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taste).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G-protein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α-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gustducin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Sensory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replaced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ca 2wks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A942329-A41D-4AA3-9C37-869A29C70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76" y="1172505"/>
            <a:ext cx="3584627" cy="313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471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E8DE15D-2E49-4C2F-B4A6-1DE3428E3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56" y="636584"/>
            <a:ext cx="6112424" cy="608425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7487007-88B4-4E98-9B63-4915F7F280B5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Few</a:t>
            </a:r>
            <a:r>
              <a:rPr lang="cs-CZ" sz="2800" dirty="0"/>
              <a:t> </a:t>
            </a:r>
            <a:r>
              <a:rPr lang="cs-CZ" sz="2800" dirty="0" err="1"/>
              <a:t>facts</a:t>
            </a:r>
            <a:r>
              <a:rPr lang="cs-CZ" sz="2800" dirty="0"/>
              <a:t> </a:t>
            </a:r>
            <a:r>
              <a:rPr lang="cs-CZ" sz="2800" dirty="0" err="1"/>
              <a:t>about</a:t>
            </a:r>
            <a:r>
              <a:rPr lang="cs-CZ" sz="2800" dirty="0"/>
              <a:t> </a:t>
            </a:r>
            <a:r>
              <a:rPr lang="cs-CZ" sz="2800" dirty="0" err="1"/>
              <a:t>gustatory</a:t>
            </a:r>
            <a:r>
              <a:rPr lang="cs-CZ" sz="2800" dirty="0"/>
              <a:t> </a:t>
            </a:r>
            <a:r>
              <a:rPr lang="cs-CZ" sz="2800" dirty="0" err="1"/>
              <a:t>sense</a:t>
            </a:r>
            <a:r>
              <a:rPr lang="cs-CZ" sz="2800" dirty="0"/>
              <a:t> – taste.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9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1052005" y="5657269"/>
            <a:ext cx="7878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Ondrej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Novak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05E18E-B8F0-49B9-826D-2D803748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4501"/>
            <a:ext cx="9144000" cy="4296792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B10E5E3B-2814-4194-B7F8-C869E9E579EA}"/>
              </a:ext>
            </a:extLst>
          </p:cNvPr>
          <p:cNvSpPr/>
          <p:nvPr/>
        </p:nvSpPr>
        <p:spPr>
          <a:xfrm>
            <a:off x="7586709" y="2494625"/>
            <a:ext cx="1344228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F985E03-A2AB-49D5-A496-365C944960E9}"/>
              </a:ext>
            </a:extLst>
          </p:cNvPr>
          <p:cNvSpPr/>
          <p:nvPr/>
        </p:nvSpPr>
        <p:spPr>
          <a:xfrm rot="20905261">
            <a:off x="7529322" y="1940627"/>
            <a:ext cx="1167931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44334973-E2DF-4594-9CB9-91DFADCBC576}"/>
              </a:ext>
            </a:extLst>
          </p:cNvPr>
          <p:cNvSpPr/>
          <p:nvPr/>
        </p:nvSpPr>
        <p:spPr>
          <a:xfrm>
            <a:off x="7184574" y="4398885"/>
            <a:ext cx="1167931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1FEBE00A-6A80-446A-9334-E1EDA85E4FD2}"/>
              </a:ext>
            </a:extLst>
          </p:cNvPr>
          <p:cNvSpPr/>
          <p:nvPr/>
        </p:nvSpPr>
        <p:spPr>
          <a:xfrm>
            <a:off x="625456" y="4080768"/>
            <a:ext cx="1167931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969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909299"/>
            <a:ext cx="7772400" cy="2387600"/>
          </a:xfrm>
        </p:spPr>
        <p:txBody>
          <a:bodyPr/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Hearing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812307" y="4893789"/>
            <a:ext cx="78789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“Blindness separates us from things, but deafness separates us from people.” </a:t>
            </a:r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Helen Keller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371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1575538"/>
            <a:ext cx="8066970" cy="369083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From</a:t>
            </a:r>
            <a:r>
              <a:rPr lang="cs-CZ" sz="2800" dirty="0"/>
              <a:t> </a:t>
            </a:r>
            <a:r>
              <a:rPr lang="cs-CZ" sz="2800" dirty="0" err="1"/>
              <a:t>sound</a:t>
            </a:r>
            <a:r>
              <a:rPr lang="cs-CZ" sz="2800" dirty="0"/>
              <a:t> </a:t>
            </a:r>
            <a:r>
              <a:rPr lang="cs-CZ" sz="2800" dirty="0" err="1"/>
              <a:t>pressure</a:t>
            </a:r>
            <a:r>
              <a:rPr lang="cs-CZ" sz="2800" dirty="0"/>
              <a:t> level in </a:t>
            </a:r>
            <a:r>
              <a:rPr lang="cs-CZ" sz="2800" dirty="0" err="1"/>
              <a:t>time</a:t>
            </a:r>
            <a:r>
              <a:rPr lang="cs-CZ" sz="2800" dirty="0"/>
              <a:t> to a </a:t>
            </a:r>
            <a:r>
              <a:rPr lang="cs-CZ" sz="2800" dirty="0" err="1"/>
              <a:t>percept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6420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67" y="780456"/>
            <a:ext cx="7466081" cy="545604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185F203-4669-48C0-B758-76C089656DF2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Cochlea</a:t>
            </a:r>
            <a:r>
              <a:rPr lang="cs-CZ" sz="2800" dirty="0"/>
              <a:t> – a </a:t>
            </a:r>
            <a:r>
              <a:rPr lang="cs-CZ" sz="2800" dirty="0" err="1"/>
              <a:t>brilliant</a:t>
            </a:r>
            <a:r>
              <a:rPr lang="cs-CZ" sz="2800" dirty="0"/>
              <a:t> </a:t>
            </a:r>
            <a:r>
              <a:rPr lang="cs-CZ" sz="2800" dirty="0" err="1"/>
              <a:t>invention</a:t>
            </a:r>
            <a:r>
              <a:rPr lang="cs-CZ" sz="2800" dirty="0"/>
              <a:t> </a:t>
            </a:r>
            <a:r>
              <a:rPr lang="cs-CZ" sz="2800" dirty="0" err="1"/>
              <a:t>how</a:t>
            </a:r>
            <a:r>
              <a:rPr lang="cs-CZ" sz="2800" dirty="0"/>
              <a:t> to </a:t>
            </a:r>
            <a:r>
              <a:rPr lang="cs-CZ" sz="2800" dirty="0" err="1"/>
              <a:t>transform</a:t>
            </a:r>
            <a:r>
              <a:rPr lang="cs-CZ" sz="2800" dirty="0"/>
              <a:t> </a:t>
            </a:r>
            <a:r>
              <a:rPr lang="cs-CZ" sz="2800" dirty="0" err="1"/>
              <a:t>sound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4015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250"/>
            <a:ext cx="6311189" cy="264885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C29E8B8-594B-468B-B8B8-8F03640AE0EA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Cochlea</a:t>
            </a:r>
            <a:r>
              <a:rPr lang="cs-CZ" sz="2800" dirty="0"/>
              <a:t> – a </a:t>
            </a:r>
            <a:r>
              <a:rPr lang="cs-CZ" sz="2800" dirty="0" err="1"/>
              <a:t>brilliant</a:t>
            </a:r>
            <a:r>
              <a:rPr lang="cs-CZ" sz="2800" dirty="0"/>
              <a:t> </a:t>
            </a:r>
            <a:r>
              <a:rPr lang="cs-CZ" sz="2800" dirty="0" err="1"/>
              <a:t>invention</a:t>
            </a:r>
            <a:r>
              <a:rPr lang="cs-CZ" sz="2800" dirty="0"/>
              <a:t> </a:t>
            </a:r>
            <a:r>
              <a:rPr lang="cs-CZ" sz="2800" dirty="0" err="1"/>
              <a:t>how</a:t>
            </a:r>
            <a:r>
              <a:rPr lang="cs-CZ" sz="2800" dirty="0"/>
              <a:t> to </a:t>
            </a:r>
            <a:r>
              <a:rPr lang="cs-CZ" sz="2800" dirty="0" err="1"/>
              <a:t>transform</a:t>
            </a:r>
            <a:r>
              <a:rPr lang="cs-CZ" sz="2800" dirty="0"/>
              <a:t> </a:t>
            </a:r>
            <a:r>
              <a:rPr lang="cs-CZ" sz="2800" dirty="0" err="1"/>
              <a:t>sound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443273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1309866A077224AB7779D37EDC7B285" ma:contentTypeVersion="16" ma:contentTypeDescription="Vytvoří nový dokument" ma:contentTypeScope="" ma:versionID="bce7cc878c95465f86c51002dc147e19">
  <xsd:schema xmlns:xsd="http://www.w3.org/2001/XMLSchema" xmlns:xs="http://www.w3.org/2001/XMLSchema" xmlns:p="http://schemas.microsoft.com/office/2006/metadata/properties" xmlns:ns2="f23228ab-8a50-4ba6-8453-c49e1f95cdb0" xmlns:ns3="3be69866-efac-4f6a-97d5-aca44d5793c6" targetNamespace="http://schemas.microsoft.com/office/2006/metadata/properties" ma:root="true" ma:fieldsID="823c9baac9d3a5053d15e9bcd49bac7b" ns2:_="" ns3:_="">
    <xsd:import namespace="f23228ab-8a50-4ba6-8453-c49e1f95cdb0"/>
    <xsd:import namespace="3be69866-efac-4f6a-97d5-aca44d5793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3228ab-8a50-4ba6-8453-c49e1f95cd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ede2c221-80ea-42f2-a6ce-7f19966b5d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e69866-efac-4f6a-97d5-aca44d5793c6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0968ea1c-e4d9-4bf7-a133-936e3d4fad36}" ma:internalName="TaxCatchAll" ma:showField="CatchAllData" ma:web="3be69866-efac-4f6a-97d5-aca44d5793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e69866-efac-4f6a-97d5-aca44d5793c6" xsi:nil="true"/>
    <lcf76f155ced4ddcb4097134ff3c332f xmlns="f23228ab-8a50-4ba6-8453-c49e1f95cdb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0490DD-4F93-4278-85CE-4A9C16DF03A8}"/>
</file>

<file path=customXml/itemProps2.xml><?xml version="1.0" encoding="utf-8"?>
<ds:datastoreItem xmlns:ds="http://schemas.openxmlformats.org/officeDocument/2006/customXml" ds:itemID="{53C0F321-9294-4E24-8927-03F59EC2FC32}"/>
</file>

<file path=customXml/itemProps3.xml><?xml version="1.0" encoding="utf-8"?>
<ds:datastoreItem xmlns:ds="http://schemas.openxmlformats.org/officeDocument/2006/customXml" ds:itemID="{955E42DC-FEB3-43C7-AAF9-550163788EA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918</TotalTime>
  <Words>663</Words>
  <Application>Microsoft Office PowerPoint</Application>
  <PresentationFormat>Předvádění na obrazovce (4:3)</PresentationFormat>
  <Paragraphs>125</Paragraphs>
  <Slides>43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8" baseType="lpstr">
      <vt:lpstr>Arial</vt:lpstr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Hearing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Balance</vt:lpstr>
      <vt:lpstr>Prezentace aplikace PowerPoint</vt:lpstr>
      <vt:lpstr>Prezentace aplikace PowerPoint</vt:lpstr>
      <vt:lpstr>Prezentace aplikace PowerPoint</vt:lpstr>
      <vt:lpstr>Prezentace aplikace PowerPoint</vt:lpstr>
      <vt:lpstr>Smell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Taste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SLUCH</dc:title>
  <dc:creator>Ondrej Novak</dc:creator>
  <cp:lastModifiedBy>Ondrej</cp:lastModifiedBy>
  <cp:revision>60</cp:revision>
  <dcterms:created xsi:type="dcterms:W3CDTF">2019-11-26T18:26:02Z</dcterms:created>
  <dcterms:modified xsi:type="dcterms:W3CDTF">2020-04-09T23:13:38Z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0x010100E1309866A077224AB7779D37EDC7B285</vt:lpwstr>
  </property>
</Properties>
</file>