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0"/>
  </p:notesMasterIdLst>
  <p:handoutMasterIdLst>
    <p:handoutMasterId r:id="rId21"/>
  </p:handoutMasterIdLst>
  <p:sldIdLst>
    <p:sldId id="267" r:id="rId5"/>
    <p:sldId id="278" r:id="rId6"/>
    <p:sldId id="283" r:id="rId7"/>
    <p:sldId id="284" r:id="rId8"/>
    <p:sldId id="285" r:id="rId9"/>
    <p:sldId id="286" r:id="rId10"/>
    <p:sldId id="287" r:id="rId11"/>
    <p:sldId id="271" r:id="rId12"/>
    <p:sldId id="288" r:id="rId13"/>
    <p:sldId id="290" r:id="rId14"/>
    <p:sldId id="289" r:id="rId15"/>
    <p:sldId id="291" r:id="rId16"/>
    <p:sldId id="292" r:id="rId17"/>
    <p:sldId id="282" r:id="rId18"/>
    <p:sldId id="293" r:id="rId19"/>
  </p:sldIdLst>
  <p:sldSz cx="12188825" cy="6858000"/>
  <p:notesSz cx="6858000" cy="9144000"/>
  <p:custDataLst>
    <p:tags r:id="rId22"/>
  </p:custDataLst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9" autoAdjust="0"/>
  </p:normalViewPr>
  <p:slideViewPr>
    <p:cSldViewPr>
      <p:cViewPr varScale="1">
        <p:scale>
          <a:sx n="69" d="100"/>
          <a:sy n="69" d="100"/>
        </p:scale>
        <p:origin x="564" y="5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5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6C6A671-5CA1-4180-ACE6-3FC6194F0EA5}" type="datetime1">
              <a:rPr lang="cs-CZ" smtClean="0"/>
              <a:t>20.10.2020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1114579-D02A-4B51-B5DF-8EC449F77AC7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547AEFC-173E-426F-8D4C-BCA4A2F1AEB5}" type="datetime1">
              <a:rPr lang="cs-CZ" smtClean="0"/>
              <a:pPr/>
              <a:t>20.10.2020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6074690-7256-4BB9-AC0F-97AEAE8CDEC2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78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170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511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212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14B79FB4-7C01-46BA-BAB7-439113EA0853}" type="datetime1">
              <a:rPr lang="cs-CZ" smtClean="0"/>
              <a:pPr/>
              <a:t>20.10.2020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ipsa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9" name="Ová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Přímá spojnice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Skupin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ipsa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15" name="Ová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Přímá spojnice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0D0876-0A77-4092-9A03-336E4A952021}" type="datetime1">
              <a:rPr lang="cs-CZ" smtClean="0"/>
              <a:pPr/>
              <a:t>20.10.2020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lvl="0"/>
            <a:r>
              <a:rPr lang="cs-CZ" smtClean="0"/>
              <a:t>Kliknutím lze upravit styl.</a:t>
            </a:r>
            <a:endParaRPr lang="cs-CZ" dirty="0" smtClean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6ADDB3-C74F-4789-8CE7-481CD2DA22CA}" type="datetime1">
              <a:rPr lang="cs-CZ" smtClean="0"/>
              <a:pPr/>
              <a:t>20.10.2020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12DE63F-35C4-45A7-B3E9-B9874064FD9A}" type="datetime1">
              <a:rPr lang="cs-CZ" smtClean="0"/>
              <a:pPr/>
              <a:t>20.10.2020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921765C-1CF0-4B4C-9CEA-079237FB4328}" type="datetime1">
              <a:rPr lang="cs-CZ" smtClean="0"/>
              <a:pPr/>
              <a:t>20.10.2020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2436812" y="3475736"/>
            <a:ext cx="7299944" cy="54864"/>
            <a:chOff x="1828085" y="2588441"/>
            <a:chExt cx="5476385" cy="41148"/>
          </a:xfrm>
        </p:grpSpPr>
        <p:sp>
          <p:nvSpPr>
            <p:cNvPr id="14" name="Elipsa 13"/>
            <p:cNvSpPr/>
            <p:nvPr/>
          </p:nvSpPr>
          <p:spPr>
            <a:xfrm>
              <a:off x="7258750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ál 14"/>
            <p:cNvSpPr/>
            <p:nvPr/>
          </p:nvSpPr>
          <p:spPr>
            <a:xfrm>
              <a:off x="182808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942415" y="2594391"/>
              <a:ext cx="5259171" cy="29249"/>
              <a:chOff x="1929509" y="3458731"/>
              <a:chExt cx="5259171" cy="38998"/>
            </a:xfrm>
          </p:grpSpPr>
          <p:cxnSp>
            <p:nvCxnSpPr>
              <p:cNvPr id="17" name="Přímá spojnice 16"/>
              <p:cNvCxnSpPr/>
              <p:nvPr/>
            </p:nvCxnSpPr>
            <p:spPr>
              <a:xfrm>
                <a:off x="1929509" y="3458731"/>
                <a:ext cx="5259171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1929509" y="3497729"/>
                <a:ext cx="5259171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20BCE3-7170-4FF0-ADAF-80BAA2F3B580}" type="datetime1">
              <a:rPr lang="cs-CZ" smtClean="0"/>
              <a:pPr/>
              <a:t>20.10.2020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9BA865-9D8D-458D-BDE0-FAD2420C3B66}" type="datetime1">
              <a:rPr lang="cs-CZ" smtClean="0"/>
              <a:pPr/>
              <a:t>20.10.2020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9DA893-7442-4B54-BE56-17F6BEF58EE5}" type="datetime1">
              <a:rPr lang="cs-CZ" smtClean="0"/>
              <a:pPr/>
              <a:t>20.10.2020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AE0BA-91B0-47A8-A082-6CA0F34209B5}" type="datetime1">
              <a:rPr lang="cs-CZ" smtClean="0"/>
              <a:pPr/>
              <a:t>20.10.2020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D18FD22-0AC6-4B81-9221-2CAC7656190F}" type="datetime1">
              <a:rPr lang="cs-CZ" smtClean="0"/>
              <a:pPr/>
              <a:t>20.10.2020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A925A6-F508-43E9-A874-A2750152046C}" type="datetime1">
              <a:rPr lang="cs-CZ" smtClean="0"/>
              <a:pPr/>
              <a:t>20.10.2020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b="0" i="0" u="none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158DE54F-34F5-42D5-945C-F1886741C8A5}" type="datetime1">
              <a:rPr lang="cs-CZ" smtClean="0"/>
              <a:pPr/>
              <a:t>20.10.2020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85900" y="3933056"/>
            <a:ext cx="9435241" cy="1469754"/>
          </a:xfrm>
          <a:solidFill>
            <a:schemeClr val="accent1">
              <a:alpha val="79000"/>
            </a:schemeClr>
          </a:solidFill>
        </p:spPr>
        <p:txBody>
          <a:bodyPr rtlCol="0"/>
          <a:lstStyle/>
          <a:p>
            <a:pPr rtl="0"/>
            <a:r>
              <a:rPr lang="cs-CZ" dirty="0" smtClean="0"/>
              <a:t>Dějiny spirituality 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2936" y="5589240"/>
            <a:ext cx="9429931" cy="991077"/>
          </a:xfrm>
          <a:solidFill>
            <a:schemeClr val="accent1">
              <a:alpha val="56000"/>
            </a:schemeClr>
          </a:solidFill>
        </p:spPr>
        <p:txBody>
          <a:bodyPr rtlCol="0"/>
          <a:lstStyle/>
          <a:p>
            <a:r>
              <a:rPr lang="cs-CZ" dirty="0" smtClean="0"/>
              <a:t>Spiritualita </a:t>
            </a:r>
            <a:r>
              <a:rPr lang="cs-CZ" dirty="0"/>
              <a:t>prvních křesťanských </a:t>
            </a:r>
            <a:r>
              <a:rPr lang="cs-CZ" dirty="0" smtClean="0"/>
              <a:t>staletí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Martys</a:t>
            </a:r>
            <a:r>
              <a:rPr lang="cs-CZ" i="1" dirty="0" smtClean="0"/>
              <a:t>/</a:t>
            </a:r>
            <a:r>
              <a:rPr lang="cs-CZ" i="1" dirty="0" err="1" smtClean="0"/>
              <a:t>martyrion</a:t>
            </a:r>
            <a:r>
              <a:rPr lang="cs-CZ" dirty="0" smtClean="0"/>
              <a:t> v biblickém textu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„Proto </a:t>
            </a:r>
            <a:r>
              <a:rPr lang="cs-CZ" dirty="0"/>
              <a:t>jeden z těch mužů, kteří s námi chodili po celý čas, kdy Pán Ježíš byl mezi </a:t>
            </a:r>
            <a:r>
              <a:rPr lang="cs-CZ" dirty="0" smtClean="0"/>
              <a:t>námi, od </a:t>
            </a:r>
            <a:r>
              <a:rPr lang="cs-CZ" dirty="0"/>
              <a:t>křtu Janova až do dne, kdy byl od nás vzat, musí se spolu s námi stát </a:t>
            </a:r>
            <a:r>
              <a:rPr lang="cs-CZ" b="1" dirty="0"/>
              <a:t>svědkem</a:t>
            </a:r>
            <a:r>
              <a:rPr lang="cs-CZ" dirty="0"/>
              <a:t> jeho zmrtvýchvstání</a:t>
            </a:r>
            <a:r>
              <a:rPr lang="cs-CZ" dirty="0" smtClean="0"/>
              <a:t>.“ Sk 1,22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b="1" dirty="0"/>
              <a:t>svědectví</a:t>
            </a:r>
            <a:r>
              <a:rPr lang="cs-CZ" dirty="0"/>
              <a:t> apoštolů o vzkříšení Pána </a:t>
            </a:r>
            <a:r>
              <a:rPr lang="cs-CZ" dirty="0" smtClean="0"/>
              <a:t>Ježíše“ Sk 4,33</a:t>
            </a:r>
          </a:p>
          <a:p>
            <a:pPr marL="0" indent="0">
              <a:buNone/>
            </a:pPr>
            <a:r>
              <a:rPr lang="cs-CZ" dirty="0" smtClean="0"/>
              <a:t>Bůh </a:t>
            </a:r>
            <a:r>
              <a:rPr lang="cs-CZ" dirty="0"/>
              <a:t>jej však třetího dne vzkřísil a dal mu zjevit se </a:t>
            </a:r>
            <a:r>
              <a:rPr lang="cs-CZ" dirty="0" smtClean="0"/>
              <a:t>– nikoli </a:t>
            </a:r>
            <a:r>
              <a:rPr lang="cs-CZ" dirty="0"/>
              <a:t>všemu lidu, nýbrž jen </a:t>
            </a:r>
            <a:r>
              <a:rPr lang="cs-CZ" b="1" dirty="0"/>
              <a:t>svědkům</a:t>
            </a:r>
            <a:r>
              <a:rPr lang="cs-CZ" dirty="0"/>
              <a:t>, které k tomu napřed vyvolil, totiž nám; my jsme s ním jedli a pili po jeho zmrtvýchvstání</a:t>
            </a:r>
            <a:r>
              <a:rPr lang="cs-CZ" dirty="0" smtClean="0"/>
              <a:t>. Sk 10,41</a:t>
            </a:r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12" y="2293087"/>
            <a:ext cx="4866951" cy="3352112"/>
          </a:xfrm>
        </p:spPr>
      </p:pic>
    </p:spTree>
    <p:extLst>
      <p:ext uri="{BB962C8B-B14F-4D97-AF65-F5344CB8AC3E}">
        <p14:creationId xmlns:p14="http://schemas.microsoft.com/office/powerpoint/2010/main" val="132802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97868" y="1461110"/>
            <a:ext cx="3723401" cy="392985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„Když </a:t>
            </a:r>
            <a:r>
              <a:rPr lang="cs-CZ" dirty="0"/>
              <a:t>byla prolévána </a:t>
            </a:r>
            <a:r>
              <a:rPr lang="cs-CZ" b="1" dirty="0"/>
              <a:t>krev tvého svědka Štěpána</a:t>
            </a:r>
            <a:r>
              <a:rPr lang="cs-CZ" dirty="0"/>
              <a:t>, byl jsem při tom, schvaloval jsem to a hlídal jsem šaty těch, kdo ho kamenovali</a:t>
            </a:r>
            <a:r>
              <a:rPr lang="cs-CZ" dirty="0" smtClean="0"/>
              <a:t>.“</a:t>
            </a:r>
          </a:p>
          <a:p>
            <a:pPr marL="0" indent="0">
              <a:buNone/>
            </a:pPr>
            <a:r>
              <a:rPr lang="cs-CZ" dirty="0" smtClean="0"/>
              <a:t>Sk 22,20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24" y="1340768"/>
            <a:ext cx="6322949" cy="4170540"/>
          </a:xfrm>
        </p:spPr>
      </p:pic>
    </p:spTree>
    <p:extLst>
      <p:ext uri="{BB962C8B-B14F-4D97-AF65-F5344CB8AC3E}">
        <p14:creationId xmlns:p14="http://schemas.microsoft.com/office/powerpoint/2010/main" val="390379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Když Beránek rozlomil pátou pečeť, spatřil jsem pod oltářem ty, kdo </a:t>
            </a:r>
            <a:r>
              <a:rPr lang="cs-CZ" b="1" dirty="0"/>
              <a:t>byli zabiti pro slovo Boží a pro svědectví, které vydali</a:t>
            </a:r>
            <a:r>
              <a:rPr lang="cs-CZ" dirty="0"/>
              <a:t>. A křičeli velikým hlasem: „Kdy už, Pane svatý a věrný, vykonáš soud a za naši krev potrestáš ty, kdo bydlí na zemi? “Tu jim všem bylo dáno bílé a bylo jim řečeno, aby měli strpení ještě krátký čas, dokud jejich počet nedoplní spoluslužebníci a bratří, kteří budou zabiti jako oni</a:t>
            </a:r>
            <a:r>
              <a:rPr lang="cs-CZ" dirty="0" smtClean="0"/>
              <a:t>.</a:t>
            </a:r>
          </a:p>
          <a:p>
            <a:pPr marL="0" indent="0" algn="r">
              <a:buNone/>
            </a:pPr>
            <a:r>
              <a:rPr lang="cs-CZ" dirty="0" err="1" smtClean="0"/>
              <a:t>Zj</a:t>
            </a:r>
            <a:r>
              <a:rPr lang="cs-CZ" dirty="0" smtClean="0"/>
              <a:t> 6,9-11</a:t>
            </a:r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8" y="1152214"/>
            <a:ext cx="5112568" cy="5143244"/>
          </a:xfrm>
        </p:spPr>
      </p:pic>
    </p:spTree>
    <p:extLst>
      <p:ext uri="{BB962C8B-B14F-4D97-AF65-F5344CB8AC3E}">
        <p14:creationId xmlns:p14="http://schemas.microsoft.com/office/powerpoint/2010/main" val="103666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Tertulián: Ad </a:t>
            </a:r>
            <a:r>
              <a:rPr lang="cs-CZ" dirty="0" err="1" smtClean="0"/>
              <a:t>martyras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2564904"/>
            <a:ext cx="3388648" cy="2909396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„Proto</a:t>
            </a:r>
            <a:r>
              <a:rPr lang="cs-CZ" dirty="0"/>
              <a:t>, vy, požehnaní, bez ohledu na to, v jak tíživé situaci se nacházíte, považujte ji za cvičení, kterým sílí ctnosti vašeho nitra i těla.</a:t>
            </a:r>
          </a:p>
          <a:p>
            <a:pPr marL="0" indent="0">
              <a:buNone/>
            </a:pPr>
            <a:r>
              <a:rPr lang="cs-CZ" dirty="0"/>
              <a:t>Čeká vás dobrý boj, v němž živý Bůh bude hlavním rozhodčím zápasu, Duch svatý je váš trenér, čeká vás věčná koruna, dosáhnete ceny, která vám dovolí žít s anděly, být občany nebes a žít ve slávě na věky věků.</a:t>
            </a:r>
          </a:p>
          <a:p>
            <a:pPr marL="0" indent="0">
              <a:buNone/>
            </a:pPr>
            <a:r>
              <a:rPr lang="cs-CZ" dirty="0"/>
              <a:t>Kristus, váš velitel, vás k tomu pomazal Duchem a postavil vás do této arény, ještě před samotným zápasem chtěl, abyste byli zbaveni vašeho svobodného života a žili v ústraní pro mnohem tvrdší výcvik, abyste nabyli mnohem větší síly. </a:t>
            </a:r>
          </a:p>
          <a:p>
            <a:pPr marL="0" indent="0">
              <a:buNone/>
            </a:pPr>
            <a:r>
              <a:rPr lang="cs-CZ" dirty="0"/>
              <a:t>Také atleti přeci bývají vyděleni proto, aby se podřídili přísnější disciplíně a jejich svalstvo zesílilo. Musí se podřídit sexuální abstinenci a vystříhat se příliš bohaté strany a opojných nápojů, žijí střídmě a musí počítat s utrpením a námahou, ale čím více se budou cvičit, tím více mohou doufat ve vítězství</a:t>
            </a:r>
            <a:r>
              <a:rPr lang="cs-CZ" dirty="0" smtClean="0"/>
              <a:t>.“</a:t>
            </a:r>
          </a:p>
          <a:p>
            <a:pPr marL="0" indent="0" algn="r">
              <a:buNone/>
            </a:pPr>
            <a:r>
              <a:rPr lang="cs-CZ" dirty="0" smtClean="0"/>
              <a:t>Ad </a:t>
            </a:r>
            <a:r>
              <a:rPr lang="cs-CZ" dirty="0" err="1" smtClean="0"/>
              <a:t>martyras</a:t>
            </a:r>
            <a:r>
              <a:rPr lang="cs-CZ" dirty="0" smtClean="0"/>
              <a:t>, III,3-4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424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b="1" dirty="0"/>
              <a:t>Panenství a panictví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01" y="1803400"/>
            <a:ext cx="2896678" cy="385784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cs-CZ" dirty="0" smtClean="0"/>
              <a:t>Sv. Pavel</a:t>
            </a:r>
          </a:p>
          <a:p>
            <a:pPr rtl="0"/>
            <a:r>
              <a:rPr lang="cs-CZ" dirty="0" smtClean="0"/>
              <a:t>Ignác z Antiochie</a:t>
            </a:r>
          </a:p>
          <a:p>
            <a:pPr rtl="0"/>
            <a:r>
              <a:rPr lang="cs-CZ" dirty="0" err="1" smtClean="0"/>
              <a:t>Klément</a:t>
            </a:r>
            <a:r>
              <a:rPr lang="cs-CZ" dirty="0" smtClean="0"/>
              <a:t> Alexandrijský</a:t>
            </a:r>
          </a:p>
          <a:p>
            <a:pPr rtl="0"/>
            <a:r>
              <a:rPr lang="cs-CZ" dirty="0" err="1" smtClean="0"/>
              <a:t>Metodios</a:t>
            </a:r>
            <a:r>
              <a:rPr lang="cs-CZ" dirty="0" smtClean="0"/>
              <a:t> z Olympu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77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ke studiu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J. </a:t>
            </a:r>
            <a:r>
              <a:rPr lang="cs-CZ" dirty="0" err="1" smtClean="0"/>
              <a:t>Aumann</a:t>
            </a:r>
            <a:r>
              <a:rPr lang="cs-CZ" dirty="0" smtClean="0"/>
              <a:t>: Křesťanská spiritualita v katolické tradici, s. 27-36</a:t>
            </a:r>
          </a:p>
          <a:p>
            <a:r>
              <a:rPr lang="cs-CZ" dirty="0" smtClean="0"/>
              <a:t>G. </a:t>
            </a:r>
            <a:r>
              <a:rPr lang="cs-CZ" dirty="0" err="1" smtClean="0"/>
              <a:t>Dumeige</a:t>
            </a:r>
            <a:r>
              <a:rPr lang="cs-CZ" dirty="0" smtClean="0"/>
              <a:t>: Dějiny spirituality, s. 166-167</a:t>
            </a:r>
          </a:p>
          <a:p>
            <a:endParaRPr lang="cs-CZ" dirty="0"/>
          </a:p>
          <a:p>
            <a:r>
              <a:rPr lang="cs-CZ" dirty="0" smtClean="0"/>
              <a:t>C. Di Sante: Židovská modlitba. K počátkům křesťanské liturgie. </a:t>
            </a:r>
            <a:r>
              <a:rPr lang="cs-CZ" dirty="0" err="1" smtClean="0"/>
              <a:t>Oikúmené</a:t>
            </a:r>
            <a:r>
              <a:rPr lang="cs-CZ" dirty="0" smtClean="0"/>
              <a:t> 1995.</a:t>
            </a:r>
          </a:p>
          <a:p>
            <a:endParaRPr lang="cs-CZ" dirty="0"/>
          </a:p>
          <a:p>
            <a:r>
              <a:rPr lang="cs-CZ" dirty="0" smtClean="0"/>
              <a:t>Učení dvanácti apoštolů/</a:t>
            </a:r>
            <a:r>
              <a:rPr lang="cs-CZ" dirty="0" err="1" smtClean="0"/>
              <a:t>Didaché</a:t>
            </a:r>
            <a:r>
              <a:rPr lang="cs-CZ" dirty="0" smtClean="0"/>
              <a:t>. In Spisy Apoštolských otců. Kalich 2004, s. 15-23.</a:t>
            </a:r>
          </a:p>
          <a:p>
            <a:r>
              <a:rPr lang="cs-CZ" dirty="0" smtClean="0"/>
              <a:t>Tertulián: O modlitbě. Krystal 2020.</a:t>
            </a:r>
          </a:p>
          <a:p>
            <a:r>
              <a:rPr lang="cs-CZ" dirty="0" smtClean="0"/>
              <a:t>Cyprián: O modlitbě Páně. Tasov 1948.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718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lvl="0"/>
            <a:r>
              <a:rPr lang="cs-CZ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Spiritualita prvních křesťanských </a:t>
            </a:r>
            <a:r>
              <a:rPr lang="cs-CZ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staletí</a:t>
            </a:r>
            <a:endParaRPr lang="cs-CZ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218883" y="2420888"/>
            <a:ext cx="9751060" cy="3649712"/>
          </a:xfrm>
        </p:spPr>
        <p:txBody>
          <a:bodyPr rtlCol="0"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Spiritualita běžného křesťanského života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mučednictví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</a:t>
            </a:r>
            <a:r>
              <a:rPr lang="cs-CZ" dirty="0" smtClean="0"/>
              <a:t>anenství a panictví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askeze a modlitba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Spiritualita křesťanského </a:t>
            </a:r>
            <a:r>
              <a:rPr lang="cs-CZ" b="1" dirty="0" smtClean="0"/>
              <a:t>života: </a:t>
            </a:r>
            <a:r>
              <a:rPr lang="cs-CZ" b="1" dirty="0" err="1" smtClean="0"/>
              <a:t>Didaché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18883" y="1600200"/>
            <a:ext cx="4773956" cy="4470400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cs-CZ" dirty="0"/>
              <a:t>„Cesta života je tato: za prvé, budeš milovat Boha, který tě učinil; za druhé svého bližního jako sebe samého; vše, co nechceš, aby se ti stalo, sám nečiň jinému. </a:t>
            </a:r>
            <a:endParaRPr lang="cs-CZ" dirty="0" smtClean="0"/>
          </a:p>
          <a:p>
            <a:pPr marL="0" indent="0" algn="r">
              <a:buNone/>
            </a:pPr>
            <a:r>
              <a:rPr lang="cs-CZ" dirty="0" smtClean="0"/>
              <a:t>Učení </a:t>
            </a:r>
            <a:r>
              <a:rPr lang="cs-CZ" dirty="0"/>
              <a:t>těchto slov je toto: dobrořečte těm, kteří vám zlořečí, a modlete se za své nepřátele, postěte se za ty, kdo vás milují, což to nečiní i pohané? Vy však milujte ty, kdo vás nenávidí, a nebudete mít nepřítele. </a:t>
            </a:r>
            <a:endParaRPr lang="cs-CZ" dirty="0" smtClean="0"/>
          </a:p>
          <a:p>
            <a:pPr marL="0" indent="0" algn="r">
              <a:buNone/>
            </a:pPr>
            <a:r>
              <a:rPr lang="cs-CZ" dirty="0" smtClean="0"/>
              <a:t>Zdržuj </a:t>
            </a:r>
            <a:r>
              <a:rPr lang="cs-CZ" dirty="0"/>
              <a:t>se tělesných žádostí. Když ti někdo dá facku na pravou tvář, nastav mu i druhou a budeš dokonalý. Když tě někdo bude nutit míli jednu, jdi s ním dvě. Když někdo vezme tvůj plášť, dej mu i košili, vezme-li někdo od tebe tvé věci, nedožaduj se jich, nic totiž nezmůžeš. </a:t>
            </a:r>
            <a:endParaRPr lang="cs-CZ" dirty="0" smtClean="0"/>
          </a:p>
          <a:p>
            <a:pPr marL="0" indent="0" algn="r">
              <a:buNone/>
            </a:pPr>
            <a:r>
              <a:rPr lang="cs-CZ" dirty="0" smtClean="0"/>
              <a:t>Dej </a:t>
            </a:r>
            <a:r>
              <a:rPr lang="cs-CZ" dirty="0"/>
              <a:t>každému, kdo tě bude žádat, a nežádej vrácení. Bůh totiž chce, aby všem bylo dáno z jeho vlastních darů.“ </a:t>
            </a:r>
            <a:endParaRPr lang="cs-CZ" dirty="0" smtClean="0"/>
          </a:p>
          <a:p>
            <a:pPr marL="0" indent="0" algn="r">
              <a:buNone/>
            </a:pPr>
            <a:r>
              <a:rPr lang="cs-CZ" dirty="0" err="1" smtClean="0"/>
              <a:t>Didaché</a:t>
            </a:r>
            <a:r>
              <a:rPr lang="cs-CZ" dirty="0" smtClean="0"/>
              <a:t> </a:t>
            </a:r>
            <a:r>
              <a:rPr lang="cs-CZ" dirty="0"/>
              <a:t>I,1-5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1600200"/>
            <a:ext cx="4773612" cy="1790104"/>
          </a:xfrm>
        </p:spPr>
      </p:pic>
    </p:spTree>
    <p:extLst>
      <p:ext uri="{BB962C8B-B14F-4D97-AF65-F5344CB8AC3E}">
        <p14:creationId xmlns:p14="http://schemas.microsoft.com/office/powerpoint/2010/main" val="209148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18883" y="1196752"/>
            <a:ext cx="4773956" cy="4873848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cs-CZ" dirty="0"/>
              <a:t>„Dítě mé, nebuď lhář, neboť lež vede ke krádeži, ani chtivý peněz či prázdné slávy – z toho všeho se rodí krádež. Dítě mé, neuď reptavý, neboť to vede k rouhání, ani samolibý či špatně smýšlející, z toho všeho se totiž rodí rouhání. Buď tichý, neboť tiší zdědí zemi. Buď velkorysý, milosrdný, bezelstný, mírný a dobrý a </a:t>
            </a:r>
            <a:r>
              <a:rPr lang="cs-CZ" dirty="0" smtClean="0"/>
              <a:t>neustále </a:t>
            </a:r>
            <a:r>
              <a:rPr lang="cs-CZ" dirty="0"/>
              <a:t>se třes před slovy, která jsi slyšel. </a:t>
            </a:r>
            <a:endParaRPr lang="cs-CZ" dirty="0" smtClean="0"/>
          </a:p>
          <a:p>
            <a:pPr marL="0" indent="0" algn="r">
              <a:buNone/>
            </a:pPr>
            <a:r>
              <a:rPr lang="cs-CZ" dirty="0" smtClean="0"/>
              <a:t>Nevyvýšíš </a:t>
            </a:r>
            <a:r>
              <a:rPr lang="cs-CZ" dirty="0"/>
              <a:t>se a nedovolíš své duši drzost. Tvá duše se nepřipojí k vysokým, ale budeš obcovat se spravedlivými a pokorným. Co se ti přihodí, budeš přijímat jako dobré, ve vědomí, že nic se neděje bez Boha</a:t>
            </a:r>
            <a:r>
              <a:rPr lang="cs-CZ" dirty="0" smtClean="0"/>
              <a:t>.“</a:t>
            </a:r>
          </a:p>
          <a:p>
            <a:pPr marL="0" indent="0" algn="r">
              <a:buNone/>
            </a:pPr>
            <a:r>
              <a:rPr lang="cs-CZ" dirty="0" err="1" smtClean="0"/>
              <a:t>Didaché</a:t>
            </a:r>
            <a:r>
              <a:rPr lang="cs-CZ" dirty="0" smtClean="0"/>
              <a:t> III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1196752"/>
            <a:ext cx="5026170" cy="3057587"/>
          </a:xfrm>
        </p:spPr>
      </p:pic>
    </p:spTree>
    <p:extLst>
      <p:ext uri="{BB962C8B-B14F-4D97-AF65-F5344CB8AC3E}">
        <p14:creationId xmlns:p14="http://schemas.microsoft.com/office/powerpoint/2010/main" val="243065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„Jsi-li schopen snést celé jho Páně, budeš dokonalý, pokud ne, čiň (aspoň) to, co můžeš.“</a:t>
            </a:r>
          </a:p>
          <a:p>
            <a:pPr marL="0" indent="0" algn="r">
              <a:buNone/>
            </a:pPr>
            <a:r>
              <a:rPr lang="cs-CZ" dirty="0" err="1"/>
              <a:t>Didaché</a:t>
            </a:r>
            <a:r>
              <a:rPr lang="cs-CZ" dirty="0"/>
              <a:t>, VI,2.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56" y="332655"/>
            <a:ext cx="3312368" cy="6236895"/>
          </a:xfrm>
        </p:spPr>
      </p:pic>
    </p:spTree>
    <p:extLst>
      <p:ext uri="{BB962C8B-B14F-4D97-AF65-F5344CB8AC3E}">
        <p14:creationId xmlns:p14="http://schemas.microsoft.com/office/powerpoint/2010/main" val="255284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18883" y="836712"/>
            <a:ext cx="4773956" cy="5233888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cs-CZ" dirty="0"/>
              <a:t>„… tobě sláva navěky. </a:t>
            </a:r>
            <a:endParaRPr lang="cs-CZ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cs-CZ" dirty="0" err="1" smtClean="0"/>
              <a:t>Tys</a:t>
            </a:r>
            <a:r>
              <a:rPr lang="cs-CZ" dirty="0" smtClean="0"/>
              <a:t> </a:t>
            </a:r>
            <a:r>
              <a:rPr lang="cs-CZ" dirty="0" err="1"/>
              <a:t>panovníče</a:t>
            </a:r>
            <a:r>
              <a:rPr lang="cs-CZ" dirty="0"/>
              <a:t> vševládný, </a:t>
            </a:r>
            <a:endParaRPr lang="cs-CZ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cs-CZ" dirty="0" smtClean="0"/>
              <a:t>všechno </a:t>
            </a:r>
            <a:r>
              <a:rPr lang="cs-CZ" dirty="0"/>
              <a:t>stvořil pro své jméno, </a:t>
            </a:r>
            <a:endParaRPr lang="cs-CZ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cs-CZ" dirty="0" smtClean="0"/>
              <a:t>dal </a:t>
            </a:r>
            <a:r>
              <a:rPr lang="cs-CZ" dirty="0"/>
              <a:t>jsi lidem k užitku potravu i nápoj, </a:t>
            </a:r>
            <a:endParaRPr lang="cs-CZ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cs-CZ" dirty="0" smtClean="0"/>
              <a:t>aby </a:t>
            </a:r>
            <a:r>
              <a:rPr lang="cs-CZ" dirty="0"/>
              <a:t>ti děkovali. </a:t>
            </a:r>
            <a:endParaRPr lang="cs-CZ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cs-CZ" dirty="0" smtClean="0"/>
              <a:t>Nám </a:t>
            </a:r>
            <a:r>
              <a:rPr lang="cs-CZ" dirty="0"/>
              <a:t>jsi daroval duchovní stravu a nápoj </a:t>
            </a:r>
            <a:endParaRPr lang="cs-CZ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cs-CZ" dirty="0" smtClean="0"/>
              <a:t>a </a:t>
            </a:r>
            <a:r>
              <a:rPr lang="cs-CZ" dirty="0"/>
              <a:t>věčný život skrze svého služebníka. </a:t>
            </a:r>
            <a:endParaRPr lang="cs-CZ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cs-CZ" dirty="0" smtClean="0"/>
              <a:t>Především </a:t>
            </a:r>
            <a:r>
              <a:rPr lang="cs-CZ" dirty="0"/>
              <a:t>ti děkujeme, protože jsi mocný; </a:t>
            </a:r>
            <a:endParaRPr lang="cs-CZ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cs-CZ" dirty="0" smtClean="0"/>
              <a:t>tobě </a:t>
            </a:r>
            <a:r>
              <a:rPr lang="cs-CZ" dirty="0"/>
              <a:t>sláva na věky. </a:t>
            </a:r>
            <a:endParaRPr lang="cs-CZ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cs-CZ" dirty="0" smtClean="0"/>
              <a:t>Pamatuj</a:t>
            </a:r>
            <a:r>
              <a:rPr lang="cs-CZ" dirty="0"/>
              <a:t>, Pane, na svou církev, </a:t>
            </a:r>
            <a:endParaRPr lang="cs-CZ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cs-CZ" dirty="0" smtClean="0"/>
              <a:t>abys </a:t>
            </a:r>
            <a:r>
              <a:rPr lang="cs-CZ" dirty="0"/>
              <a:t>ji vytrhl ode všeho zlého </a:t>
            </a:r>
            <a:endParaRPr lang="cs-CZ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cs-CZ" dirty="0" smtClean="0"/>
              <a:t>a zdokonal </a:t>
            </a:r>
            <a:r>
              <a:rPr lang="cs-CZ" dirty="0"/>
              <a:t>ji ve své lásce. </a:t>
            </a:r>
            <a:endParaRPr lang="cs-CZ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cs-CZ" dirty="0" smtClean="0"/>
              <a:t>Shromáždi </a:t>
            </a:r>
            <a:r>
              <a:rPr lang="cs-CZ" dirty="0"/>
              <a:t>ji od čtyř větrů, posvěcenou, </a:t>
            </a:r>
            <a:endParaRPr lang="cs-CZ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cs-CZ" dirty="0" smtClean="0"/>
              <a:t>do </a:t>
            </a:r>
            <a:r>
              <a:rPr lang="cs-CZ" dirty="0"/>
              <a:t>svého království, </a:t>
            </a:r>
            <a:r>
              <a:rPr lang="cs-CZ" dirty="0" err="1"/>
              <a:t>kterés</a:t>
            </a:r>
            <a:r>
              <a:rPr lang="cs-CZ" dirty="0"/>
              <a:t> jí připravil, </a:t>
            </a:r>
            <a:endParaRPr lang="cs-CZ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cs-CZ" dirty="0" smtClean="0"/>
              <a:t>neboť </a:t>
            </a:r>
            <a:r>
              <a:rPr lang="cs-CZ" dirty="0"/>
              <a:t>tvá je moc i sláva na věky. </a:t>
            </a:r>
            <a:endParaRPr lang="cs-CZ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cs-CZ" dirty="0" err="1" smtClean="0"/>
              <a:t>Přijdiž</a:t>
            </a:r>
            <a:r>
              <a:rPr lang="cs-CZ" dirty="0" smtClean="0"/>
              <a:t> </a:t>
            </a:r>
            <a:r>
              <a:rPr lang="cs-CZ" dirty="0"/>
              <a:t>milost a pomiň tento svět. </a:t>
            </a:r>
            <a:endParaRPr lang="cs-CZ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cs-CZ" dirty="0" err="1" smtClean="0"/>
              <a:t>Hosanna</a:t>
            </a:r>
            <a:r>
              <a:rPr lang="cs-CZ" dirty="0" smtClean="0"/>
              <a:t> </a:t>
            </a:r>
            <a:r>
              <a:rPr lang="cs-CZ" dirty="0"/>
              <a:t>Bohu Davidovu. </a:t>
            </a:r>
            <a:endParaRPr lang="cs-CZ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cs-CZ" dirty="0" smtClean="0"/>
              <a:t>Je-li </a:t>
            </a:r>
            <a:r>
              <a:rPr lang="cs-CZ" dirty="0"/>
              <a:t>kdo svatý, přijď, </a:t>
            </a:r>
            <a:endParaRPr lang="cs-CZ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cs-CZ" dirty="0" smtClean="0"/>
              <a:t>kdo </a:t>
            </a:r>
            <a:r>
              <a:rPr lang="cs-CZ" dirty="0"/>
              <a:t>není, čiň pokání</a:t>
            </a:r>
            <a:r>
              <a:rPr lang="cs-CZ" dirty="0" smtClean="0"/>
              <a:t>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cs-CZ" dirty="0" smtClean="0"/>
              <a:t> </a:t>
            </a:r>
            <a:r>
              <a:rPr lang="cs-CZ" dirty="0" err="1"/>
              <a:t>Maranatha</a:t>
            </a:r>
            <a:r>
              <a:rPr lang="cs-CZ" dirty="0"/>
              <a:t>, amen.“ </a:t>
            </a:r>
            <a:endParaRPr lang="cs-CZ" dirty="0" smtClean="0"/>
          </a:p>
          <a:p>
            <a:endParaRPr lang="cs-CZ" i="1" dirty="0"/>
          </a:p>
          <a:p>
            <a:pPr marL="0" indent="0" algn="r">
              <a:buNone/>
            </a:pPr>
            <a:r>
              <a:rPr lang="cs-CZ" i="1" dirty="0" err="1" smtClean="0"/>
              <a:t>Didaché</a:t>
            </a:r>
            <a:r>
              <a:rPr lang="cs-CZ" dirty="0" smtClean="0"/>
              <a:t> X,2-6</a:t>
            </a:r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86" y="408048"/>
            <a:ext cx="3051002" cy="6117296"/>
          </a:xfrm>
        </p:spPr>
      </p:pic>
    </p:spTree>
    <p:extLst>
      <p:ext uri="{BB962C8B-B14F-4D97-AF65-F5344CB8AC3E}">
        <p14:creationId xmlns:p14="http://schemas.microsoft.com/office/powerpoint/2010/main" val="101114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Služby a povolání ve struktuře církevních komunit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18883" y="2132856"/>
            <a:ext cx="4773956" cy="3937744"/>
          </a:xfrm>
        </p:spPr>
        <p:txBody>
          <a:bodyPr/>
          <a:lstStyle/>
          <a:p>
            <a:r>
              <a:rPr lang="cs-CZ" dirty="0" smtClean="0"/>
              <a:t>Učitelé (apoštolové a proroci)</a:t>
            </a:r>
          </a:p>
          <a:p>
            <a:pPr marL="301752" lvl="1" indent="0">
              <a:buNone/>
            </a:pPr>
            <a:r>
              <a:rPr lang="cs-CZ" dirty="0" smtClean="0"/>
              <a:t>Jejich přijímání a rozlišování pravých a nepravých apoštolů a proroků</a:t>
            </a:r>
          </a:p>
          <a:p>
            <a:pPr marL="301752" lvl="1" indent="0">
              <a:buNone/>
            </a:pPr>
            <a:endParaRPr lang="cs-CZ" dirty="0" smtClean="0"/>
          </a:p>
          <a:p>
            <a:r>
              <a:rPr lang="cs-CZ" dirty="0" smtClean="0"/>
              <a:t>Biskupové a jáhni</a:t>
            </a:r>
          </a:p>
          <a:p>
            <a:pPr marL="301752" lvl="1" indent="0">
              <a:buNone/>
            </a:pPr>
            <a:r>
              <a:rPr lang="cs-CZ" dirty="0" smtClean="0"/>
              <a:t>„</a:t>
            </a:r>
            <a:r>
              <a:rPr lang="cs-CZ" dirty="0"/>
              <a:t>I oni vám slouží službou proroků a učitelů. Nepřehlížejte je. Jsou od vás ctěni po prorocích a učitelích</a:t>
            </a:r>
            <a:r>
              <a:rPr lang="cs-CZ" dirty="0" smtClean="0"/>
              <a:t>.“</a:t>
            </a:r>
          </a:p>
          <a:p>
            <a:pPr marL="301752" lvl="1" indent="0">
              <a:buNone/>
            </a:pPr>
            <a:r>
              <a:rPr lang="cs-CZ" dirty="0"/>
              <a:t>	</a:t>
            </a:r>
            <a:r>
              <a:rPr lang="cs-CZ" dirty="0" smtClean="0"/>
              <a:t>( </a:t>
            </a:r>
            <a:r>
              <a:rPr lang="cs-CZ" dirty="0" err="1" smtClean="0"/>
              <a:t>Didaché</a:t>
            </a:r>
            <a:r>
              <a:rPr lang="cs-CZ" dirty="0" smtClean="0"/>
              <a:t> XV,1-2)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12" y="2060848"/>
            <a:ext cx="5676831" cy="3237239"/>
          </a:xfrm>
        </p:spPr>
      </p:pic>
    </p:spTree>
    <p:extLst>
      <p:ext uri="{BB962C8B-B14F-4D97-AF65-F5344CB8AC3E}">
        <p14:creationId xmlns:p14="http://schemas.microsoft.com/office/powerpoint/2010/main" val="107219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Tertulián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22945" y="1600200"/>
            <a:ext cx="4769806" cy="604664"/>
          </a:xfrm>
        </p:spPr>
        <p:txBody>
          <a:bodyPr rtlCol="0"/>
          <a:lstStyle/>
          <a:p>
            <a:pPr rtl="0"/>
            <a:r>
              <a:rPr lang="cs-CZ" dirty="0" smtClean="0"/>
              <a:t>Důraz na jednotu společenství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8883" y="2276872"/>
            <a:ext cx="4773956" cy="3793728"/>
          </a:xfrm>
        </p:spPr>
        <p:txBody>
          <a:bodyPr rtlCol="0">
            <a:normAutofit fontScale="85000" lnSpcReduction="10000"/>
          </a:bodyPr>
          <a:lstStyle/>
          <a:p>
            <a:pPr marL="0" indent="0">
              <a:buNone/>
            </a:pPr>
            <a:r>
              <a:rPr lang="cs-CZ" i="1" dirty="0" smtClean="0"/>
              <a:t>„Corpus </a:t>
            </a:r>
            <a:r>
              <a:rPr lang="cs-CZ" i="1" dirty="0" err="1"/>
              <a:t>sumus</a:t>
            </a:r>
            <a:r>
              <a:rPr lang="cs-CZ" i="1" dirty="0"/>
              <a:t> de </a:t>
            </a:r>
            <a:r>
              <a:rPr lang="cs-CZ" i="1" dirty="0" err="1"/>
              <a:t>conscientia</a:t>
            </a:r>
            <a:r>
              <a:rPr lang="cs-CZ" i="1" dirty="0"/>
              <a:t> </a:t>
            </a:r>
            <a:r>
              <a:rPr lang="cs-CZ" i="1" dirty="0" err="1"/>
              <a:t>religionis</a:t>
            </a:r>
            <a:r>
              <a:rPr lang="cs-CZ" i="1" dirty="0"/>
              <a:t> et </a:t>
            </a:r>
            <a:r>
              <a:rPr lang="cs-CZ" i="1" dirty="0" err="1"/>
              <a:t>disciplina</a:t>
            </a:r>
            <a:r>
              <a:rPr lang="cs-CZ" i="1" dirty="0"/>
              <a:t> </a:t>
            </a:r>
            <a:r>
              <a:rPr lang="cs-CZ" i="1" dirty="0" err="1"/>
              <a:t>unitate</a:t>
            </a:r>
            <a:r>
              <a:rPr lang="cs-CZ" i="1" dirty="0"/>
              <a:t> et </a:t>
            </a:r>
            <a:r>
              <a:rPr lang="cs-CZ" i="1" dirty="0" err="1"/>
              <a:t>spei</a:t>
            </a:r>
            <a:r>
              <a:rPr lang="cs-CZ" i="1" dirty="0"/>
              <a:t> </a:t>
            </a:r>
            <a:r>
              <a:rPr lang="cs-CZ" i="1" dirty="0" err="1" smtClean="0"/>
              <a:t>foedere</a:t>
            </a:r>
            <a:r>
              <a:rPr lang="cs-CZ" i="1" dirty="0" smtClean="0"/>
              <a:t>.“</a:t>
            </a:r>
          </a:p>
          <a:p>
            <a:pPr marL="0" indent="0">
              <a:buNone/>
            </a:pPr>
            <a:r>
              <a:rPr lang="cs-CZ" dirty="0" smtClean="0"/>
              <a:t>I pohané obdivují, „jak </a:t>
            </a:r>
            <a:r>
              <a:rPr lang="cs-CZ" dirty="0"/>
              <a:t>se navzájem mají rádi […], jak jsou připraveni jeden za druhého </a:t>
            </a:r>
            <a:r>
              <a:rPr lang="cs-CZ" dirty="0" smtClean="0"/>
              <a:t>zemřít.“</a:t>
            </a:r>
          </a:p>
          <a:p>
            <a:pPr marL="0" indent="0">
              <a:buNone/>
            </a:pPr>
            <a:r>
              <a:rPr lang="cs-CZ" dirty="0"/>
              <a:t>K</a:t>
            </a:r>
            <a:r>
              <a:rPr lang="cs-CZ" dirty="0" smtClean="0"/>
              <a:t>řesťané </a:t>
            </a:r>
            <a:r>
              <a:rPr lang="cs-CZ" dirty="0"/>
              <a:t>se chovají bratrsky ke všem lidem, neboť i ti, kdo nesdílí jejich víru, jsou bratry, protože všechny „spojuje jediná </a:t>
            </a:r>
            <a:r>
              <a:rPr lang="cs-CZ" dirty="0" smtClean="0"/>
              <a:t>matka, přirozenost“, jediným Otcem je však pro křesťany jejich Bůh (jeho charakteristiky viz </a:t>
            </a:r>
            <a:r>
              <a:rPr lang="cs-CZ" dirty="0" err="1" smtClean="0"/>
              <a:t>Ap</a:t>
            </a:r>
            <a:r>
              <a:rPr lang="cs-CZ" dirty="0" smtClean="0"/>
              <a:t> 21)</a:t>
            </a:r>
          </a:p>
          <a:p>
            <a:pPr marL="0" indent="0">
              <a:buNone/>
            </a:pPr>
            <a:r>
              <a:rPr lang="cs-CZ" dirty="0"/>
              <a:t>je jediný duch svatosti, který je „z jediného lůna společné nevědomosti“ vyvedl na „jediné světlo pravdy“. </a:t>
            </a:r>
            <a:endParaRPr lang="cs-CZ" i="1" dirty="0"/>
          </a:p>
          <a:p>
            <a:pPr marL="0" indent="0" algn="r">
              <a:buNone/>
            </a:pPr>
            <a:r>
              <a:rPr lang="cs-CZ" i="1" dirty="0" err="1" smtClean="0"/>
              <a:t>Apologeticum</a:t>
            </a:r>
            <a:r>
              <a:rPr lang="cs-CZ" i="1" dirty="0" smtClean="0"/>
              <a:t> 39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00049" y="1600200"/>
            <a:ext cx="4769806" cy="460648"/>
          </a:xfrm>
        </p:spPr>
        <p:txBody>
          <a:bodyPr rtlCol="0"/>
          <a:lstStyle/>
          <a:p>
            <a:pPr rtl="0"/>
            <a:r>
              <a:rPr lang="cs-CZ" dirty="0" smtClean="0"/>
              <a:t>Vztah ke společnosti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5986" y="2204864"/>
            <a:ext cx="4773956" cy="3865736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Pamatujeme, že máme důvod být vděčni Bohu, Pánu a Stvořiteli, proto neodmítáme žádný plod jeho díla, i když jsme jistě zdrženliví, abychom ho neužívali přes míru či nepatřičným způsobem. Proto neodmítáme fórum, tržiště, lázně, krámy, řemeslné dílny, ubytovny, vaše trhy a další místa obchodování, žijeme spolu s vámi v tomto světě. I my spolu s vámi vyplouváme na moře, vykonáváme vojenskou službu, obděláváme zem a dáváme vám k dispozici plody naší práce. </a:t>
            </a:r>
            <a:endParaRPr lang="cs-CZ" dirty="0" smtClean="0"/>
          </a:p>
          <a:p>
            <a:pPr marL="0" indent="0" algn="r">
              <a:buNone/>
            </a:pPr>
            <a:r>
              <a:rPr lang="cs-CZ" dirty="0" err="1" smtClean="0"/>
              <a:t>Apologeticum</a:t>
            </a:r>
            <a:r>
              <a:rPr lang="cs-CZ" dirty="0" smtClean="0"/>
              <a:t> 42,2-3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2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Mučednictví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811282"/>
            <a:ext cx="5946099" cy="3921973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Stvrzení křesťanské životní volby (</a:t>
            </a:r>
            <a:r>
              <a:rPr lang="cs-CZ" i="1" dirty="0" err="1" smtClean="0"/>
              <a:t>martyr</a:t>
            </a:r>
            <a:r>
              <a:rPr lang="cs-CZ" dirty="0" smtClean="0"/>
              <a:t> = svědek)</a:t>
            </a:r>
          </a:p>
          <a:p>
            <a:r>
              <a:rPr lang="cs-CZ" dirty="0" smtClean="0"/>
              <a:t>krok </a:t>
            </a:r>
            <a:r>
              <a:rPr lang="cs-CZ" dirty="0"/>
              <a:t>vedoucí k vysvobození </a:t>
            </a:r>
            <a:r>
              <a:rPr lang="cs-CZ" dirty="0" smtClean="0"/>
              <a:t>z lidských </a:t>
            </a:r>
            <a:r>
              <a:rPr lang="cs-CZ" dirty="0"/>
              <a:t>soudů </a:t>
            </a:r>
            <a:endParaRPr lang="cs-CZ" dirty="0" smtClean="0"/>
          </a:p>
          <a:p>
            <a:r>
              <a:rPr lang="cs-CZ" dirty="0" smtClean="0"/>
              <a:t>vstup </a:t>
            </a:r>
            <a:r>
              <a:rPr lang="cs-CZ" dirty="0"/>
              <a:t>do plnosti života s </a:t>
            </a:r>
            <a:r>
              <a:rPr lang="cs-CZ" dirty="0" smtClean="0"/>
              <a:t>Bohem </a:t>
            </a:r>
          </a:p>
          <a:p>
            <a:r>
              <a:rPr lang="cs-CZ" dirty="0" smtClean="0"/>
              <a:t>Svědectví o dovršené </a:t>
            </a:r>
            <a:r>
              <a:rPr lang="cs-CZ" dirty="0"/>
              <a:t>bratrské lásce, která narušuje bludný kruh vzájemné záště a nevědomosti </a:t>
            </a:r>
            <a:endParaRPr lang="cs-CZ" dirty="0" smtClean="0"/>
          </a:p>
          <a:p>
            <a:r>
              <a:rPr lang="cs-CZ" dirty="0" smtClean="0"/>
              <a:t>znamení </a:t>
            </a:r>
            <a:r>
              <a:rPr lang="cs-CZ" dirty="0"/>
              <a:t>možnosti dovršeného života v sebeoběti pro </a:t>
            </a:r>
            <a:r>
              <a:rPr lang="cs-CZ" dirty="0" smtClean="0"/>
              <a:t>druhé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0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Dějiny spirituality 3&amp;quot;&quot;/&gt;&lt;property id=&quot;20307&quot; value=&quot;267&quot;/&gt;&lt;/object&gt;&lt;object type=&quot;3&quot; unique_id=&quot;10005&quot;&gt;&lt;property id=&quot;20148&quot; value=&quot;5&quot;/&gt;&lt;property id=&quot;20300&quot; value=&quot;Slide 2 - &amp;quot;Spiritualita prvních křesťanských staletí&amp;quot;&quot;/&gt;&lt;property id=&quot;20307&quot; value=&quot;278&quot;/&gt;&lt;/object&gt;&lt;object type=&quot;3&quot; unique_id=&quot;10010&quot;&gt;&lt;property id=&quot;20148&quot; value=&quot;5&quot;/&gt;&lt;property id=&quot;20300&quot; value=&quot;Slide 8 - &amp;quot;Tertulián&amp;quot;&quot;/&gt;&lt;property id=&quot;20307&quot; value=&quot;271&quot;/&gt;&lt;/object&gt;&lt;object type=&quot;3&quot; unique_id=&quot;10013&quot;&gt;&lt;property id=&quot;20148&quot; value=&quot;5&quot;/&gt;&lt;property id=&quot;20300&quot; value=&quot;Slide 14 - &amp;quot;Panenství a panictví&amp;quot;&quot;/&gt;&lt;property id=&quot;20307&quot; value=&quot;282&quot;/&gt;&lt;/object&gt;&lt;object type=&quot;3&quot; unique_id=&quot;10172&quot;&gt;&lt;property id=&quot;20148&quot; value=&quot;5&quot;/&gt;&lt;property id=&quot;20300&quot; value=&quot;Slide 3 - &amp;quot;Spiritualita křesťanského života: Didaché &amp;quot;&quot;/&gt;&lt;property id=&quot;20307&quot; value=&quot;283&quot;/&gt;&lt;/object&gt;&lt;object type=&quot;3&quot; unique_id=&quot;10173&quot;&gt;&lt;property id=&quot;20148&quot; value=&quot;5&quot;/&gt;&lt;property id=&quot;20300&quot; value=&quot;Slide 4&quot;/&gt;&lt;property id=&quot;20307&quot; value=&quot;284&quot;/&gt;&lt;/object&gt;&lt;object type=&quot;3&quot; unique_id=&quot;10174&quot;&gt;&lt;property id=&quot;20148&quot; value=&quot;5&quot;/&gt;&lt;property id=&quot;20300&quot; value=&quot;Slide 5&quot;/&gt;&lt;property id=&quot;20307&quot; value=&quot;285&quot;/&gt;&lt;/object&gt;&lt;object type=&quot;3&quot; unique_id=&quot;10175&quot;&gt;&lt;property id=&quot;20148&quot; value=&quot;5&quot;/&gt;&lt;property id=&quot;20300&quot; value=&quot;Slide 6&quot;/&gt;&lt;property id=&quot;20307&quot; value=&quot;286&quot;/&gt;&lt;/object&gt;&lt;object type=&quot;3&quot; unique_id=&quot;10176&quot;&gt;&lt;property id=&quot;20148&quot; value=&quot;5&quot;/&gt;&lt;property id=&quot;20300&quot; value=&quot;Slide 7 - &amp;quot;Služby a povolání ve struktuře církevních komunit&amp;quot;&quot;/&gt;&lt;property id=&quot;20307&quot; value=&quot;287&quot;/&gt;&lt;/object&gt;&lt;object type=&quot;3&quot; unique_id=&quot;10271&quot;&gt;&lt;property id=&quot;20148&quot; value=&quot;5&quot;/&gt;&lt;property id=&quot;20300&quot; value=&quot;Slide 9 - &amp;quot;Mučednictví&amp;quot;&quot;/&gt;&lt;property id=&quot;20307&quot; value=&quot;288&quot;/&gt;&lt;/object&gt;&lt;object type=&quot;3&quot; unique_id=&quot;10272&quot;&gt;&lt;property id=&quot;20148&quot; value=&quot;5&quot;/&gt;&lt;property id=&quot;20300&quot; value=&quot;Slide 10 - &amp;quot;Martys/martyrion v biblickém textu&amp;quot;&quot;/&gt;&lt;property id=&quot;20307&quot; value=&quot;290&quot;/&gt;&lt;/object&gt;&lt;object type=&quot;3&quot; unique_id=&quot;10273&quot;&gt;&lt;property id=&quot;20148&quot; value=&quot;5&quot;/&gt;&lt;property id=&quot;20300&quot; value=&quot;Slide 11&quot;/&gt;&lt;property id=&quot;20307&quot; value=&quot;289&quot;/&gt;&lt;/object&gt;&lt;object type=&quot;3&quot; unique_id=&quot;10274&quot;&gt;&lt;property id=&quot;20148&quot; value=&quot;5&quot;/&gt;&lt;property id=&quot;20300&quot; value=&quot;Slide 12&quot;/&gt;&lt;property id=&quot;20307&quot; value=&quot;291&quot;/&gt;&lt;/object&gt;&lt;object type=&quot;3&quot; unique_id=&quot;10275&quot;&gt;&lt;property id=&quot;20148&quot; value=&quot;5&quot;/&gt;&lt;property id=&quot;20300&quot; value=&quot;Slide 13 - &amp;quot;Tertulián: Ad martyras&amp;quot;&quot;/&gt;&lt;property id=&quot;20307&quot; value=&quot;292&quot;/&gt;&lt;/object&gt;&lt;object type=&quot;3&quot; unique_id=&quot;10324&quot;&gt;&lt;property id=&quot;20148&quot; value=&quot;5&quot;/&gt;&lt;property id=&quot;20300&quot; value=&quot;Slide 15 - &amp;quot;Literatura ke studiu&amp;quot;&quot;/&gt;&lt;property id=&quot;20307&quot; value=&quot;29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ické knihy (16:9)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579_TF02801059_TF02801059.potx" id="{5467B639-F32D-45AC-9204-C73EE8721140}" vid="{91D78186-3BBE-4507-8D5D-DBE9317777C1}"/>
    </a:ext>
  </a:extLst>
</a:theme>
</file>

<file path=ppt/theme/theme2.xml><?xml version="1.0" encoding="utf-8"?>
<a:theme xmlns:a="http://schemas.openxmlformats.org/drawingml/2006/main" name="Motiv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466F93DA8D6D479223BEEACE2C546F" ma:contentTypeVersion="10" ma:contentTypeDescription="Vytvoří nový dokument" ma:contentTypeScope="" ma:versionID="63b6e1ae36ee9fb14b47cf6a5060e8a0">
  <xsd:schema xmlns:xsd="http://www.w3.org/2001/XMLSchema" xmlns:xs="http://www.w3.org/2001/XMLSchema" xmlns:p="http://schemas.microsoft.com/office/2006/metadata/properties" xmlns:ns3="7a5fb535-eed2-4ef3-825d-efaf7be55aeb" targetNamespace="http://schemas.microsoft.com/office/2006/metadata/properties" ma:root="true" ma:fieldsID="0c5dadfed21c3ec5d287ecc8c762e508" ns3:_="">
    <xsd:import namespace="7a5fb535-eed2-4ef3-825d-efaf7be55a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fb535-eed2-4ef3-825d-efaf7be55a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purl.org/dc/terms/"/>
    <ds:schemaRef ds:uri="7a5fb535-eed2-4ef3-825d-efaf7be55aeb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B9F1A6C-FC64-480F-A2F2-C6664F7C23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fb535-eed2-4ef3-825d-efaf7be55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2ADF1E-1BC4-4C3B-A9F5-7D95991F83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Klasická knižní vzdělávací prezentace (širokoúhlý formát)</Template>
  <TotalTime>902</TotalTime>
  <Words>1302</Words>
  <Application>Microsoft Office PowerPoint</Application>
  <PresentationFormat>Vlastní</PresentationFormat>
  <Paragraphs>95</Paragraphs>
  <Slides>15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Constantia</vt:lpstr>
      <vt:lpstr>Klasické knihy (16:9)</vt:lpstr>
      <vt:lpstr>Dějiny spirituality 3</vt:lpstr>
      <vt:lpstr>Spiritualita prvních křesťanských staletí</vt:lpstr>
      <vt:lpstr>Spiritualita křesťanského života: Didaché </vt:lpstr>
      <vt:lpstr>Prezentace aplikace PowerPoint</vt:lpstr>
      <vt:lpstr>Prezentace aplikace PowerPoint</vt:lpstr>
      <vt:lpstr>Prezentace aplikace PowerPoint</vt:lpstr>
      <vt:lpstr>Služby a povolání ve struktuře církevních komunit</vt:lpstr>
      <vt:lpstr>Tertulián</vt:lpstr>
      <vt:lpstr>Mučednictví</vt:lpstr>
      <vt:lpstr>Martys/martyrion v biblickém textu</vt:lpstr>
      <vt:lpstr>Prezentace aplikace PowerPoint</vt:lpstr>
      <vt:lpstr>Prezentace aplikace PowerPoint</vt:lpstr>
      <vt:lpstr>Tertulián: Ad martyras</vt:lpstr>
      <vt:lpstr>Panenství a panictví</vt:lpstr>
      <vt:lpstr>Literatura ke studiu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spirituality 3</dc:title>
  <dc:creator>Denisa Červenková</dc:creator>
  <cp:lastModifiedBy>Denisa Červenková</cp:lastModifiedBy>
  <cp:revision>22</cp:revision>
  <dcterms:created xsi:type="dcterms:W3CDTF">2020-10-17T07:19:22Z</dcterms:created>
  <dcterms:modified xsi:type="dcterms:W3CDTF">2020-10-20T14:19:31Z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0x010100C4466F93DA8D6D479223BEEACE2C546F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