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57" r:id="rId5"/>
    <p:sldId id="260" r:id="rId6"/>
    <p:sldId id="283" r:id="rId7"/>
    <p:sldId id="264" r:id="rId8"/>
    <p:sldId id="266" r:id="rId9"/>
    <p:sldId id="267" r:id="rId10"/>
    <p:sldId id="275" r:id="rId11"/>
    <p:sldId id="265" r:id="rId12"/>
    <p:sldId id="276" r:id="rId13"/>
    <p:sldId id="274" r:id="rId14"/>
    <p:sldId id="27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80" r:id="rId23"/>
    <p:sldId id="278" r:id="rId24"/>
    <p:sldId id="281" r:id="rId2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BA07D-8339-44B8-961B-29CFCFA266DD}" type="datetimeFigureOut">
              <a:rPr lang="cs-CZ" smtClean="0"/>
              <a:t>01.08.2019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05FC7-A8B2-426A-ADF0-326CD85AE7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18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F2C65-F5A1-4032-B377-E05755789595}" type="datetimeFigureOut">
              <a:rPr lang="cs-CZ" smtClean="0"/>
              <a:t>01.08.2019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3635-522A-4E52-9489-BA348FDBC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99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Somnolence</a:t>
            </a:r>
          </a:p>
          <a:p>
            <a:r>
              <a:rPr lang="cs-CZ" b="1" u="sng" dirty="0" smtClean="0"/>
              <a:t>Lehčí poruchy </a:t>
            </a:r>
            <a:r>
              <a:rPr lang="cs-CZ" dirty="0" smtClean="0"/>
              <a:t>– postižený je vzbuzen oslovením, dotykem – je plně orientován</a:t>
            </a:r>
          </a:p>
          <a:p>
            <a:r>
              <a:rPr lang="cs-CZ" dirty="0" smtClean="0"/>
              <a:t>na důraznější oslovení nebo dotyk pacient otevře oči a odpoví, jeho reakce jsou zpomalené na výzvu provede motorickou odpověď</a:t>
            </a:r>
          </a:p>
          <a:p>
            <a:r>
              <a:rPr lang="cs-CZ" dirty="0" smtClean="0"/>
              <a:t>polykání zachováno</a:t>
            </a:r>
          </a:p>
          <a:p>
            <a:r>
              <a:rPr lang="cs-CZ" dirty="0" smtClean="0"/>
              <a:t>sfinktery intaktní (fungující) - pacient </a:t>
            </a:r>
            <a:r>
              <a:rPr lang="cs-CZ" u="sng" dirty="0" smtClean="0"/>
              <a:t>není</a:t>
            </a:r>
            <a:r>
              <a:rPr lang="cs-CZ" dirty="0" smtClean="0"/>
              <a:t> inkontinentní</a:t>
            </a:r>
          </a:p>
          <a:p>
            <a:r>
              <a:rPr lang="cs-CZ" dirty="0" err="1" smtClean="0"/>
              <a:t>Sopor</a:t>
            </a:r>
            <a:endParaRPr lang="cs-CZ" dirty="0" smtClean="0"/>
          </a:p>
          <a:p>
            <a:r>
              <a:rPr lang="cs-CZ" b="1" u="sng" dirty="0" smtClean="0"/>
              <a:t>Těžší poruchy </a:t>
            </a:r>
            <a:r>
              <a:rPr lang="cs-CZ" dirty="0" smtClean="0"/>
              <a:t>– pacient je přiveden ke krátkodobému vědomí silným (bolestivým) podnětem</a:t>
            </a:r>
          </a:p>
          <a:p>
            <a:r>
              <a:rPr lang="cs-CZ" dirty="0" smtClean="0"/>
              <a:t>bolestivý podnět je nutný a to většinou opakovaně, vyvolá obranný pohyb a grimasu</a:t>
            </a:r>
          </a:p>
          <a:p>
            <a:r>
              <a:rPr lang="cs-CZ" dirty="0" smtClean="0"/>
              <a:t>pacient může otevřít oči (+/-)</a:t>
            </a:r>
          </a:p>
          <a:p>
            <a:r>
              <a:rPr lang="cs-CZ" dirty="0" smtClean="0"/>
              <a:t>polykání může být částečně zachováno (+/-)</a:t>
            </a:r>
          </a:p>
          <a:p>
            <a:r>
              <a:rPr lang="cs-CZ" dirty="0" smtClean="0"/>
              <a:t>sfinktery nejsou kontrolovány (</a:t>
            </a:r>
            <a:r>
              <a:rPr lang="cs-CZ" u="sng" dirty="0" smtClean="0"/>
              <a:t>je</a:t>
            </a:r>
            <a:r>
              <a:rPr lang="cs-CZ" dirty="0" smtClean="0"/>
              <a:t> inkontinentní)</a:t>
            </a:r>
          </a:p>
          <a:p>
            <a:r>
              <a:rPr lang="cs-CZ" dirty="0" smtClean="0"/>
              <a:t>verbální kontakt není zachován, reaguje nejčastěji zamručením maximálně jedním slovem špatně artikulovaným</a:t>
            </a:r>
          </a:p>
          <a:p>
            <a:r>
              <a:rPr lang="cs-CZ" dirty="0" smtClean="0"/>
              <a:t>náročnější slovní kontakt nebo spolupráce nejsou možné </a:t>
            </a:r>
          </a:p>
          <a:p>
            <a:r>
              <a:rPr lang="cs-CZ" dirty="0" smtClean="0"/>
              <a:t>Kóma</a:t>
            </a:r>
          </a:p>
          <a:p>
            <a:r>
              <a:rPr lang="cs-CZ" b="1" u="sng" dirty="0" smtClean="0"/>
              <a:t>Nejtěžší poruchy</a:t>
            </a:r>
          </a:p>
          <a:p>
            <a:r>
              <a:rPr lang="cs-CZ" dirty="0" smtClean="0"/>
              <a:t>hluboké bezvědomí</a:t>
            </a:r>
          </a:p>
          <a:p>
            <a:r>
              <a:rPr lang="cs-CZ" dirty="0" smtClean="0"/>
              <a:t>nereaguje na slovní podněty</a:t>
            </a:r>
          </a:p>
          <a:p>
            <a:r>
              <a:rPr lang="cs-CZ" dirty="0" smtClean="0"/>
              <a:t>nelze s ním navázat verbální ani jiný kontakt</a:t>
            </a:r>
          </a:p>
          <a:p>
            <a:r>
              <a:rPr lang="cs-CZ" dirty="0" smtClean="0"/>
              <a:t>bolest vyvolá jen reflexní odpověď (flexe nebo extenze)</a:t>
            </a:r>
          </a:p>
          <a:p>
            <a:r>
              <a:rPr lang="cs-CZ" dirty="0" smtClean="0"/>
              <a:t>vyhasínající reflexní činnost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43635-522A-4E52-9489-BA348FDBC86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53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8907CE-A653-4E46-8620-2BDC57D4ACCD}" type="datetimeFigureOut">
              <a:rPr lang="cs-CZ" smtClean="0"/>
              <a:t>01.08.2019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5133AC-8ACD-45EC-9F77-40E04EF5B0B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56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7CE-A653-4E46-8620-2BDC57D4ACCD}" type="datetimeFigureOut">
              <a:rPr lang="cs-CZ" smtClean="0"/>
              <a:t>01.08.2019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33AC-8ACD-45EC-9F77-40E04EF5B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02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7CE-A653-4E46-8620-2BDC57D4ACCD}" type="datetimeFigureOut">
              <a:rPr lang="cs-CZ" smtClean="0"/>
              <a:t>01.08.2019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33AC-8ACD-45EC-9F77-40E04EF5B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82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7CE-A653-4E46-8620-2BDC57D4ACCD}" type="datetimeFigureOut">
              <a:rPr lang="cs-CZ" smtClean="0"/>
              <a:t>01.08.2019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33AC-8ACD-45EC-9F77-40E04EF5B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65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7CE-A653-4E46-8620-2BDC57D4ACCD}" type="datetimeFigureOut">
              <a:rPr lang="cs-CZ" smtClean="0"/>
              <a:t>01.08.2019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33AC-8ACD-45EC-9F77-40E04EF5B0B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14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7CE-A653-4E46-8620-2BDC57D4ACCD}" type="datetimeFigureOut">
              <a:rPr lang="cs-CZ" smtClean="0"/>
              <a:t>01.08.2019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33AC-8ACD-45EC-9F77-40E04EF5B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61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7CE-A653-4E46-8620-2BDC57D4ACCD}" type="datetimeFigureOut">
              <a:rPr lang="cs-CZ" smtClean="0"/>
              <a:t>01.08.2019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33AC-8ACD-45EC-9F77-40E04EF5B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88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7CE-A653-4E46-8620-2BDC57D4ACCD}" type="datetimeFigureOut">
              <a:rPr lang="cs-CZ" smtClean="0"/>
              <a:t>01.08.2019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33AC-8ACD-45EC-9F77-40E04EF5B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76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7CE-A653-4E46-8620-2BDC57D4ACCD}" type="datetimeFigureOut">
              <a:rPr lang="cs-CZ" smtClean="0"/>
              <a:t>01.08.2019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33AC-8ACD-45EC-9F77-40E04EF5B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51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7CE-A653-4E46-8620-2BDC57D4ACCD}" type="datetimeFigureOut">
              <a:rPr lang="cs-CZ" smtClean="0"/>
              <a:t>01.08.2019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33AC-8ACD-45EC-9F77-40E04EF5B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20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7CE-A653-4E46-8620-2BDC57D4ACCD}" type="datetimeFigureOut">
              <a:rPr lang="cs-CZ" smtClean="0"/>
              <a:t>01.08.2019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33AC-8ACD-45EC-9F77-40E04EF5B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93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D8907CE-A653-4E46-8620-2BDC57D4ACCD}" type="datetimeFigureOut">
              <a:rPr lang="cs-CZ" smtClean="0"/>
              <a:t>01.08.2019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65133AC-8ACD-45EC-9F77-40E04EF5B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86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ps.muni.cz/sdetmivpohode/index.php?menu=metodicke_materialy&amp;metodicke_materialy=metodika_resuscita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První pomoc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Základní vyšetření a životní funkce.</a:t>
            </a:r>
          </a:p>
          <a:p>
            <a:r>
              <a:rPr lang="cs-CZ" dirty="0" smtClean="0"/>
              <a:t> Život zachraňující výkony - </a:t>
            </a:r>
            <a:r>
              <a:rPr lang="cs-CZ" dirty="0" err="1" smtClean="0"/>
              <a:t>guidelines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1245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689" y="309093"/>
            <a:ext cx="3837060" cy="60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9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Neodkladná resuscitace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u="sng" dirty="0" smtClean="0"/>
              <a:t>Nepřímá masáž srdce</a:t>
            </a:r>
          </a:p>
          <a:p>
            <a:pPr lvl="1"/>
            <a:r>
              <a:rPr lang="cs-CZ" sz="2400" dirty="0" smtClean="0"/>
              <a:t>Příčiny selhání krevního oběhu – infarkt myokardu, srdeční selhání, plicní embolie, dušení, otravy, šok, úraz elektrickým proudem</a:t>
            </a:r>
          </a:p>
          <a:p>
            <a:pPr lvl="1"/>
            <a:r>
              <a:rPr lang="cs-CZ" sz="2400" dirty="0" smtClean="0"/>
              <a:t>Není třeba hledat puls – stlačování tepající srdce neohrozí</a:t>
            </a:r>
          </a:p>
          <a:p>
            <a:pPr lvl="1"/>
            <a:r>
              <a:rPr lang="cs-CZ" sz="2400" dirty="0" smtClean="0"/>
              <a:t>Rovná a pevná podložka, záchrance klečí</a:t>
            </a:r>
          </a:p>
          <a:p>
            <a:pPr lvl="1"/>
            <a:r>
              <a:rPr lang="cs-CZ" sz="2400" dirty="0" smtClean="0"/>
              <a:t>Podle počtu zachránců – linka 155</a:t>
            </a:r>
          </a:p>
          <a:p>
            <a:pPr lvl="1"/>
            <a:r>
              <a:rPr lang="cs-CZ" sz="2400" dirty="0" smtClean="0"/>
              <a:t>Najdeme střed hrudní kosti, ruce na sebe, nedotýkají se hrudníku, ramena zachránce nad hrudní kostí, ruce narovnány</a:t>
            </a:r>
          </a:p>
          <a:p>
            <a:pPr lvl="1"/>
            <a:r>
              <a:rPr lang="cs-CZ" sz="2400" dirty="0" smtClean="0"/>
              <a:t>100 stlačení /min, 5 cm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3031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8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990600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265" y="1387699"/>
            <a:ext cx="6323527" cy="47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0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Kardiopulmonální resuscitace u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Resuscitaci můžeme zahájit </a:t>
            </a:r>
            <a:r>
              <a:rPr lang="cs-CZ" sz="2400" b="1" u="sng" dirty="0" smtClean="0"/>
              <a:t>5 vdechy</a:t>
            </a:r>
          </a:p>
          <a:p>
            <a:r>
              <a:rPr lang="cs-CZ" sz="2400" dirty="0" smtClean="0"/>
              <a:t>Stlačení se řídí věkem a dle konstituce</a:t>
            </a:r>
          </a:p>
          <a:p>
            <a:r>
              <a:rPr lang="cs-CZ" sz="2400" dirty="0" smtClean="0"/>
              <a:t>Poměr mezi stlačením a ventilací vychází z počtu zachránců</a:t>
            </a:r>
          </a:p>
          <a:p>
            <a:pPr lvl="1"/>
            <a:r>
              <a:rPr lang="cs-CZ" sz="2400" dirty="0" smtClean="0"/>
              <a:t>Jeden: </a:t>
            </a:r>
            <a:r>
              <a:rPr lang="cs-CZ" sz="2400" dirty="0" smtClean="0"/>
              <a:t>30:2, Dva</a:t>
            </a:r>
            <a:r>
              <a:rPr lang="cs-CZ" sz="2400" dirty="0" smtClean="0"/>
              <a:t>: doporučeno vystřídání po 2 minutách</a:t>
            </a:r>
          </a:p>
          <a:p>
            <a:pPr lvl="1"/>
            <a:r>
              <a:rPr lang="cs-CZ" sz="2400" dirty="0" smtClean="0"/>
              <a:t>4 cm u kojenců, 5 cm u starších dětí</a:t>
            </a:r>
          </a:p>
          <a:p>
            <a:pPr lvl="1"/>
            <a:r>
              <a:rPr lang="cs-CZ" sz="2400" dirty="0" smtClean="0"/>
              <a:t>Frekvence 100-120/min</a:t>
            </a:r>
          </a:p>
          <a:p>
            <a:pPr lvl="1"/>
            <a:r>
              <a:rPr lang="cs-CZ" sz="2400" dirty="0" smtClean="0"/>
              <a:t>U kojenců – 2 prsty a objímací technika dvou palců u dvou zachránců</a:t>
            </a:r>
          </a:p>
          <a:p>
            <a:pPr lvl="1"/>
            <a:r>
              <a:rPr lang="cs-CZ" sz="2400" dirty="0" smtClean="0"/>
              <a:t>U starších dětí – jedna ruka nebo obě</a:t>
            </a:r>
          </a:p>
          <a:p>
            <a:pPr lvl="1"/>
            <a:r>
              <a:rPr lang="cs-CZ" sz="2400" dirty="0" smtClean="0"/>
              <a:t>Přibližně po 4 cyklech – volat ZZS – vrátit se k KPR</a:t>
            </a:r>
          </a:p>
          <a:p>
            <a:pPr lvl="1"/>
            <a:r>
              <a:rPr lang="cs-CZ" sz="2400" dirty="0" smtClean="0"/>
              <a:t>Do 1 roku – záklon mírný, novorozenec – neutrální poloha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3116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0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10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0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KPR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Dospělí: poměr 30:2, frekvence 100x, zahájit rovnou masáží srdce</a:t>
            </a:r>
          </a:p>
          <a:p>
            <a:endParaRPr lang="cs-CZ" sz="2400" dirty="0"/>
          </a:p>
          <a:p>
            <a:r>
              <a:rPr lang="cs-CZ" sz="2400" dirty="0" smtClean="0"/>
              <a:t>Děti od 1 roku: poměr 30:2, frekvence 100x, </a:t>
            </a:r>
            <a:r>
              <a:rPr lang="cs-CZ" sz="2400" b="1" dirty="0" smtClean="0"/>
              <a:t>zahájení 5 vdechy</a:t>
            </a:r>
          </a:p>
          <a:p>
            <a:endParaRPr lang="cs-CZ" sz="2400" dirty="0"/>
          </a:p>
          <a:p>
            <a:r>
              <a:rPr lang="cs-CZ" sz="2400" dirty="0" smtClean="0"/>
              <a:t>Děti do 1 roku – poměr 3:1, frekvence 12x, </a:t>
            </a:r>
            <a:r>
              <a:rPr lang="cs-CZ" sz="2400" dirty="0" smtClean="0">
                <a:solidFill>
                  <a:srgbClr val="FF0000"/>
                </a:solidFill>
              </a:rPr>
              <a:t>vdechy jsou mělčí, neprovádíme záklon hlavy, pouze podložíme hrudník mezi lopatkami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2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Pohledem </a:t>
            </a:r>
          </a:p>
          <a:p>
            <a:r>
              <a:rPr lang="cs-CZ" sz="2400" dirty="0" smtClean="0"/>
              <a:t>Poslechem</a:t>
            </a:r>
          </a:p>
          <a:p>
            <a:r>
              <a:rPr lang="cs-CZ" sz="2400" dirty="0" smtClean="0"/>
              <a:t>Pohmatem</a:t>
            </a:r>
          </a:p>
          <a:p>
            <a:r>
              <a:rPr lang="cs-CZ" sz="2400" dirty="0" smtClean="0"/>
              <a:t>Čichem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415" y="2279561"/>
            <a:ext cx="4838161" cy="36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55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AED – automatický externí defibrilátor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Letiště, sportovní stadiony, nákupní centra, nádraží</a:t>
            </a:r>
          </a:p>
          <a:p>
            <a:endParaRPr lang="cs-CZ" sz="2400" dirty="0"/>
          </a:p>
          <a:p>
            <a:r>
              <a:rPr lang="cs-CZ" sz="2400" dirty="0" smtClean="0"/>
              <a:t>Vyšetření pacienta – dýchání, vědomí, pokud nedýchá – linka 155, použití defibrilátoru – zapnout přístroj</a:t>
            </a:r>
          </a:p>
          <a:p>
            <a:r>
              <a:rPr lang="cs-CZ" sz="2400" dirty="0" smtClean="0"/>
              <a:t>Přilepte 2 elektrody na hrudník</a:t>
            </a:r>
          </a:p>
          <a:p>
            <a:r>
              <a:rPr lang="cs-CZ" sz="2400" dirty="0" smtClean="0"/>
              <a:t>Přístroj vyhodnotí srdeční rytmus a dává pokyny zachránci</a:t>
            </a:r>
          </a:p>
          <a:p>
            <a:r>
              <a:rPr lang="cs-CZ" sz="2400" dirty="0" smtClean="0"/>
              <a:t>Pokud vyhodnotí, že je potřeba provést výboj, dá pokyn zachránci ke zmáčknutí tlačítka</a:t>
            </a:r>
          </a:p>
          <a:p>
            <a:r>
              <a:rPr lang="cs-CZ" sz="2400" dirty="0" smtClean="0"/>
              <a:t>Pokud ne, navede zachránce k dalšímu provádění resuscitace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61472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19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42" y="0"/>
            <a:ext cx="4577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28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9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www.fsps.muni.cz/sdetmivpohode/index.php?menu=metodicke_materialy&amp;metodicke_materialy=metodika_resuscitace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69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životních funkcí - dýchání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Počet dechů za minutu – 12 – 16/min, desetileté dítě 20/min, kojenec 30 – 40/min, novorozenec 35 – 60/min</a:t>
            </a:r>
          </a:p>
          <a:p>
            <a:endParaRPr lang="cs-CZ" sz="2400" dirty="0"/>
          </a:p>
          <a:p>
            <a:r>
              <a:rPr lang="cs-CZ" sz="2400" dirty="0" smtClean="0">
                <a:solidFill>
                  <a:srgbClr val="FF0000"/>
                </a:solidFill>
              </a:rPr>
              <a:t>Do dvou minut </a:t>
            </a:r>
            <a:r>
              <a:rPr lang="cs-CZ" sz="2400" dirty="0" smtClean="0"/>
              <a:t>po zástavě dýchání, dochází k zástavě srdeční činnosti</a:t>
            </a:r>
          </a:p>
          <a:p>
            <a:endParaRPr lang="cs-CZ" sz="2400" dirty="0"/>
          </a:p>
          <a:p>
            <a:r>
              <a:rPr lang="cs-CZ" sz="2400" u="sng" dirty="0" smtClean="0"/>
              <a:t>Důvody neprůchodnosti: </a:t>
            </a:r>
            <a:r>
              <a:rPr lang="cs-CZ" sz="2400" dirty="0" smtClean="0"/>
              <a:t>cizí tělesa, zvratky, sliny, krev,…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5442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životních funkcí – krevní oběh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Při srdečním stahu se šíří tepnami tzv. tlaková vlna</a:t>
            </a:r>
          </a:p>
          <a:p>
            <a:r>
              <a:rPr lang="cs-CZ" sz="2400" b="1" u="sng" dirty="0" smtClean="0"/>
              <a:t>Kde měřit: </a:t>
            </a:r>
            <a:r>
              <a:rPr lang="cs-CZ" sz="2400" dirty="0" smtClean="0"/>
              <a:t>krkavice, zápěstí ruky na palcové straně, v tříslech na stehenní tepně</a:t>
            </a:r>
          </a:p>
          <a:p>
            <a:r>
              <a:rPr lang="cs-CZ" sz="2400" b="1" u="sng" dirty="0" smtClean="0"/>
              <a:t>U dětí: </a:t>
            </a:r>
            <a:r>
              <a:rPr lang="cs-CZ" sz="2400" dirty="0" smtClean="0"/>
              <a:t>na spánkové tepně</a:t>
            </a:r>
          </a:p>
          <a:p>
            <a:endParaRPr lang="cs-CZ" sz="2400" dirty="0"/>
          </a:p>
          <a:p>
            <a:r>
              <a:rPr lang="cs-CZ" sz="2400" dirty="0" smtClean="0"/>
              <a:t>60-80 pulzů/min, u desetiletého dítěte 100/min, u novorozence 120/min</a:t>
            </a:r>
          </a:p>
          <a:p>
            <a:endParaRPr lang="cs-CZ" sz="2400" dirty="0"/>
          </a:p>
          <a:p>
            <a:r>
              <a:rPr lang="cs-CZ" sz="2400" dirty="0" smtClean="0"/>
              <a:t>Častá chyba – doporučení – </a:t>
            </a:r>
            <a:r>
              <a:rPr lang="cs-CZ" sz="2400" dirty="0" smtClean="0">
                <a:solidFill>
                  <a:srgbClr val="FF0000"/>
                </a:solidFill>
              </a:rPr>
              <a:t>není třeba hledat puls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5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životních funkcí – stav vědomí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 bezvědomí – mohou vymizet reflexy, které zajišťují dýchání</a:t>
            </a:r>
          </a:p>
          <a:p>
            <a:endParaRPr lang="cs-CZ" sz="2400" dirty="0"/>
          </a:p>
          <a:p>
            <a:r>
              <a:rPr lang="cs-CZ" sz="2400" dirty="0" smtClean="0"/>
              <a:t>Uvolnění žvýkacích svalů a kořen jazyka zapadá a ucpává vchod do hltanu</a:t>
            </a:r>
          </a:p>
          <a:p>
            <a:endParaRPr lang="cs-CZ" sz="2400" dirty="0"/>
          </a:p>
          <a:p>
            <a:r>
              <a:rPr lang="cs-CZ" sz="2400" b="1" u="sng" dirty="0" smtClean="0"/>
              <a:t>Krátkodobé poruchy </a:t>
            </a:r>
            <a:r>
              <a:rPr lang="cs-CZ" sz="2400" dirty="0" smtClean="0"/>
              <a:t>– do 1 minuty odezní</a:t>
            </a:r>
          </a:p>
          <a:p>
            <a:r>
              <a:rPr lang="cs-CZ" sz="2400" b="1" u="sng" dirty="0" smtClean="0"/>
              <a:t>Dlouhodobé poruchy </a:t>
            </a:r>
            <a:r>
              <a:rPr lang="cs-CZ" sz="2400" dirty="0" smtClean="0"/>
              <a:t>– trvají déle než minutu</a:t>
            </a:r>
          </a:p>
          <a:p>
            <a:endParaRPr lang="cs-CZ" sz="2400" dirty="0"/>
          </a:p>
          <a:p>
            <a:r>
              <a:rPr lang="cs-CZ" sz="2400" dirty="0" smtClean="0"/>
              <a:t>Změny vědomí postihují kvalitativní i kvantitativní část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9801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856264"/>
              </p:ext>
            </p:extLst>
          </p:nvPr>
        </p:nvGraphicFramePr>
        <p:xfrm>
          <a:off x="1297905" y="635000"/>
          <a:ext cx="9198377" cy="540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935"/>
                <a:gridCol w="2224959"/>
                <a:gridCol w="5064483"/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Kvantitativní poruchy vědomí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Somnolence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Zvýšená spavost, polospánek, usíná v sedě, reaguje na oslovení, jemný dotyk, je orientován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Sopor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Pevný, hluboký spánek, nereaguje na běžné podněty, ale pouze na silnější podnět (odpověď</a:t>
                      </a:r>
                      <a:r>
                        <a:rPr lang="cs-CZ" baseline="0" dirty="0" smtClean="0"/>
                        <a:t> je obvykle motorická)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Kóma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Leží v pasivní</a:t>
                      </a:r>
                      <a:r>
                        <a:rPr lang="cs-CZ" baseline="0" dirty="0" smtClean="0"/>
                        <a:t> poloze, zpomaleně dýchá, tělo je bezvládné, reakce zornic je negativní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9900"/>
                          </a:solidFill>
                        </a:rPr>
                        <a:t>Kvalitativní poruchy vědomí</a:t>
                      </a:r>
                      <a:endParaRPr lang="cs-CZ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9900"/>
                          </a:solidFill>
                        </a:rPr>
                        <a:t>Mdloba (synkopa)</a:t>
                      </a:r>
                      <a:endParaRPr lang="cs-CZ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Krátkodobá ztráta vědomí na základě přechodné mozkové</a:t>
                      </a:r>
                      <a:r>
                        <a:rPr lang="cs-CZ" baseline="0" dirty="0" smtClean="0"/>
                        <a:t> hypoxie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9900"/>
                          </a:solidFill>
                        </a:rPr>
                        <a:t>Obnubilace</a:t>
                      </a:r>
                      <a:endParaRPr lang="cs-CZ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Mrákotný stav (např.</a:t>
                      </a:r>
                      <a:r>
                        <a:rPr lang="cs-CZ" baseline="0" dirty="0" smtClean="0"/>
                        <a:t> při hypoglykemii), zachovaná prostorová orientace, ale není schopnost vlastního počínání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9900"/>
                          </a:solidFill>
                        </a:rPr>
                        <a:t>Delirium</a:t>
                      </a:r>
                      <a:endParaRPr lang="cs-CZ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 horečnatých onemocnění, otrav, alkoholizmu,</a:t>
                      </a:r>
                      <a:r>
                        <a:rPr lang="cs-CZ" baseline="0" dirty="0" smtClean="0"/>
                        <a:t> psychiatrických onemocnění, přítomné halucinace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9900"/>
                          </a:solidFill>
                        </a:rPr>
                        <a:t>Agonie</a:t>
                      </a:r>
                      <a:endParaRPr lang="cs-CZ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Údobí před smrtí, umírání v bezvědomí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9900"/>
                          </a:solidFill>
                        </a:rPr>
                        <a:t>Obluzené vědomí</a:t>
                      </a:r>
                      <a:endParaRPr lang="cs-CZ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Postižený je dezorientovaný, může být úzkostný a bezradný, nesouvisle hovoří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60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pomoc při bezvědomí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1) zjištění vědomí (AVPU </a:t>
            </a:r>
            <a:r>
              <a:rPr lang="cs-CZ" sz="2400" dirty="0" err="1" smtClean="0"/>
              <a:t>scale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2) hledání příčiny bezvědomí</a:t>
            </a:r>
          </a:p>
          <a:p>
            <a:r>
              <a:rPr lang="cs-CZ" sz="2400" dirty="0" smtClean="0"/>
              <a:t>3) vyšetření dýchání – pokud nedýchá je potřeba provést nepřímou srdeční masáž nebo kardiopulmonální resuscitaci</a:t>
            </a:r>
          </a:p>
          <a:p>
            <a:pPr lvl="1"/>
            <a:r>
              <a:rPr lang="cs-CZ" sz="2400" dirty="0" smtClean="0"/>
              <a:t>Někdy stačí zaklonit hlavu</a:t>
            </a:r>
          </a:p>
          <a:p>
            <a:pPr lvl="1"/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!nikdy nepodkládat hlavu – riziko udušení pacienta v bezvědomí</a:t>
            </a:r>
          </a:p>
          <a:p>
            <a:pPr lvl="1"/>
            <a:r>
              <a:rPr lang="cs-CZ" sz="2400" dirty="0" smtClean="0"/>
              <a:t>Pokud pacient dýchá normálně – poloha na boku se zakloněnou hlavou</a:t>
            </a:r>
          </a:p>
          <a:p>
            <a:pPr lvl="1"/>
            <a:r>
              <a:rPr lang="cs-CZ" sz="2400" dirty="0" smtClean="0"/>
              <a:t>Pokud ne – zahajujeme resuscitaci</a:t>
            </a:r>
          </a:p>
          <a:p>
            <a:pPr lvl="1"/>
            <a:r>
              <a:rPr lang="cs-CZ" sz="2400" dirty="0" smtClean="0"/>
              <a:t>Protišoková opatření</a:t>
            </a:r>
          </a:p>
          <a:p>
            <a:r>
              <a:rPr lang="cs-CZ" sz="2400" dirty="0" smtClean="0"/>
              <a:t>Voláme linku 155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638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Neodkladná resuscitace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Uvolnění a vyčištění dýchacích cest</a:t>
            </a:r>
          </a:p>
          <a:p>
            <a:pPr lvl="1"/>
            <a:r>
              <a:rPr lang="cs-CZ" sz="2400" dirty="0" smtClean="0"/>
              <a:t>Otočení hlavy k jedné straně</a:t>
            </a:r>
          </a:p>
          <a:p>
            <a:pPr lvl="1"/>
            <a:r>
              <a:rPr lang="cs-CZ" sz="2400" dirty="0" smtClean="0"/>
              <a:t>Obalení ukazováku a prostředníku do čtverce</a:t>
            </a:r>
          </a:p>
          <a:p>
            <a:pPr lvl="1"/>
            <a:r>
              <a:rPr lang="cs-CZ" sz="2400" dirty="0" smtClean="0"/>
              <a:t>Vytření ústní dutiny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1824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Neodkladná resuscitace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u="sng" dirty="0" smtClean="0"/>
              <a:t>Dýchání z úst do úst</a:t>
            </a:r>
          </a:p>
          <a:p>
            <a:pPr lvl="1"/>
            <a:r>
              <a:rPr lang="cs-CZ" sz="2400" dirty="0" smtClean="0"/>
              <a:t>Dle nových doporučení (</a:t>
            </a:r>
            <a:r>
              <a:rPr lang="cs-CZ" sz="2400" dirty="0" err="1" smtClean="0"/>
              <a:t>guidelines</a:t>
            </a:r>
            <a:r>
              <a:rPr lang="cs-CZ" sz="2400" dirty="0" smtClean="0"/>
              <a:t>) se u laiků doporučuje jen v případě, že se jedná o dítě</a:t>
            </a:r>
          </a:p>
          <a:p>
            <a:pPr lvl="1"/>
            <a:r>
              <a:rPr lang="cs-CZ" sz="2400" dirty="0" smtClean="0"/>
              <a:t>Uvolnění a vyčištění dýchacích cest, udržení záklonu hlavy, předsunutí čelisti a pootevření úst</a:t>
            </a:r>
          </a:p>
          <a:p>
            <a:pPr lvl="1"/>
            <a:r>
              <a:rPr lang="cs-CZ" sz="2400" dirty="0" smtClean="0"/>
              <a:t>Jedna ruka je opřena o čelo, stlačujeme nosní dírky</a:t>
            </a:r>
          </a:p>
          <a:p>
            <a:pPr lvl="1"/>
            <a:r>
              <a:rPr lang="cs-CZ" sz="2400" dirty="0" smtClean="0"/>
              <a:t>Pokud máme použijeme resuscitační roušky</a:t>
            </a:r>
          </a:p>
          <a:p>
            <a:pPr lvl="1"/>
            <a:r>
              <a:rPr lang="cs-CZ" sz="2400" dirty="0" smtClean="0"/>
              <a:t>Hluboký nádech, přiloží ústa kolem úst postiženého</a:t>
            </a:r>
          </a:p>
          <a:p>
            <a:pPr lvl="1"/>
            <a:r>
              <a:rPr lang="cs-CZ" sz="2400" dirty="0" smtClean="0"/>
              <a:t>Oddálení úst a pozorování pohybu hrudníku</a:t>
            </a:r>
          </a:p>
          <a:p>
            <a:pPr lvl="1"/>
            <a:r>
              <a:rPr lang="cs-CZ" sz="2400" dirty="0" smtClean="0"/>
              <a:t>U novorozenců nebo kojenců – přiložení úst na pusu i nos</a:t>
            </a:r>
          </a:p>
        </p:txBody>
      </p:sp>
    </p:spTree>
    <p:extLst>
      <p:ext uri="{BB962C8B-B14F-4D97-AF65-F5344CB8AC3E}">
        <p14:creationId xmlns:p14="http://schemas.microsoft.com/office/powerpoint/2010/main" val="2021587478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1865</TotalTime>
  <Words>911</Words>
  <Application>Microsoft Office PowerPoint</Application>
  <PresentationFormat>Širokoúhlá obrazovka</PresentationFormat>
  <Paragraphs>129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Calibri</vt:lpstr>
      <vt:lpstr>Corbel</vt:lpstr>
      <vt:lpstr>Základ</vt:lpstr>
      <vt:lpstr>První pomoc</vt:lpstr>
      <vt:lpstr>Základní vyšetření</vt:lpstr>
      <vt:lpstr>Vyšetření životních funkcí - dýchání</vt:lpstr>
      <vt:lpstr>Vyšetření životních funkcí – krevní oběh</vt:lpstr>
      <vt:lpstr>Vyšetření životních funkcí – stav vědomí</vt:lpstr>
      <vt:lpstr>Prezentace aplikace PowerPoint</vt:lpstr>
      <vt:lpstr>První pomoc při bezvědomí</vt:lpstr>
      <vt:lpstr>Neodkladná resuscitace</vt:lpstr>
      <vt:lpstr>Neodkladná resuscitace</vt:lpstr>
      <vt:lpstr>Prezentace aplikace PowerPoint</vt:lpstr>
      <vt:lpstr>Neodkladná resuscitace</vt:lpstr>
      <vt:lpstr>Prezentace aplikace PowerPoint</vt:lpstr>
      <vt:lpstr>Prezentace aplikace PowerPoint</vt:lpstr>
      <vt:lpstr>Prezentace aplikace PowerPoint</vt:lpstr>
      <vt:lpstr>Kardiopulmonální resuscitace u dětí</vt:lpstr>
      <vt:lpstr>Prezentace aplikace PowerPoint</vt:lpstr>
      <vt:lpstr>Prezentace aplikace PowerPoint</vt:lpstr>
      <vt:lpstr>Prezentace aplikace PowerPoint</vt:lpstr>
      <vt:lpstr>KPR - shrnutí</vt:lpstr>
      <vt:lpstr>AED – automatický externí defibrilátor</vt:lpstr>
      <vt:lpstr>Prezentace aplikace PowerPoint</vt:lpstr>
      <vt:lpstr>Prezentace aplikace PowerPoint</vt:lpstr>
      <vt:lpstr>Prezentace aplikace PowerPoint</vt:lpstr>
      <vt:lpstr>Video</vt:lpstr>
    </vt:vector>
  </TitlesOfParts>
  <Company>UK Pedf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První pomoc</dc:title>
  <dc:creator>Thorovska</dc:creator>
  <cp:lastModifiedBy>Alena Thorovska</cp:lastModifiedBy>
  <cp:revision>19</cp:revision>
  <cp:lastPrinted>2018-10-16T13:08:51Z</cp:lastPrinted>
  <dcterms:created xsi:type="dcterms:W3CDTF">2018-10-16T10:26:20Z</dcterms:created>
  <dcterms:modified xsi:type="dcterms:W3CDTF">2019-08-01T10:14:46Z</dcterms:modified>
</cp:coreProperties>
</file>