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0" r:id="rId5"/>
    <p:sldId id="269" r:id="rId6"/>
    <p:sldId id="271" r:id="rId7"/>
    <p:sldId id="272" r:id="rId8"/>
    <p:sldId id="273" r:id="rId9"/>
    <p:sldId id="259" r:id="rId10"/>
    <p:sldId id="274" r:id="rId11"/>
    <p:sldId id="261" r:id="rId12"/>
    <p:sldId id="257" r:id="rId13"/>
    <p:sldId id="275" r:id="rId14"/>
    <p:sldId id="276" r:id="rId15"/>
    <p:sldId id="277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E95B2-495D-42C0-BCA5-C9A5C463FE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C862B-C9E0-437B-B347-30A1FD668E1E}">
      <dgm:prSet custT="1"/>
      <dgm:spPr/>
      <dgm:t>
        <a:bodyPr/>
        <a:lstStyle/>
        <a:p>
          <a:pPr algn="just"/>
          <a:endParaRPr lang="cs-CZ" sz="2000" b="0" i="0" dirty="0"/>
        </a:p>
        <a:p>
          <a:pPr algn="just"/>
          <a:r>
            <a:rPr lang="cs-CZ" sz="2000" b="0" i="0" dirty="0"/>
            <a:t>Základy české gramatiky: „</a:t>
          </a:r>
          <a:r>
            <a:rPr lang="cs-CZ" sz="2000" b="0" i="0" dirty="0" err="1"/>
            <a:t>Schrödingerova</a:t>
          </a:r>
          <a:r>
            <a:rPr lang="cs-CZ" sz="2000" b="0" i="0" dirty="0"/>
            <a:t> kočka je živá nebo mrtvá.“ - Před otevřením krabice se věta píše bez čárky před </a:t>
          </a:r>
          <a:r>
            <a:rPr lang="cs-CZ" sz="2000" b="0" i="1" dirty="0"/>
            <a:t>nebo</a:t>
          </a:r>
          <a:r>
            <a:rPr lang="cs-CZ" sz="2000" b="0" i="0" dirty="0"/>
            <a:t>, po otevření pak s čárkou</a:t>
          </a:r>
          <a:r>
            <a:rPr lang="en-GB" sz="2000" b="0" i="0" dirty="0"/>
            <a:t>.</a:t>
          </a:r>
          <a:endParaRPr lang="cs-CZ" sz="2000" b="0" i="0" dirty="0">
            <a:latin typeface="+mn-lt"/>
          </a:endParaRPr>
        </a:p>
      </dgm:t>
    </dgm:pt>
    <dgm:pt modelId="{B309865F-80C1-4430-8FAF-73BA0B09FB4E}" type="parTrans" cxnId="{CD57EFF3-073E-4AAA-8DB9-1143AC59CA41}">
      <dgm:prSet/>
      <dgm:spPr/>
      <dgm:t>
        <a:bodyPr/>
        <a:lstStyle/>
        <a:p>
          <a:endParaRPr lang="en-US"/>
        </a:p>
      </dgm:t>
    </dgm:pt>
    <dgm:pt modelId="{26C6DEEB-227F-4275-A9CE-D3C2966E7DBB}" type="sibTrans" cxnId="{CD57EFF3-073E-4AAA-8DB9-1143AC59CA41}">
      <dgm:prSet/>
      <dgm:spPr/>
      <dgm:t>
        <a:bodyPr/>
        <a:lstStyle/>
        <a:p>
          <a:endParaRPr lang="en-US"/>
        </a:p>
      </dgm:t>
    </dgm:pt>
    <dgm:pt modelId="{1ABEB21B-B1FB-4FBF-9A61-5511C6E32674}">
      <dgm:prSet custT="1"/>
      <dgm:spPr/>
      <dgm:t>
        <a:bodyPr/>
        <a:lstStyle/>
        <a:p>
          <a:pPr algn="just"/>
          <a:endParaRPr lang="cs-CZ" sz="2000" dirty="0"/>
        </a:p>
        <a:p>
          <a:pPr algn="just"/>
          <a:r>
            <a:rPr lang="cs-CZ" sz="2000" dirty="0"/>
            <a:t>Jede Einstein se </a:t>
          </a:r>
          <a:r>
            <a:rPr lang="cs-CZ" sz="2000" dirty="0" err="1"/>
            <a:t>Schrödingerem</a:t>
          </a:r>
          <a:r>
            <a:rPr lang="cs-CZ" sz="2000" dirty="0"/>
            <a:t> autem a přejedou kočku. Einstein zastaví, že se jde podívat, co s ní je. </a:t>
          </a:r>
          <a:r>
            <a:rPr lang="cs-CZ" sz="2000" dirty="0" err="1"/>
            <a:t>Schrödinger</a:t>
          </a:r>
          <a:r>
            <a:rPr lang="cs-CZ" sz="2000" dirty="0"/>
            <a:t> ho zarazí a říká: „Neblázni, chceš ji zabít?“</a:t>
          </a:r>
          <a:endParaRPr lang="en-US" sz="2000" dirty="0"/>
        </a:p>
      </dgm:t>
    </dgm:pt>
    <dgm:pt modelId="{EF1063BF-CA3E-48E7-95D0-05DC573A8A1E}" type="parTrans" cxnId="{CCAA57E7-AA98-4DA1-9D2E-41FACD665AAE}">
      <dgm:prSet/>
      <dgm:spPr/>
      <dgm:t>
        <a:bodyPr/>
        <a:lstStyle/>
        <a:p>
          <a:endParaRPr lang="en-US"/>
        </a:p>
      </dgm:t>
    </dgm:pt>
    <dgm:pt modelId="{409DB2B1-06F7-4E13-809F-21E50B9E3286}" type="sibTrans" cxnId="{CCAA57E7-AA98-4DA1-9D2E-41FACD665AAE}">
      <dgm:prSet/>
      <dgm:spPr/>
      <dgm:t>
        <a:bodyPr/>
        <a:lstStyle/>
        <a:p>
          <a:endParaRPr lang="en-US"/>
        </a:p>
      </dgm:t>
    </dgm:pt>
    <dgm:pt modelId="{2F1F40EC-0EC2-4962-80EF-3BE1491072BC}">
      <dgm:prSet custT="1"/>
      <dgm:spPr/>
      <dgm:t>
        <a:bodyPr/>
        <a:lstStyle/>
        <a:p>
          <a:pPr algn="just"/>
          <a:endParaRPr lang="cs-CZ" sz="2000" b="0" i="0" dirty="0">
            <a:latin typeface="+mn-lt"/>
          </a:endParaRPr>
        </a:p>
        <a:p>
          <a:pPr algn="just"/>
          <a:r>
            <a:rPr lang="cs-CZ" sz="2000" b="0" i="0" dirty="0">
              <a:latin typeface="+mn-lt"/>
            </a:rPr>
            <a:t>Vánoce byly u </a:t>
          </a:r>
          <a:r>
            <a:rPr lang="cs-CZ" sz="2000" b="0" i="0" dirty="0" err="1">
              <a:latin typeface="+mn-lt"/>
            </a:rPr>
            <a:t>Schrödingerů</a:t>
          </a:r>
          <a:r>
            <a:rPr lang="cs-CZ" sz="2000" b="0" i="0" dirty="0">
              <a:latin typeface="+mn-lt"/>
            </a:rPr>
            <a:t> nejrozpačitější období roku. Pod stromečkem dlouho ležela hromada dárků, které se všichni báli otevřít...</a:t>
          </a:r>
          <a:endParaRPr lang="cs-CZ" sz="2000" b="0" i="0" dirty="0"/>
        </a:p>
      </dgm:t>
    </dgm:pt>
    <dgm:pt modelId="{3ED07462-6014-485D-B165-B29F18322976}" type="parTrans" cxnId="{14C18845-9D97-4A97-B73D-B30CEAA1BDB4}">
      <dgm:prSet/>
      <dgm:spPr/>
      <dgm:t>
        <a:bodyPr/>
        <a:lstStyle/>
        <a:p>
          <a:endParaRPr lang="en-US"/>
        </a:p>
      </dgm:t>
    </dgm:pt>
    <dgm:pt modelId="{CF3703A4-3187-4181-9045-55F5ED3D0438}" type="sibTrans" cxnId="{14C18845-9D97-4A97-B73D-B30CEAA1BDB4}">
      <dgm:prSet/>
      <dgm:spPr/>
      <dgm:t>
        <a:bodyPr/>
        <a:lstStyle/>
        <a:p>
          <a:endParaRPr lang="en-US"/>
        </a:p>
      </dgm:t>
    </dgm:pt>
    <dgm:pt modelId="{A8E6C2B4-F6CD-4418-B970-9C83C02D9907}" type="pres">
      <dgm:prSet presAssocID="{A48E95B2-495D-42C0-BCA5-C9A5C463FEF5}" presName="vert0" presStyleCnt="0">
        <dgm:presLayoutVars>
          <dgm:dir/>
          <dgm:animOne val="branch"/>
          <dgm:animLvl val="lvl"/>
        </dgm:presLayoutVars>
      </dgm:prSet>
      <dgm:spPr/>
    </dgm:pt>
    <dgm:pt modelId="{1EDDF79D-DF8A-4E63-B88D-F4216EB7E610}" type="pres">
      <dgm:prSet presAssocID="{691C862B-C9E0-437B-B347-30A1FD668E1E}" presName="thickLine" presStyleLbl="alignNode1" presStyleIdx="0" presStyleCnt="3"/>
      <dgm:spPr/>
    </dgm:pt>
    <dgm:pt modelId="{96B55F13-28E7-472D-BACD-7ADF63CF3F46}" type="pres">
      <dgm:prSet presAssocID="{691C862B-C9E0-437B-B347-30A1FD668E1E}" presName="horz1" presStyleCnt="0"/>
      <dgm:spPr/>
    </dgm:pt>
    <dgm:pt modelId="{E2D7B8B8-B23D-4675-93D3-A7ACDC6EC6ED}" type="pres">
      <dgm:prSet presAssocID="{691C862B-C9E0-437B-B347-30A1FD668E1E}" presName="tx1" presStyleLbl="revTx" presStyleIdx="0" presStyleCnt="3" custScaleX="100000"/>
      <dgm:spPr/>
    </dgm:pt>
    <dgm:pt modelId="{64E72334-615E-4601-BE52-445A0CFC9AEE}" type="pres">
      <dgm:prSet presAssocID="{691C862B-C9E0-437B-B347-30A1FD668E1E}" presName="vert1" presStyleCnt="0"/>
      <dgm:spPr/>
    </dgm:pt>
    <dgm:pt modelId="{5DEF55BE-E936-4B38-B784-841C50ACCB75}" type="pres">
      <dgm:prSet presAssocID="{1ABEB21B-B1FB-4FBF-9A61-5511C6E32674}" presName="thickLine" presStyleLbl="alignNode1" presStyleIdx="1" presStyleCnt="3"/>
      <dgm:spPr/>
    </dgm:pt>
    <dgm:pt modelId="{76067BD9-B8DE-4556-8508-2308B6F9D13D}" type="pres">
      <dgm:prSet presAssocID="{1ABEB21B-B1FB-4FBF-9A61-5511C6E32674}" presName="horz1" presStyleCnt="0"/>
      <dgm:spPr/>
    </dgm:pt>
    <dgm:pt modelId="{538C5979-3B25-4460-9CAD-E72F9E628280}" type="pres">
      <dgm:prSet presAssocID="{1ABEB21B-B1FB-4FBF-9A61-5511C6E32674}" presName="tx1" presStyleLbl="revTx" presStyleIdx="1" presStyleCnt="3"/>
      <dgm:spPr/>
    </dgm:pt>
    <dgm:pt modelId="{072862D2-3CDD-4415-80DB-CD572C0A8599}" type="pres">
      <dgm:prSet presAssocID="{1ABEB21B-B1FB-4FBF-9A61-5511C6E32674}" presName="vert1" presStyleCnt="0"/>
      <dgm:spPr/>
    </dgm:pt>
    <dgm:pt modelId="{A705E058-9A0D-4F3D-B68B-103DAA8BF115}" type="pres">
      <dgm:prSet presAssocID="{2F1F40EC-0EC2-4962-80EF-3BE1491072BC}" presName="thickLine" presStyleLbl="alignNode1" presStyleIdx="2" presStyleCnt="3"/>
      <dgm:spPr/>
    </dgm:pt>
    <dgm:pt modelId="{ACE1E242-2BB5-406F-A2FE-3DD239BE56AB}" type="pres">
      <dgm:prSet presAssocID="{2F1F40EC-0EC2-4962-80EF-3BE1491072BC}" presName="horz1" presStyleCnt="0"/>
      <dgm:spPr/>
    </dgm:pt>
    <dgm:pt modelId="{E3ED010E-6378-4198-AF66-1DEBD0DE19DF}" type="pres">
      <dgm:prSet presAssocID="{2F1F40EC-0EC2-4962-80EF-3BE1491072BC}" presName="tx1" presStyleLbl="revTx" presStyleIdx="2" presStyleCnt="3"/>
      <dgm:spPr/>
    </dgm:pt>
    <dgm:pt modelId="{ACD50EB4-C52A-42C9-A23E-9FCA456CA2D6}" type="pres">
      <dgm:prSet presAssocID="{2F1F40EC-0EC2-4962-80EF-3BE1491072BC}" presName="vert1" presStyleCnt="0"/>
      <dgm:spPr/>
    </dgm:pt>
  </dgm:ptLst>
  <dgm:cxnLst>
    <dgm:cxn modelId="{22D7F414-B8FC-4C76-9B98-2F95F6FC30E5}" type="presOf" srcId="{1ABEB21B-B1FB-4FBF-9A61-5511C6E32674}" destId="{538C5979-3B25-4460-9CAD-E72F9E628280}" srcOrd="0" destOrd="0" presId="urn:microsoft.com/office/officeart/2008/layout/LinedList"/>
    <dgm:cxn modelId="{BB81CD3B-0F8C-48CC-B888-0DF3F96E54C1}" type="presOf" srcId="{A48E95B2-495D-42C0-BCA5-C9A5C463FEF5}" destId="{A8E6C2B4-F6CD-4418-B970-9C83C02D9907}" srcOrd="0" destOrd="0" presId="urn:microsoft.com/office/officeart/2008/layout/LinedList"/>
    <dgm:cxn modelId="{14C18845-9D97-4A97-B73D-B30CEAA1BDB4}" srcId="{A48E95B2-495D-42C0-BCA5-C9A5C463FEF5}" destId="{2F1F40EC-0EC2-4962-80EF-3BE1491072BC}" srcOrd="2" destOrd="0" parTransId="{3ED07462-6014-485D-B165-B29F18322976}" sibTransId="{CF3703A4-3187-4181-9045-55F5ED3D0438}"/>
    <dgm:cxn modelId="{D0C84A72-ACE3-4D58-A302-124AFD648730}" type="presOf" srcId="{2F1F40EC-0EC2-4962-80EF-3BE1491072BC}" destId="{E3ED010E-6378-4198-AF66-1DEBD0DE19DF}" srcOrd="0" destOrd="0" presId="urn:microsoft.com/office/officeart/2008/layout/LinedList"/>
    <dgm:cxn modelId="{CCAA57E7-AA98-4DA1-9D2E-41FACD665AAE}" srcId="{A48E95B2-495D-42C0-BCA5-C9A5C463FEF5}" destId="{1ABEB21B-B1FB-4FBF-9A61-5511C6E32674}" srcOrd="1" destOrd="0" parTransId="{EF1063BF-CA3E-48E7-95D0-05DC573A8A1E}" sibTransId="{409DB2B1-06F7-4E13-809F-21E50B9E3286}"/>
    <dgm:cxn modelId="{A1395DF2-6170-4F3B-85CB-EA4897CC1D29}" type="presOf" srcId="{691C862B-C9E0-437B-B347-30A1FD668E1E}" destId="{E2D7B8B8-B23D-4675-93D3-A7ACDC6EC6ED}" srcOrd="0" destOrd="0" presId="urn:microsoft.com/office/officeart/2008/layout/LinedList"/>
    <dgm:cxn modelId="{CD57EFF3-073E-4AAA-8DB9-1143AC59CA41}" srcId="{A48E95B2-495D-42C0-BCA5-C9A5C463FEF5}" destId="{691C862B-C9E0-437B-B347-30A1FD668E1E}" srcOrd="0" destOrd="0" parTransId="{B309865F-80C1-4430-8FAF-73BA0B09FB4E}" sibTransId="{26C6DEEB-227F-4275-A9CE-D3C2966E7DBB}"/>
    <dgm:cxn modelId="{5C095459-11FF-4CBA-B49F-2124930AF1CE}" type="presParOf" srcId="{A8E6C2B4-F6CD-4418-B970-9C83C02D9907}" destId="{1EDDF79D-DF8A-4E63-B88D-F4216EB7E610}" srcOrd="0" destOrd="0" presId="urn:microsoft.com/office/officeart/2008/layout/LinedList"/>
    <dgm:cxn modelId="{BAB2F688-93F1-4F1C-9DFF-992D3961617F}" type="presParOf" srcId="{A8E6C2B4-F6CD-4418-B970-9C83C02D9907}" destId="{96B55F13-28E7-472D-BACD-7ADF63CF3F46}" srcOrd="1" destOrd="0" presId="urn:microsoft.com/office/officeart/2008/layout/LinedList"/>
    <dgm:cxn modelId="{632C0259-DDCC-4A3A-82CA-E841E48DC5E8}" type="presParOf" srcId="{96B55F13-28E7-472D-BACD-7ADF63CF3F46}" destId="{E2D7B8B8-B23D-4675-93D3-A7ACDC6EC6ED}" srcOrd="0" destOrd="0" presId="urn:microsoft.com/office/officeart/2008/layout/LinedList"/>
    <dgm:cxn modelId="{677506FB-9601-4CEF-88A6-3A9A20288381}" type="presParOf" srcId="{96B55F13-28E7-472D-BACD-7ADF63CF3F46}" destId="{64E72334-615E-4601-BE52-445A0CFC9AEE}" srcOrd="1" destOrd="0" presId="urn:microsoft.com/office/officeart/2008/layout/LinedList"/>
    <dgm:cxn modelId="{AF1B3164-1F6E-4BD7-A9E1-78551C4CAA67}" type="presParOf" srcId="{A8E6C2B4-F6CD-4418-B970-9C83C02D9907}" destId="{5DEF55BE-E936-4B38-B784-841C50ACCB75}" srcOrd="2" destOrd="0" presId="urn:microsoft.com/office/officeart/2008/layout/LinedList"/>
    <dgm:cxn modelId="{CF451394-4BAA-4387-820E-FF8A68A28828}" type="presParOf" srcId="{A8E6C2B4-F6CD-4418-B970-9C83C02D9907}" destId="{76067BD9-B8DE-4556-8508-2308B6F9D13D}" srcOrd="3" destOrd="0" presId="urn:microsoft.com/office/officeart/2008/layout/LinedList"/>
    <dgm:cxn modelId="{226CFD2A-D57F-4656-934A-CE0601A73020}" type="presParOf" srcId="{76067BD9-B8DE-4556-8508-2308B6F9D13D}" destId="{538C5979-3B25-4460-9CAD-E72F9E628280}" srcOrd="0" destOrd="0" presId="urn:microsoft.com/office/officeart/2008/layout/LinedList"/>
    <dgm:cxn modelId="{EBBA156B-FBB4-46A1-B5D1-230F0798610C}" type="presParOf" srcId="{76067BD9-B8DE-4556-8508-2308B6F9D13D}" destId="{072862D2-3CDD-4415-80DB-CD572C0A8599}" srcOrd="1" destOrd="0" presId="urn:microsoft.com/office/officeart/2008/layout/LinedList"/>
    <dgm:cxn modelId="{82F0FC77-9097-422C-B79E-5FF7ACDB0FAD}" type="presParOf" srcId="{A8E6C2B4-F6CD-4418-B970-9C83C02D9907}" destId="{A705E058-9A0D-4F3D-B68B-103DAA8BF115}" srcOrd="4" destOrd="0" presId="urn:microsoft.com/office/officeart/2008/layout/LinedList"/>
    <dgm:cxn modelId="{0578B8F9-E0CB-4C35-8209-83EAECE2AF9A}" type="presParOf" srcId="{A8E6C2B4-F6CD-4418-B970-9C83C02D9907}" destId="{ACE1E242-2BB5-406F-A2FE-3DD239BE56AB}" srcOrd="5" destOrd="0" presId="urn:microsoft.com/office/officeart/2008/layout/LinedList"/>
    <dgm:cxn modelId="{3B05993D-763A-4D72-9B25-E188C6FAE757}" type="presParOf" srcId="{ACE1E242-2BB5-406F-A2FE-3DD239BE56AB}" destId="{E3ED010E-6378-4198-AF66-1DEBD0DE19DF}" srcOrd="0" destOrd="0" presId="urn:microsoft.com/office/officeart/2008/layout/LinedList"/>
    <dgm:cxn modelId="{1EFC4B58-1A0F-4CBB-AF4A-3194F41300C2}" type="presParOf" srcId="{ACE1E242-2BB5-406F-A2FE-3DD239BE56AB}" destId="{ACD50EB4-C52A-42C9-A23E-9FCA456CA2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DF79D-DF8A-4E63-B88D-F4216EB7E610}">
      <dsp:nvSpPr>
        <dsp:cNvPr id="0" name=""/>
        <dsp:cNvSpPr/>
      </dsp:nvSpPr>
      <dsp:spPr>
        <a:xfrm>
          <a:off x="0" y="2471"/>
          <a:ext cx="7810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7B8B8-B23D-4675-93D3-A7ACDC6EC6ED}">
      <dsp:nvSpPr>
        <dsp:cNvPr id="0" name=""/>
        <dsp:cNvSpPr/>
      </dsp:nvSpPr>
      <dsp:spPr>
        <a:xfrm>
          <a:off x="0" y="2471"/>
          <a:ext cx="7810051" cy="16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i="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Základy české gramatiky: „</a:t>
          </a:r>
          <a:r>
            <a:rPr lang="cs-CZ" sz="2000" b="0" i="0" kern="1200" dirty="0" err="1"/>
            <a:t>Schrödingerova</a:t>
          </a:r>
          <a:r>
            <a:rPr lang="cs-CZ" sz="2000" b="0" i="0" kern="1200" dirty="0"/>
            <a:t> kočka je živá nebo mrtvá.“ - Před otevřením krabice se věta píše bez čárky před </a:t>
          </a:r>
          <a:r>
            <a:rPr lang="cs-CZ" sz="2000" b="0" i="1" kern="1200" dirty="0"/>
            <a:t>nebo</a:t>
          </a:r>
          <a:r>
            <a:rPr lang="cs-CZ" sz="2000" b="0" i="0" kern="1200" dirty="0"/>
            <a:t>, po otevření pak s čárkou</a:t>
          </a:r>
          <a:r>
            <a:rPr lang="en-GB" sz="2000" b="0" i="0" kern="1200" dirty="0"/>
            <a:t>.</a:t>
          </a:r>
          <a:endParaRPr lang="cs-CZ" sz="2000" b="0" i="0" kern="1200" dirty="0">
            <a:latin typeface="+mn-lt"/>
          </a:endParaRPr>
        </a:p>
      </dsp:txBody>
      <dsp:txXfrm>
        <a:off x="0" y="2471"/>
        <a:ext cx="7810051" cy="1685280"/>
      </dsp:txXfrm>
    </dsp:sp>
    <dsp:sp modelId="{5DEF55BE-E936-4B38-B784-841C50ACCB75}">
      <dsp:nvSpPr>
        <dsp:cNvPr id="0" name=""/>
        <dsp:cNvSpPr/>
      </dsp:nvSpPr>
      <dsp:spPr>
        <a:xfrm>
          <a:off x="0" y="1687751"/>
          <a:ext cx="7810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5979-3B25-4460-9CAD-E72F9E628280}">
      <dsp:nvSpPr>
        <dsp:cNvPr id="0" name=""/>
        <dsp:cNvSpPr/>
      </dsp:nvSpPr>
      <dsp:spPr>
        <a:xfrm>
          <a:off x="0" y="1687751"/>
          <a:ext cx="7810051" cy="16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Jede Einstein se </a:t>
          </a:r>
          <a:r>
            <a:rPr lang="cs-CZ" sz="2000" kern="1200" dirty="0" err="1"/>
            <a:t>Schrödingerem</a:t>
          </a:r>
          <a:r>
            <a:rPr lang="cs-CZ" sz="2000" kern="1200" dirty="0"/>
            <a:t> autem a přejedou kočku. Einstein zastaví, že se jde podívat, co s ní je. </a:t>
          </a:r>
          <a:r>
            <a:rPr lang="cs-CZ" sz="2000" kern="1200" dirty="0" err="1"/>
            <a:t>Schrödinger</a:t>
          </a:r>
          <a:r>
            <a:rPr lang="cs-CZ" sz="2000" kern="1200" dirty="0"/>
            <a:t> ho zarazí a říká: „Neblázni, chceš ji zabít?“</a:t>
          </a:r>
          <a:endParaRPr lang="en-US" sz="2000" kern="1200" dirty="0"/>
        </a:p>
      </dsp:txBody>
      <dsp:txXfrm>
        <a:off x="0" y="1687751"/>
        <a:ext cx="7810051" cy="1685280"/>
      </dsp:txXfrm>
    </dsp:sp>
    <dsp:sp modelId="{A705E058-9A0D-4F3D-B68B-103DAA8BF115}">
      <dsp:nvSpPr>
        <dsp:cNvPr id="0" name=""/>
        <dsp:cNvSpPr/>
      </dsp:nvSpPr>
      <dsp:spPr>
        <a:xfrm>
          <a:off x="0" y="3373031"/>
          <a:ext cx="78100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D010E-6378-4198-AF66-1DEBD0DE19DF}">
      <dsp:nvSpPr>
        <dsp:cNvPr id="0" name=""/>
        <dsp:cNvSpPr/>
      </dsp:nvSpPr>
      <dsp:spPr>
        <a:xfrm>
          <a:off x="0" y="3373031"/>
          <a:ext cx="7810051" cy="16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i="0" kern="1200" dirty="0">
            <a:latin typeface="+mn-lt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latin typeface="+mn-lt"/>
            </a:rPr>
            <a:t>Vánoce byly u </a:t>
          </a:r>
          <a:r>
            <a:rPr lang="cs-CZ" sz="2000" b="0" i="0" kern="1200" dirty="0" err="1">
              <a:latin typeface="+mn-lt"/>
            </a:rPr>
            <a:t>Schrödingerů</a:t>
          </a:r>
          <a:r>
            <a:rPr lang="cs-CZ" sz="2000" b="0" i="0" kern="1200" dirty="0">
              <a:latin typeface="+mn-lt"/>
            </a:rPr>
            <a:t> nejrozpačitější období roku. Pod stromečkem dlouho ležela hromada dárků, které se všichni báli otevřít...</a:t>
          </a:r>
          <a:endParaRPr lang="cs-CZ" sz="2000" b="0" i="0" kern="1200" dirty="0"/>
        </a:p>
      </dsp:txBody>
      <dsp:txXfrm>
        <a:off x="0" y="3373031"/>
        <a:ext cx="7810051" cy="168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224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3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7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82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70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441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294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0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69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60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15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B8494-4646-4EB2-AD15-BFA63F272BF0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3A4C12-346E-4CAD-B286-90F4820942E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107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s-vtipy.tonikovo.cz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s-vtipy.tonikovo.cz/vtipy/schrodingerova-kocka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PFS29yGQw" TargetMode="External"/><Relationship Id="rId7" Type="http://schemas.openxmlformats.org/officeDocument/2006/relationships/hyperlink" Target="https://youtu.be/c16MbHzLSC4" TargetMode="External"/><Relationship Id="rId2" Type="http://schemas.openxmlformats.org/officeDocument/2006/relationships/hyperlink" Target="https://youtu.be/a8bJDspTpp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ksyxn6Mp1M" TargetMode="External"/><Relationship Id="rId5" Type="http://schemas.openxmlformats.org/officeDocument/2006/relationships/hyperlink" Target="https://youtu.be/Xqq568albwk" TargetMode="External"/><Relationship Id="rId4" Type="http://schemas.openxmlformats.org/officeDocument/2006/relationships/hyperlink" Target="https://youtu.be/CUXFl-Q4vj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azeknih.cz/obalka-knihy/spalicek-dobrych-ceskych-vtipu-i-357849" TargetMode="External"/><Relationship Id="rId2" Type="http://schemas.openxmlformats.org/officeDocument/2006/relationships/hyperlink" Target="https://www.idnes.cz/brno/zpravy/vtip-humor-turista-hluk-opilost-vino-sklipek-jizni-morava-velke-pavlovice.A180804_418840_brno-zpravy_mos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ipy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tx.cz/vtip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vtipy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AA3FD-C521-4AD2-84DD-9639F5162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231506"/>
            <a:ext cx="10318418" cy="4394988"/>
          </a:xfrm>
        </p:spPr>
        <p:txBody>
          <a:bodyPr/>
          <a:lstStyle/>
          <a:p>
            <a:r>
              <a:rPr lang="cs-CZ" sz="14400" dirty="0"/>
              <a:t>VTIP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C0C522-9DDF-42FD-8D6C-35E3C1BAE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6140063"/>
            <a:ext cx="8045373" cy="438537"/>
          </a:xfrm>
        </p:spPr>
        <p:txBody>
          <a:bodyPr>
            <a:normAutofit/>
          </a:bodyPr>
          <a:lstStyle/>
          <a:p>
            <a:r>
              <a:rPr lang="cs-CZ" sz="1600" b="0" dirty="0" err="1"/>
              <a:t>evA</a:t>
            </a:r>
            <a:r>
              <a:rPr lang="cs-CZ" sz="1600" b="0" dirty="0"/>
              <a:t> NOVÁKOVÁ</a:t>
            </a:r>
          </a:p>
        </p:txBody>
      </p:sp>
    </p:spTree>
    <p:extLst>
      <p:ext uri="{BB962C8B-B14F-4D97-AF65-F5344CB8AC3E}">
        <p14:creationId xmlns:p14="http://schemas.microsoft.com/office/powerpoint/2010/main" val="46271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7A275-D202-4F52-8F8C-DBD30889D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66" y="618066"/>
            <a:ext cx="10727265" cy="562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Kategorizace podle J. Otčenáška: </a:t>
            </a:r>
            <a:r>
              <a:rPr lang="cs-CZ" dirty="0">
                <a:solidFill>
                  <a:schemeClr val="tx1"/>
                </a:solidFill>
              </a:rPr>
              <a:t>(In: Nováková, 2009, s. 26-27)</a:t>
            </a:r>
          </a:p>
          <a:p>
            <a:r>
              <a:rPr lang="cs-CZ" b="1" dirty="0">
                <a:solidFill>
                  <a:schemeClr val="tx1"/>
                </a:solidFill>
              </a:rPr>
              <a:t>ETIOLOGICKÉ VTIPY </a:t>
            </a:r>
            <a:r>
              <a:rPr lang="cs-CZ" dirty="0">
                <a:solidFill>
                  <a:schemeClr val="tx1"/>
                </a:solidFill>
              </a:rPr>
              <a:t>– objasnění příčiny existence jevu, příčina pojmenování jevu (podskupina etymologické anekdoty)</a:t>
            </a:r>
          </a:p>
          <a:p>
            <a:r>
              <a:rPr lang="cs-CZ" b="1" dirty="0">
                <a:solidFill>
                  <a:schemeClr val="tx1"/>
                </a:solidFill>
              </a:rPr>
              <a:t>O CIZINCÍCH A CIZÍCH JAZYCÍCH </a:t>
            </a:r>
            <a:r>
              <a:rPr lang="cs-CZ" dirty="0">
                <a:solidFill>
                  <a:schemeClr val="tx1"/>
                </a:solidFill>
              </a:rPr>
              <a:t>– často rasistické a xenofobní vtipy, vycházejí ze stereotypů</a:t>
            </a:r>
          </a:p>
          <a:p>
            <a:r>
              <a:rPr lang="cs-CZ" b="1" dirty="0">
                <a:solidFill>
                  <a:schemeClr val="tx1"/>
                </a:solidFill>
              </a:rPr>
              <a:t>POLITICKÉ VTIPY </a:t>
            </a:r>
            <a:r>
              <a:rPr lang="cs-CZ" dirty="0">
                <a:solidFill>
                  <a:schemeClr val="tx1"/>
                </a:solidFill>
              </a:rPr>
              <a:t>– sem můžeme mimo jiné zařadit i vtipy spojené s určitými historickými obdobími</a:t>
            </a:r>
          </a:p>
          <a:p>
            <a:pPr marL="0" indent="0" algn="ctr">
              <a:buNone/>
            </a:pPr>
            <a:r>
              <a:rPr lang="cs-CZ" i="1" dirty="0">
                <a:solidFill>
                  <a:schemeClr val="tx1"/>
                </a:solidFill>
              </a:rPr>
              <a:t>Jdou dva </a:t>
            </a:r>
            <a:r>
              <a:rPr lang="cs-CZ" b="1" i="1" dirty="0" err="1">
                <a:solidFill>
                  <a:schemeClr val="tx1"/>
                </a:solidFill>
              </a:rPr>
              <a:t>špendlíci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</a:rPr>
              <a:t>a řeknou jeden druhému: </a:t>
            </a:r>
            <a:r>
              <a:rPr lang="cs-CZ" i="1" dirty="0" err="1">
                <a:solidFill>
                  <a:schemeClr val="tx1"/>
                </a:solidFill>
              </a:rPr>
              <a:t>Pass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auf</a:t>
            </a:r>
            <a:r>
              <a:rPr lang="cs-CZ" i="1" dirty="0">
                <a:solidFill>
                  <a:schemeClr val="tx1"/>
                </a:solidFill>
              </a:rPr>
              <a:t>, </a:t>
            </a:r>
            <a:r>
              <a:rPr lang="cs-CZ" i="1" dirty="0" err="1">
                <a:solidFill>
                  <a:schemeClr val="tx1"/>
                </a:solidFill>
              </a:rPr>
              <a:t>hinter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uns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geht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eine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b="1" i="1" dirty="0" err="1">
                <a:solidFill>
                  <a:schemeClr val="tx1"/>
                </a:solidFill>
              </a:rPr>
              <a:t>Sicherheitsnadel</a:t>
            </a:r>
            <a:r>
              <a:rPr lang="cs-CZ" i="1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cs-CZ" sz="1400" i="1" dirty="0" err="1">
                <a:solidFill>
                  <a:schemeClr val="tx1"/>
                </a:solidFill>
              </a:rPr>
              <a:t>Sicherheitsnadel</a:t>
            </a:r>
            <a:r>
              <a:rPr lang="cs-CZ" sz="1400" i="1" dirty="0">
                <a:solidFill>
                  <a:schemeClr val="tx1"/>
                </a:solidFill>
              </a:rPr>
              <a:t> = spínací/zavírací špendlík</a:t>
            </a:r>
          </a:p>
          <a:p>
            <a:pPr marL="0" indent="0" algn="ctr">
              <a:buNone/>
            </a:pPr>
            <a:r>
              <a:rPr lang="cs-CZ" sz="1400" i="1" dirty="0" err="1">
                <a:solidFill>
                  <a:schemeClr val="tx1"/>
                </a:solidFill>
              </a:rPr>
              <a:t>Sicherheitsdienst</a:t>
            </a:r>
            <a:r>
              <a:rPr lang="cs-CZ" sz="1400" i="1" dirty="0">
                <a:solidFill>
                  <a:schemeClr val="tx1"/>
                </a:solidFill>
              </a:rPr>
              <a:t> = nacistická zpravodajská služba</a:t>
            </a:r>
          </a:p>
          <a:p>
            <a:pPr marL="0" indent="0" algn="ctr">
              <a:buNone/>
            </a:pPr>
            <a:endParaRPr lang="cs-CZ" sz="1400" i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ZVÍŘECÍ VTIPY </a:t>
            </a:r>
            <a:r>
              <a:rPr lang="cs-CZ" dirty="0">
                <a:solidFill>
                  <a:schemeClr val="tx1"/>
                </a:solidFill>
              </a:rPr>
              <a:t>– personifikace zvířat</a:t>
            </a:r>
          </a:p>
          <a:p>
            <a:r>
              <a:rPr lang="cs-CZ" b="1" dirty="0">
                <a:solidFill>
                  <a:schemeClr val="tx1"/>
                </a:solidFill>
              </a:rPr>
              <a:t>ŠKOLNÍ, ŽÁKOVSKÉ VTIPY </a:t>
            </a:r>
            <a:r>
              <a:rPr lang="cs-CZ" dirty="0">
                <a:solidFill>
                  <a:schemeClr val="tx1"/>
                </a:solidFill>
              </a:rPr>
              <a:t>– dialogy dětí s učitelem nebo s rodiči o školních výsledcích apod.</a:t>
            </a:r>
          </a:p>
          <a:p>
            <a:r>
              <a:rPr lang="cs-CZ" b="1" dirty="0">
                <a:solidFill>
                  <a:schemeClr val="tx1"/>
                </a:solidFill>
              </a:rPr>
              <a:t>O HISTORICKÝCH POSTAVÁCH ČI UDÁLOSTECH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65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3527A3-7D31-4B8A-9A89-C4554554B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1642237" y="622139"/>
            <a:ext cx="8907526" cy="56137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97B52CE-B49E-4E81-875C-E06A751EA586}"/>
              </a:ext>
            </a:extLst>
          </p:cNvPr>
          <p:cNvSpPr txBox="1"/>
          <p:nvPr/>
        </p:nvSpPr>
        <p:spPr>
          <a:xfrm>
            <a:off x="2412684" y="6236208"/>
            <a:ext cx="736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</a:rPr>
              <a:t>ANON.</a:t>
            </a:r>
            <a:r>
              <a:rPr lang="cs-CZ" sz="1400" dirty="0">
                <a:effectLst/>
              </a:rPr>
              <a:t> </a:t>
            </a:r>
            <a:r>
              <a:rPr lang="en-GB" sz="1400" i="1" dirty="0">
                <a:effectLst/>
              </a:rPr>
              <a:t>VŠ </a:t>
            </a:r>
            <a:r>
              <a:rPr lang="en-GB" sz="1400" i="1" dirty="0" err="1">
                <a:effectLst/>
              </a:rPr>
              <a:t>vtipy</a:t>
            </a:r>
            <a:r>
              <a:rPr lang="en-GB" sz="1400" i="1" dirty="0">
                <a:effectLst/>
              </a:rPr>
              <a:t> a </a:t>
            </a:r>
            <a:r>
              <a:rPr lang="en-GB" sz="1400" i="1" dirty="0" err="1">
                <a:effectLst/>
              </a:rPr>
              <a:t>vědecký</a:t>
            </a:r>
            <a:r>
              <a:rPr lang="en-GB" sz="1400" i="1" dirty="0">
                <a:effectLst/>
              </a:rPr>
              <a:t> </a:t>
            </a:r>
            <a:r>
              <a:rPr lang="en-GB" sz="1400" i="1" dirty="0" err="1">
                <a:effectLst/>
              </a:rPr>
              <a:t>humor</a:t>
            </a:r>
            <a:r>
              <a:rPr lang="en-GB" sz="1400" dirty="0">
                <a:effectLst/>
              </a:rPr>
              <a:t> [online]</a:t>
            </a:r>
            <a:r>
              <a:rPr lang="cs-CZ" sz="1400" dirty="0">
                <a:effectLst/>
              </a:rPr>
              <a:t>. </a:t>
            </a:r>
            <a:r>
              <a:rPr lang="en-GB" sz="1400" dirty="0">
                <a:effectLst/>
              </a:rPr>
              <a:t>[</a:t>
            </a:r>
            <a:r>
              <a:rPr lang="cs-CZ" sz="1400" dirty="0">
                <a:effectLst/>
              </a:rPr>
              <a:t>cit</a:t>
            </a:r>
            <a:r>
              <a:rPr lang="en-GB" sz="1400" dirty="0">
                <a:effectLst/>
              </a:rPr>
              <a:t>. 2021-04-04]. </a:t>
            </a:r>
            <a:r>
              <a:rPr lang="en-GB" sz="1400" dirty="0" err="1">
                <a:effectLst/>
              </a:rPr>
              <a:t>Dostupné</a:t>
            </a:r>
            <a:r>
              <a:rPr lang="en-GB" sz="1400" dirty="0">
                <a:effectLst/>
              </a:rPr>
              <a:t> z: </a:t>
            </a:r>
            <a:r>
              <a:rPr lang="en-GB" sz="1400" dirty="0">
                <a:effectLst/>
                <a:hlinkClick r:id="rId3"/>
              </a:rPr>
              <a:t>https://vs-vtipy.tonikovo.cz/</a:t>
            </a:r>
            <a:endParaRPr lang="en-GB" sz="1400" dirty="0">
              <a:effectLst/>
            </a:endParaRP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62C9D5-7B62-4DCD-A641-B078719408A7}"/>
              </a:ext>
            </a:extLst>
          </p:cNvPr>
          <p:cNvSpPr txBox="1"/>
          <p:nvPr/>
        </p:nvSpPr>
        <p:spPr>
          <a:xfrm>
            <a:off x="995853" y="127000"/>
            <a:ext cx="1020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OBOROVÉ VTIPY –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anekdoty srozumitelné pouze pro určitou skupinu (podle profese, vzdělání apod.)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1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FFBE7EB9-C6FE-4B58-8D04-FDC019677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022069"/>
              </p:ext>
            </p:extLst>
          </p:nvPr>
        </p:nvGraphicFramePr>
        <p:xfrm>
          <a:off x="474725" y="1201176"/>
          <a:ext cx="7810051" cy="506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93A701EE-DDEF-47A0-8070-03F896319D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>
          <a:xfrm>
            <a:off x="9008251" y="3354537"/>
            <a:ext cx="3161430" cy="350346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C9F939-A259-45BE-8574-E12CE5E27ACD}"/>
              </a:ext>
            </a:extLst>
          </p:cNvPr>
          <p:cNvSpPr txBox="1"/>
          <p:nvPr/>
        </p:nvSpPr>
        <p:spPr>
          <a:xfrm>
            <a:off x="817588" y="138923"/>
            <a:ext cx="7124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+mj-lt"/>
              </a:rPr>
              <a:t>SCHRÖDINGEROVA KOČKA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071A3F9-22D0-46AD-8E83-D21E7D37ECF9}"/>
              </a:ext>
            </a:extLst>
          </p:cNvPr>
          <p:cNvSpPr txBox="1"/>
          <p:nvPr/>
        </p:nvSpPr>
        <p:spPr>
          <a:xfrm>
            <a:off x="387103" y="6261959"/>
            <a:ext cx="8598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/>
              <a:t>Čerpáno z:</a:t>
            </a:r>
            <a:r>
              <a:rPr lang="cs-CZ" sz="900" dirty="0"/>
              <a:t>  </a:t>
            </a:r>
            <a:r>
              <a:rPr lang="en-GB" sz="900" dirty="0">
                <a:effectLst/>
              </a:rPr>
              <a:t>ANON.</a:t>
            </a:r>
            <a:r>
              <a:rPr lang="cs-CZ" sz="900" dirty="0">
                <a:effectLst/>
              </a:rPr>
              <a:t> </a:t>
            </a:r>
            <a:r>
              <a:rPr lang="en-GB" sz="900" dirty="0" err="1">
                <a:effectLst/>
              </a:rPr>
              <a:t>Schrödingerova</a:t>
            </a:r>
            <a:r>
              <a:rPr lang="en-GB" sz="900" dirty="0">
                <a:effectLst/>
              </a:rPr>
              <a:t> </a:t>
            </a:r>
            <a:r>
              <a:rPr lang="en-GB" sz="900" dirty="0" err="1">
                <a:effectLst/>
              </a:rPr>
              <a:t>kočka</a:t>
            </a:r>
            <a:r>
              <a:rPr lang="en-GB" sz="900" dirty="0">
                <a:effectLst/>
              </a:rPr>
              <a:t>. </a:t>
            </a:r>
            <a:r>
              <a:rPr lang="cs-CZ" sz="900" dirty="0">
                <a:effectLst/>
              </a:rPr>
              <a:t>In: </a:t>
            </a:r>
            <a:r>
              <a:rPr lang="en-GB" sz="900" i="1" dirty="0" err="1">
                <a:effectLst/>
              </a:rPr>
              <a:t>Vtipy</a:t>
            </a:r>
            <a:r>
              <a:rPr lang="en-GB" sz="900" i="1" dirty="0">
                <a:effectLst/>
              </a:rPr>
              <a:t> z </a:t>
            </a:r>
            <a:r>
              <a:rPr lang="en-GB" sz="900" i="1" dirty="0" err="1">
                <a:effectLst/>
              </a:rPr>
              <a:t>vysoké</a:t>
            </a:r>
            <a:r>
              <a:rPr lang="en-GB" sz="900" i="1" dirty="0">
                <a:effectLst/>
              </a:rPr>
              <a:t> </a:t>
            </a:r>
            <a:r>
              <a:rPr lang="en-GB" sz="900" i="1" dirty="0" err="1">
                <a:effectLst/>
              </a:rPr>
              <a:t>školy</a:t>
            </a:r>
            <a:r>
              <a:rPr lang="en-GB" sz="900" i="1" dirty="0">
                <a:effectLst/>
              </a:rPr>
              <a:t> a </a:t>
            </a:r>
            <a:r>
              <a:rPr lang="en-GB" sz="900" i="1" dirty="0" err="1">
                <a:effectLst/>
              </a:rPr>
              <a:t>vědecký</a:t>
            </a:r>
            <a:r>
              <a:rPr lang="en-GB" sz="900" i="1" dirty="0">
                <a:effectLst/>
              </a:rPr>
              <a:t> </a:t>
            </a:r>
            <a:r>
              <a:rPr lang="en-GB" sz="900" i="1" dirty="0" err="1">
                <a:effectLst/>
              </a:rPr>
              <a:t>humor</a:t>
            </a:r>
            <a:r>
              <a:rPr lang="en-GB" sz="900" dirty="0">
                <a:effectLst/>
              </a:rPr>
              <a:t> [online]</a:t>
            </a:r>
            <a:r>
              <a:rPr lang="cs-CZ" sz="900" dirty="0">
                <a:effectLst/>
              </a:rPr>
              <a:t>.</a:t>
            </a:r>
            <a:r>
              <a:rPr lang="en-GB" sz="900" dirty="0">
                <a:effectLst/>
              </a:rPr>
              <a:t> [</a:t>
            </a:r>
            <a:r>
              <a:rPr lang="cs-CZ" sz="900" dirty="0"/>
              <a:t>cit.</a:t>
            </a:r>
            <a:r>
              <a:rPr lang="en-GB" sz="900" dirty="0">
                <a:effectLst/>
              </a:rPr>
              <a:t> 2021-04-04]. </a:t>
            </a:r>
            <a:r>
              <a:rPr lang="en-GB" sz="900" dirty="0" err="1">
                <a:effectLst/>
              </a:rPr>
              <a:t>Dostupné</a:t>
            </a:r>
            <a:r>
              <a:rPr lang="en-GB" sz="900" dirty="0">
                <a:effectLst/>
              </a:rPr>
              <a:t> z: </a:t>
            </a:r>
            <a:r>
              <a:rPr lang="en-GB" sz="900" dirty="0">
                <a:effectLst/>
                <a:hlinkClick r:id="rId8"/>
              </a:rPr>
              <a:t>https://vs-vtipy.tonikovo.cz/vtipy/schrodingerova-kocka/</a:t>
            </a:r>
            <a:endParaRPr lang="en-GB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113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78216-6796-4E63-B391-BCB0CD99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567268"/>
            <a:ext cx="10178322" cy="3593591"/>
          </a:xfrm>
        </p:spPr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ABSURDNÍ VTIPY (KAMEŇÁKY)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EROTICKO-PORNOGRAFICKÉ VTIPY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VTIPY URČENÉ STEJNÉMU POHLAVÍ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zesměšnění opačného pohlaví (pokud by bylo přítomno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nežádoucí reakce, kritika)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3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2D8507-10A6-4259-BE47-3BBEDBF2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231506"/>
            <a:ext cx="10318418" cy="4394988"/>
          </a:xfrm>
        </p:spPr>
        <p:txBody>
          <a:bodyPr/>
          <a:lstStyle/>
          <a:p>
            <a:r>
              <a:rPr lang="cs-CZ" sz="4000" dirty="0"/>
              <a:t>Vtip v komunitě</a:t>
            </a:r>
            <a:br>
              <a:rPr lang="cs-CZ" sz="4000" dirty="0"/>
            </a:br>
            <a:r>
              <a:rPr lang="cs-CZ" sz="4000" dirty="0"/>
              <a:t>neslyšících</a:t>
            </a:r>
          </a:p>
        </p:txBody>
      </p:sp>
    </p:spTree>
    <p:extLst>
      <p:ext uri="{BB962C8B-B14F-4D97-AF65-F5344CB8AC3E}">
        <p14:creationId xmlns:p14="http://schemas.microsoft.com/office/powerpoint/2010/main" val="249099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041CB-0FD3-4C52-A42B-434EF31A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8" y="1244600"/>
            <a:ext cx="10905761" cy="455506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humor určen k pobavení uvnitř komunity – často zaleženo na specifických rysech znakového jazyka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překlad vtipů do českého jazyka slyšícím (většinou) vůbec nepřipadá vtipný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objevuje se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dovysvětlení pointy</a:t>
            </a: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také se objevuje </a:t>
            </a:r>
            <a:r>
              <a:rPr lang="cs-CZ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touha po neslyšících dětech/touha po tom, aby bylo více neslyšících</a:t>
            </a:r>
          </a:p>
          <a:p>
            <a:pPr marL="342900" lvl="0" indent="-342900">
              <a:buFont typeface="Symbol" panose="05050102010706020507" pitchFamily="18" charset="2"/>
              <a:buChar char=""/>
            </a:pPr>
            <a:endParaRPr lang="cs-CZ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Vtipy: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Vlaštovka: </a:t>
            </a:r>
            <a:r>
              <a:rPr lang="cs-CZ" sz="1600" dirty="0">
                <a:solidFill>
                  <a:srgbClr val="46B2B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https://youtu.be/a8bJDspTppk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Specifické rysy komunity Neslyšících: </a:t>
            </a:r>
            <a:r>
              <a:rPr lang="cs-CZ" sz="1600" dirty="0">
                <a:hlinkClick r:id="rId3"/>
              </a:rPr>
              <a:t>https://youtu.be/FuPFS29yGQw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Slyšící jako hlupák: </a:t>
            </a:r>
            <a:r>
              <a:rPr lang="cs-CZ" sz="1600" dirty="0">
                <a:hlinkClick r:id="rId4"/>
              </a:rPr>
              <a:t>https://youtu.be/CUXFl-Q4vjM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Slyšící využívá neslyšícího: </a:t>
            </a:r>
            <a:r>
              <a:rPr lang="cs-CZ" sz="1600" dirty="0">
                <a:hlinkClick r:id="rId5"/>
              </a:rPr>
              <a:t>https://youtu.be/Xqq568albwk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Neslyšící využívá toho, že je neslyšící: </a:t>
            </a:r>
            <a:r>
              <a:rPr lang="cs-CZ" sz="1600" dirty="0">
                <a:hlinkClick r:id="rId6"/>
              </a:rPr>
              <a:t>https://youtu.be/Eksyxn6Mp1M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Neslyšící využívá toho, že je neslyšící/neslyšící přechytračí slyšícího + slyšící využívá Neslyšícího: </a:t>
            </a:r>
            <a:r>
              <a:rPr lang="cs-CZ" sz="1600" dirty="0">
                <a:hlinkClick r:id="rId7"/>
              </a:rPr>
              <a:t>https://youtu.be/c16MbHzLSC4</a:t>
            </a:r>
            <a:endParaRPr lang="cs-CZ" sz="1600" dirty="0"/>
          </a:p>
          <a:p>
            <a:pPr marL="0" lvl="0" indent="0">
              <a:buNone/>
            </a:pPr>
            <a:endParaRPr lang="cs-CZ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8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13345D-A1C9-42C1-AA78-3DD539308A7E}"/>
              </a:ext>
            </a:extLst>
          </p:cNvPr>
          <p:cNvSpPr txBox="1"/>
          <p:nvPr/>
        </p:nvSpPr>
        <p:spPr>
          <a:xfrm>
            <a:off x="1664448" y="181800"/>
            <a:ext cx="900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+mj-lt"/>
              </a:rPr>
              <a:t>VTIPY ZALOŽENÉ NA TOM, JAK VYPADAJÍ NĚKTERÉ ZNAKY ZNAKOVÉHO JAZYKA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884669-085B-4CBA-BACC-63A64D0B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089" y="1145880"/>
            <a:ext cx="8771467" cy="4611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pláži, kde se v horku opaluje mnoho lidí, se objeví King Kong. Když lidé spatří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obrovskou opici, všichni začnou křičet a utíkat z pláže pryč; až na jednu krásnou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mladou ženu. Žena nevnímá rozruch kolem sebe a v poklidu si užívá vody. Protože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všichni ostatní utekli, opice přistoupí ke krásné ženě a vezme ji do svých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obrovských tlap. Žena se vyděsí a začne křičet. King Kong se jí snaží říci, jak moc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 krásná. Ona kroutí hlavou a ukazuje na své uši, aby opici vysvětlila, že </a:t>
            </a:r>
            <a:r>
              <a:rPr lang="cs-CZ" dirty="0" err="1">
                <a:solidFill>
                  <a:schemeClr val="tx1"/>
                </a:solidFill>
              </a:rPr>
              <a:t>neslysi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King Kong je překvapen, že potkal neslyšící ženu, a využívá své zkušenosti, že se kdysi učil znakový jazyk. Podívá se na mladou slečnu a ukazuje: „Jste tak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krásná. Chci si Vás vzít!„</a:t>
            </a:r>
          </a:p>
          <a:p>
            <a:pPr marL="0" indent="0" algn="just">
              <a:buNone/>
            </a:pPr>
            <a:r>
              <a:rPr lang="cs-CZ" sz="1200" dirty="0">
                <a:solidFill>
                  <a:schemeClr val="tx1"/>
                </a:solidFill>
              </a:rPr>
              <a:t>Zdroj: 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KOMÁRKOVÁ,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Barbora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 </a:t>
            </a:r>
            <a:r>
              <a:rPr lang="en-GB" sz="1200" b="0" i="1" dirty="0" err="1">
                <a:solidFill>
                  <a:srgbClr val="212529"/>
                </a:solidFill>
                <a:effectLst/>
              </a:rPr>
              <a:t>Neslyšící</a:t>
            </a:r>
            <a:r>
              <a:rPr lang="en-GB" sz="1200" b="0" i="1" dirty="0">
                <a:solidFill>
                  <a:srgbClr val="212529"/>
                </a:solidFill>
                <a:effectLst/>
              </a:rPr>
              <a:t> - </a:t>
            </a:r>
            <a:r>
              <a:rPr lang="en-GB" sz="1200" b="0" i="1" dirty="0" err="1">
                <a:solidFill>
                  <a:srgbClr val="212529"/>
                </a:solidFill>
                <a:effectLst/>
              </a:rPr>
              <a:t>jazyková</a:t>
            </a:r>
            <a:r>
              <a:rPr lang="en-GB" sz="1200" b="0" i="1" dirty="0">
                <a:solidFill>
                  <a:srgbClr val="212529"/>
                </a:solidFill>
                <a:effectLst/>
              </a:rPr>
              <a:t> a </a:t>
            </a:r>
            <a:r>
              <a:rPr lang="en-GB" sz="1200" b="0" i="1" dirty="0" err="1">
                <a:solidFill>
                  <a:srgbClr val="212529"/>
                </a:solidFill>
                <a:effectLst/>
              </a:rPr>
              <a:t>kulturní</a:t>
            </a:r>
            <a:r>
              <a:rPr lang="en-GB" sz="1200" b="0" i="1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1" dirty="0" err="1">
                <a:solidFill>
                  <a:srgbClr val="212529"/>
                </a:solidFill>
                <a:effectLst/>
              </a:rPr>
              <a:t>menšina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Praha, 2006, s. 41-42.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Diplomová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práce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Univerzita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Karlova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Pedagogická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fakulta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Katedra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speciální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pedagogiky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Vedoucí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práce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Lenka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Okrouhlíková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2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931EB-5042-4C82-8B49-0F1F4303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558800"/>
            <a:ext cx="10178322" cy="5740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Zdroje informací:</a:t>
            </a:r>
          </a:p>
          <a:p>
            <a:pPr marL="0" indent="0">
              <a:buNone/>
            </a:pPr>
            <a:r>
              <a:rPr lang="cs-CZ" sz="1700" dirty="0"/>
              <a:t>BENEŠ, Bohuslav, 1990. </a:t>
            </a:r>
            <a:r>
              <a:rPr lang="cs-CZ" sz="1700" i="1" dirty="0"/>
              <a:t>Česká lidová slovesnost: výbor pro současného čtenáře</a:t>
            </a:r>
            <a:r>
              <a:rPr lang="cs-CZ" sz="1700" dirty="0"/>
              <a:t>. Praha: Odeon. Lidové umění slovesné (Odeon). ISBN 80-207-0181-8.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dirty="0"/>
              <a:t>BROUČEK, Stanislav a Richard JEŘÁBEK, </a:t>
            </a:r>
            <a:r>
              <a:rPr lang="cs-CZ" sz="1700" dirty="0" err="1"/>
              <a:t>ed</a:t>
            </a:r>
            <a:r>
              <a:rPr lang="cs-CZ" sz="1700" dirty="0"/>
              <a:t>., 2007. </a:t>
            </a:r>
            <a:r>
              <a:rPr lang="cs-CZ" sz="1700" i="1" dirty="0"/>
              <a:t>Lidová kultura: národopisná encyklopedie Čech, Moravy a Slezska. Věcná část O-Ž. </a:t>
            </a:r>
            <a:r>
              <a:rPr lang="cs-CZ" sz="1700" dirty="0"/>
              <a:t>Praha: Praha: Etnologický ústav Akademie věd České republiky v Praze a Ústav evropské etnologie Filozofické fakulty Masarykovy univerzity v Brně v nakl. Mladá fronta. ISBN 978-80-204-1713-8.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dirty="0"/>
              <a:t>ČAPEK, Karel, 1941. </a:t>
            </a:r>
            <a:r>
              <a:rPr lang="cs-CZ" sz="1700" i="1" dirty="0" err="1"/>
              <a:t>Marsyas</a:t>
            </a:r>
            <a:r>
              <a:rPr lang="cs-CZ" sz="1700" i="1" dirty="0"/>
              <a:t>, čili Na okraj literatury </a:t>
            </a:r>
            <a:r>
              <a:rPr lang="cs-CZ" sz="1700" dirty="0"/>
              <a:t>(1919-1931). Praha: Fr. Borový.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dirty="0"/>
              <a:t>NOVÁKOVÁ, Radka, 2009. </a:t>
            </a:r>
            <a:r>
              <a:rPr lang="cs-CZ" sz="1700" i="1" dirty="0"/>
              <a:t>Komparativní studium současného vtipu u vybraných jihoslovanských národů</a:t>
            </a:r>
            <a:r>
              <a:rPr lang="cs-CZ" sz="1700" dirty="0"/>
              <a:t>. Praha. Diplomová práce. Univerzita Karlova, Filozofická fakulta, Ústav slavistických a východoevropských studií. Vedoucí práce Jaroslav Otčenášek. Dostupné také z: https://is.cuni.cz/webapps/zzp/detail/74924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i="1" dirty="0"/>
              <a:t>Ottova všeobecná encyklopedie ve dvou svazcích</a:t>
            </a:r>
            <a:r>
              <a:rPr lang="cs-CZ" sz="1700" dirty="0"/>
              <a:t>, 2003. Praha: Ottovo nakladatelství v divizi Cesty. ISBN 80-718-1938-7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Zdroje obrázků:</a:t>
            </a:r>
          </a:p>
          <a:p>
            <a:pPr marL="0" indent="0">
              <a:buNone/>
            </a:pPr>
            <a:r>
              <a:rPr lang="cs-CZ" sz="1600" dirty="0"/>
              <a:t>Obr. 1 – URBAN, Petr. Humorem chtějí turistům říct, že alkohol k jízdě na kole nepatří </a:t>
            </a:r>
            <a:r>
              <a:rPr lang="cs-CZ" sz="1600" dirty="0">
                <a:sym typeface="Symbol" panose="05050102010706020507" pitchFamily="18" charset="2"/>
              </a:rPr>
              <a:t>kresba. In: </a:t>
            </a:r>
            <a:r>
              <a:rPr lang="cs-CZ" sz="1600" i="1" dirty="0">
                <a:sym typeface="Symbol" panose="05050102010706020507" pitchFamily="18" charset="2"/>
              </a:rPr>
              <a:t>iDNES.cz </a:t>
            </a:r>
            <a:r>
              <a:rPr lang="cs-CZ" sz="1600" dirty="0">
                <a:sym typeface="Symbol" panose="05050102010706020507" pitchFamily="18" charset="2"/>
              </a:rPr>
              <a:t>online. 2018-08-06 cit. 2021-04-04. Dostupné z:</a:t>
            </a:r>
            <a:r>
              <a:rPr lang="cs-CZ" sz="1600" i="1" dirty="0">
                <a:sym typeface="Symbol" panose="05050102010706020507" pitchFamily="18" charset="2"/>
              </a:rPr>
              <a:t> </a:t>
            </a:r>
            <a:r>
              <a:rPr lang="cs-CZ" sz="1600" dirty="0">
                <a:hlinkClick r:id="rId2"/>
              </a:rPr>
              <a:t>https://www.idnes.cz/brno/zpravy/vtip-humor-turista-hluk-opilost-vino-sklipek-jizni-morava-velke-pavlovice.A180804_418840_brno-zpravy_mos1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Obr. 2 – BERKA, Jan. Špalíček dobrých českých vtipů I. - obálka knihy </a:t>
            </a:r>
            <a:r>
              <a:rPr lang="cs-CZ" sz="1600" dirty="0">
                <a:sym typeface="Symbol" panose="05050102010706020507" pitchFamily="18" charset="2"/>
              </a:rPr>
              <a:t>obálka knihy. In: </a:t>
            </a:r>
            <a:r>
              <a:rPr lang="cs-CZ" sz="1600" i="1" dirty="0">
                <a:sym typeface="Symbol" panose="05050102010706020507" pitchFamily="18" charset="2"/>
              </a:rPr>
              <a:t>Databazeknih.cz </a:t>
            </a:r>
            <a:r>
              <a:rPr lang="cs-CZ" sz="1600" dirty="0">
                <a:sym typeface="Symbol" panose="05050102010706020507" pitchFamily="18" charset="2"/>
              </a:rPr>
              <a:t>online. cit. 2021-04-04. Dostupné z: </a:t>
            </a:r>
            <a:r>
              <a:rPr lang="cs-CZ" sz="1600" dirty="0">
                <a:sym typeface="Symbol" panose="05050102010706020507" pitchFamily="18" charset="2"/>
                <a:hlinkClick r:id="rId3"/>
              </a:rPr>
              <a:t>https://www.databazeknih.cz/obalka-knihy/spalicek-dobrych-ceskych-vtipu-i-357849</a:t>
            </a:r>
            <a:r>
              <a:rPr lang="cs-CZ" sz="1600" dirty="0">
                <a:sym typeface="Symbol" panose="05050102010706020507" pitchFamily="18" charset="2"/>
              </a:rPr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2178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6B25EA3-BB54-4295-8DD8-54BCE6126F86}"/>
              </a:ext>
            </a:extLst>
          </p:cNvPr>
          <p:cNvSpPr txBox="1"/>
          <p:nvPr/>
        </p:nvSpPr>
        <p:spPr>
          <a:xfrm>
            <a:off x="990600" y="1679788"/>
            <a:ext cx="1075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i="1" dirty="0"/>
              <a:t>„krátká pregnantní výpověď s nečekanou pointou“ </a:t>
            </a:r>
            <a:r>
              <a:rPr lang="cs-CZ" dirty="0"/>
              <a:t>(Brouček, Jeřábek </a:t>
            </a:r>
            <a:r>
              <a:rPr lang="cs-CZ" dirty="0" err="1"/>
              <a:t>ed</a:t>
            </a:r>
            <a:r>
              <a:rPr lang="cs-CZ" dirty="0"/>
              <a:t>., 2007, s. 1158)</a:t>
            </a:r>
          </a:p>
          <a:p>
            <a:pPr algn="just"/>
            <a:endParaRPr lang="cs-CZ" i="1" dirty="0"/>
          </a:p>
          <a:p>
            <a:pPr algn="just"/>
            <a:r>
              <a:rPr lang="cs-CZ" i="1" dirty="0"/>
              <a:t>„stručné, vtipné vyprávění humorné příhody s pádnou pointou o známé události, osobnosti, o příslušnících určité spol. vrstvy apod.“ </a:t>
            </a:r>
            <a:r>
              <a:rPr lang="cs-CZ" dirty="0"/>
              <a:t>(Ottova všeobecná encyklopedie ve dvou svazcích, 2003, s. 51)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5AF2B4-E8D7-4909-868F-8E063B30E9F6}"/>
              </a:ext>
            </a:extLst>
          </p:cNvPr>
          <p:cNvSpPr txBox="1"/>
          <p:nvPr/>
        </p:nvSpPr>
        <p:spPr>
          <a:xfrm>
            <a:off x="4218723" y="453571"/>
            <a:ext cx="375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+mj-lt"/>
              </a:rPr>
              <a:t>CO JE TO VTIP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72A9718-9AB0-40ED-9BF9-4333598CF541}"/>
              </a:ext>
            </a:extLst>
          </p:cNvPr>
          <p:cNvSpPr txBox="1"/>
          <p:nvPr/>
        </p:nvSpPr>
        <p:spPr>
          <a:xfrm>
            <a:off x="990599" y="3686357"/>
            <a:ext cx="10752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(vtip)</a:t>
            </a:r>
            <a:r>
              <a:rPr lang="cs-CZ" i="1" dirty="0"/>
              <a:t> „bývá ztotožňován s anekdotou, která je však obsáhlejší a nemusí vyústit v humornou situaci“ </a:t>
            </a:r>
          </a:p>
          <a:p>
            <a:pPr algn="just"/>
            <a:r>
              <a:rPr lang="cs-CZ" dirty="0"/>
              <a:t>(Brouček, Jeřábek </a:t>
            </a:r>
            <a:r>
              <a:rPr lang="cs-CZ" dirty="0" err="1"/>
              <a:t>eds</a:t>
            </a:r>
            <a:r>
              <a:rPr lang="cs-CZ" dirty="0"/>
              <a:t>., 2007, s. 1158)</a:t>
            </a:r>
          </a:p>
          <a:p>
            <a:r>
              <a:rPr lang="cs-CZ" dirty="0"/>
              <a:t>×</a:t>
            </a:r>
          </a:p>
          <a:p>
            <a:pPr algn="just"/>
            <a:r>
              <a:rPr lang="cs-CZ" i="1" dirty="0"/>
              <a:t>„anekdoty jsou velmi krátká vyprávění s nečekaným žertovným vyvrcholením, která se šíří převážně ústně“</a:t>
            </a:r>
          </a:p>
          <a:p>
            <a:pPr algn="just"/>
            <a:r>
              <a:rPr lang="cs-CZ" dirty="0"/>
              <a:t>(Beneš, 1990, s. 342)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2857DA-DF47-42B5-BA23-DEAE9A1F80CA}"/>
              </a:ext>
            </a:extLst>
          </p:cNvPr>
          <p:cNvSpPr txBox="1"/>
          <p:nvPr/>
        </p:nvSpPr>
        <p:spPr>
          <a:xfrm>
            <a:off x="990599" y="3224692"/>
            <a:ext cx="224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VTIP × ANEKDOTA</a:t>
            </a:r>
          </a:p>
        </p:txBody>
      </p:sp>
    </p:spTree>
    <p:extLst>
      <p:ext uri="{BB962C8B-B14F-4D97-AF65-F5344CB8AC3E}">
        <p14:creationId xmlns:p14="http://schemas.microsoft.com/office/powerpoint/2010/main" val="67213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5AC41-D1DA-4806-A699-4E2958B6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913467"/>
            <a:ext cx="10178322" cy="3031066"/>
          </a:xfrm>
        </p:spPr>
        <p:txBody>
          <a:bodyPr>
            <a:normAutofit/>
          </a:bodyPr>
          <a:lstStyle/>
          <a:p>
            <a:pPr lvl="0" algn="just"/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součástí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městského folklóru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v minulosti přecházely spíše z města na venkov než naopak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cílem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pobavit adresáta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zejména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ústní podání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(také sbírky vtipů, šíření na internetu)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neznámý autor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„a vydává-li někdo anekdotu za svou, buďte ujištěni, že je to podvodník a </a:t>
            </a:r>
            <a:r>
              <a:rPr lang="cs-CZ" sz="18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Lžidimitrij</a:t>
            </a:r>
            <a:r>
              <a:rPr lang="cs-CZ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(Čapek, 1941, s. 60)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zdrojem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informací o životě národa, etnika či dané společnosti nebo společenské vrstvy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častá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stereotypizace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7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86A88E5-D8F0-4C43-9170-17223481B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8" t="68915" r="25551" b="14991"/>
          <a:stretch/>
        </p:blipFill>
        <p:spPr>
          <a:xfrm>
            <a:off x="1186651" y="2116667"/>
            <a:ext cx="9818697" cy="26246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6A4EACD-D1F9-45FA-B504-0A3B90CAA7F7}"/>
              </a:ext>
            </a:extLst>
          </p:cNvPr>
          <p:cNvSpPr txBox="1"/>
          <p:nvPr/>
        </p:nvSpPr>
        <p:spPr>
          <a:xfrm>
            <a:off x="1100665" y="795404"/>
            <a:ext cx="999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schopnost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aktualizace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anekdoty z jiných období se objevují i v současnosti a jsou uzpůsobeny příslušné době (postavy, prostředí, jazykové prostředky) – podle K. Čapka je anekdota jako kometa, která se vrací po oběžné dráze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B3C02B-CD1A-47D2-B5D9-3A38329ED037}"/>
              </a:ext>
            </a:extLst>
          </p:cNvPr>
          <p:cNvSpPr txBox="1"/>
          <p:nvPr/>
        </p:nvSpPr>
        <p:spPr>
          <a:xfrm>
            <a:off x="2937931" y="4760667"/>
            <a:ext cx="631613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effectLst/>
              </a:rPr>
              <a:t>ANON.</a:t>
            </a:r>
            <a:r>
              <a:rPr lang="cs-CZ" sz="1050" dirty="0">
                <a:effectLst/>
              </a:rPr>
              <a:t>  </a:t>
            </a:r>
            <a:r>
              <a:rPr lang="en-GB" sz="1050" dirty="0" err="1">
                <a:effectLst/>
              </a:rPr>
              <a:t>Vtipy</a:t>
            </a:r>
            <a:r>
              <a:rPr lang="en-GB" sz="1050" dirty="0">
                <a:effectLst/>
              </a:rPr>
              <a:t>. </a:t>
            </a:r>
            <a:r>
              <a:rPr lang="en-GB" sz="1050" dirty="0" err="1">
                <a:effectLst/>
              </a:rPr>
              <a:t>Miliony</a:t>
            </a:r>
            <a:r>
              <a:rPr lang="en-GB" sz="1050" dirty="0">
                <a:effectLst/>
              </a:rPr>
              <a:t> </a:t>
            </a:r>
            <a:r>
              <a:rPr lang="en-GB" sz="1050" dirty="0" err="1">
                <a:effectLst/>
              </a:rPr>
              <a:t>skvělých</a:t>
            </a:r>
            <a:r>
              <a:rPr lang="en-GB" sz="1050" dirty="0">
                <a:effectLst/>
              </a:rPr>
              <a:t> </a:t>
            </a:r>
            <a:r>
              <a:rPr lang="en-GB" sz="1050" dirty="0" err="1">
                <a:effectLst/>
              </a:rPr>
              <a:t>vtipů</a:t>
            </a:r>
            <a:r>
              <a:rPr lang="en-GB" sz="1050" dirty="0">
                <a:effectLst/>
              </a:rPr>
              <a:t>. </a:t>
            </a:r>
            <a:r>
              <a:rPr lang="cs-CZ" sz="1050" dirty="0">
                <a:effectLst/>
              </a:rPr>
              <a:t>In: </a:t>
            </a:r>
            <a:r>
              <a:rPr lang="en-GB" sz="1050" i="1" dirty="0">
                <a:effectLst/>
              </a:rPr>
              <a:t>Vtipy.NET</a:t>
            </a:r>
            <a:r>
              <a:rPr lang="en-GB" sz="1050" dirty="0">
                <a:effectLst/>
              </a:rPr>
              <a:t> [online]</a:t>
            </a:r>
            <a:r>
              <a:rPr lang="cs-CZ" sz="1050" dirty="0">
                <a:effectLst/>
              </a:rPr>
              <a:t>.</a:t>
            </a:r>
            <a:r>
              <a:rPr lang="en-GB" sz="1050" dirty="0">
                <a:effectLst/>
              </a:rPr>
              <a:t> [</a:t>
            </a:r>
            <a:r>
              <a:rPr lang="cs-CZ" sz="1050" dirty="0">
                <a:effectLst/>
              </a:rPr>
              <a:t>cit</a:t>
            </a:r>
            <a:r>
              <a:rPr lang="en-GB" sz="1050" dirty="0">
                <a:effectLst/>
              </a:rPr>
              <a:t>. 2021-04-04]. </a:t>
            </a:r>
            <a:r>
              <a:rPr lang="en-GB" sz="1050" dirty="0" err="1">
                <a:effectLst/>
              </a:rPr>
              <a:t>Dostupné</a:t>
            </a:r>
            <a:r>
              <a:rPr lang="en-GB" sz="1050" dirty="0">
                <a:effectLst/>
              </a:rPr>
              <a:t> z: </a:t>
            </a:r>
            <a:r>
              <a:rPr lang="en-GB" sz="1050" dirty="0">
                <a:effectLst/>
                <a:hlinkClick r:id="rId3"/>
              </a:rPr>
              <a:t>https://www.vtipy.net/</a:t>
            </a:r>
            <a:endParaRPr lang="en-GB" sz="105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6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255AF-8211-4C9E-9526-FC25C5ED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677333"/>
            <a:ext cx="10178322" cy="56388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 </a:t>
            </a:r>
            <a:r>
              <a:rPr lang="cs-CZ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jeden obsah mnoho forem</a:t>
            </a: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– např. stejný děj, stejná pointa, ale jiné postavy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Povídají si dva policajti. „Já si dávám na noční stolek dvě sklenice – jednu plnou a jednu prázdnou.“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„Proč tu plnou?“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„To kdybych měl v noci žízeň.“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„A tu prázdnou?“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„To kdybych tu žízeň neměl.“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Programátoři si dávají večer na noční stolek dvě sklenice vody. Plnou, kdyby dostali žízeň, a prázdnou, kdyby ji nedostali.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Proč si blondýna dává na noční stolek prázdnou sklenici? Kdyby neměla žízeň. </a:t>
            </a:r>
          </a:p>
        </p:txBody>
      </p:sp>
    </p:spTree>
    <p:extLst>
      <p:ext uri="{BB962C8B-B14F-4D97-AF65-F5344CB8AC3E}">
        <p14:creationId xmlns:p14="http://schemas.microsoft.com/office/powerpoint/2010/main" val="36755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D3CAD-C515-43D1-8361-D656707E8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328337"/>
            <a:ext cx="10178322" cy="5185325"/>
          </a:xfrm>
        </p:spPr>
        <p:txBody>
          <a:bodyPr/>
          <a:lstStyle/>
          <a:p>
            <a:pPr lvl="0" algn="just"/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vtip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volen dle prostředí, adresáta, kontextu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přednost se dává takovému vtipu, u kterého je největší pravděpodobnost, že u adresáta vyvolá potřebný ohlas = začne se smát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základní složky komunikace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mluvčí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(vypravěč vtipu),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adresát, kanál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(prostředí, kterým se informace přenáší – ústně, písemně, formou obrázku, komiksu apod.),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kód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(jazyk, dialekt),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kontext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(sociálně-kulturní) a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vlastní sdělení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jazyk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 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prostředek i cíl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(jazykové vtipy, vtipy nepřeložitelné do cizího jazyka)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D43089-B14A-4359-8EC8-FB46338B4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4" t="24390" r="32387" b="14320"/>
          <a:stretch/>
        </p:blipFill>
        <p:spPr>
          <a:xfrm>
            <a:off x="3048000" y="2409274"/>
            <a:ext cx="6096000" cy="42031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1E982C-7AB0-4558-A085-ACAB824A05EA}"/>
              </a:ext>
            </a:extLst>
          </p:cNvPr>
          <p:cNvSpPr txBox="1"/>
          <p:nvPr/>
        </p:nvSpPr>
        <p:spPr>
          <a:xfrm>
            <a:off x="3407603" y="6612467"/>
            <a:ext cx="5376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Obr. 1 - Humorem chtějí turistům říct, že alkohol k jízdě na kole nepatří. Foto: Petr Urban</a:t>
            </a:r>
          </a:p>
        </p:txBody>
      </p:sp>
    </p:spTree>
    <p:extLst>
      <p:ext uri="{BB962C8B-B14F-4D97-AF65-F5344CB8AC3E}">
        <p14:creationId xmlns:p14="http://schemas.microsoft.com/office/powerpoint/2010/main" val="203670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47A3C-6279-4D2C-87DC-F27176E0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79401"/>
            <a:ext cx="10178322" cy="6172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Strukturální členění anekdot:</a:t>
            </a:r>
            <a:r>
              <a:rPr lang="cs-CZ" sz="2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(Nováková, 2009, s. 17-18)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arenR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VTIP-PŘÍBĚH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„Znáš ten, jak…?“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aktualizace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vyprávění v přítomném čase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arenR" startAt="2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VTIP-HÁDANKA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nepravá hádanka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cílem není odpověď uhádnout, ale dozvědět se ji od tazatele = vypravěče vtipu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otázky na: stav věcí, způsob, rozdíl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např.: </a:t>
            </a:r>
            <a:r>
              <a:rPr lang="cs-CZ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Jaký je rozdíl mezi baterií a mužem? Baterie má i pozitivní stranu.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arenR" startAt="3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PARODICKÉ VTIPY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zesměšňování jiných literárních žánrů – např. pohádka (často zlatá rybka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tři přání)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např.: </a:t>
            </a:r>
            <a:r>
              <a:rPr lang="cs-CZ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Rybář vytáhl zlatou rybku. Prý ať ji pustí, že mu splní tři přání. Chtěl být bohatý, mít krásnou ženu a být slavný. Když se ráno vzbudil, kouká – všude zlato, luxus. Otevřou se dveře, vstoupí krásná žena, přijde k posteli, políbí ho na čelo a říká: „Vstávej, Ferdinande, musíme do Sarajeva!”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+mj-lt"/>
              <a:buAutoNum type="arabicParenR" startAt="4"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PARODISTICKÝ PŘEKLAD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komický překlad z cizího jazyka, parodie cizího jazyka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např. </a:t>
            </a:r>
            <a:r>
              <a:rPr lang="cs-CZ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úderník čínsky: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nečum-čiň-se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64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891E1-5255-47A4-806C-175ED131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812" y="372534"/>
            <a:ext cx="10178322" cy="3593591"/>
          </a:xfrm>
        </p:spPr>
        <p:txBody>
          <a:bodyPr/>
          <a:lstStyle/>
          <a:p>
            <a:pPr algn="just"/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Kategorizace vtipů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mnoho různých kategorizací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např. podle použité formy, podle historického období, ke kterému se vtip vztahuje, podle protagonisty, podle prostředí apod.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internetové stránky, které fungují jako sbírky vtipů – nejčastěji dělení podle tématu (vtipy o Pepíčkovi, o tchýních, o doktorech, o lordech atd.)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mnoho erotických vtipů 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3074" name="Picture 2" descr="Špalíček dobrých českých vtipů I. - obálka knihy">
            <a:extLst>
              <a:ext uri="{FF2B5EF4-FFF2-40B4-BE49-F238E27FC236}">
                <a16:creationId xmlns:a16="http://schemas.microsoft.com/office/drawing/2014/main" id="{4DEF366D-61D1-4AFB-B5CA-5E64421E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528358"/>
            <a:ext cx="2870200" cy="40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18DBB0B-64C7-4E04-B1AA-9652D64C2E48}"/>
              </a:ext>
            </a:extLst>
          </p:cNvPr>
          <p:cNvSpPr txBox="1"/>
          <p:nvPr/>
        </p:nvSpPr>
        <p:spPr>
          <a:xfrm>
            <a:off x="3672099" y="6596390"/>
            <a:ext cx="4847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Obr. 2 – Špalíček dobrých českých vtipů I. - obálka knihy. Autor obálky: Jan Berka.</a:t>
            </a:r>
          </a:p>
        </p:txBody>
      </p:sp>
    </p:spTree>
    <p:extLst>
      <p:ext uri="{BB962C8B-B14F-4D97-AF65-F5344CB8AC3E}">
        <p14:creationId xmlns:p14="http://schemas.microsoft.com/office/powerpoint/2010/main" val="51410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332E32C-A4FD-4A03-A897-20B9BA3B5ABE}"/>
              </a:ext>
            </a:extLst>
          </p:cNvPr>
          <p:cNvSpPr/>
          <p:nvPr/>
        </p:nvSpPr>
        <p:spPr>
          <a:xfrm>
            <a:off x="1219200" y="668867"/>
            <a:ext cx="4224867" cy="552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FA8DBE-0B4C-4EE8-BCB0-F65671B57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4" t="13008" r="65465" b="44681"/>
          <a:stretch/>
        </p:blipFill>
        <p:spPr>
          <a:xfrm>
            <a:off x="1282183" y="730405"/>
            <a:ext cx="2074128" cy="5397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722577D-15F6-449E-8B52-52C8829F8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5" t="55128" r="65682" b="5576"/>
          <a:stretch/>
        </p:blipFill>
        <p:spPr>
          <a:xfrm>
            <a:off x="3356310" y="730405"/>
            <a:ext cx="1954233" cy="513342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650926-92A6-4EAD-8188-94426DEB18C3}"/>
              </a:ext>
            </a:extLst>
          </p:cNvPr>
          <p:cNvSpPr txBox="1"/>
          <p:nvPr/>
        </p:nvSpPr>
        <p:spPr>
          <a:xfrm>
            <a:off x="1219200" y="6259138"/>
            <a:ext cx="444865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effectLst/>
              </a:rPr>
              <a:t>ANON.</a:t>
            </a:r>
            <a:r>
              <a:rPr lang="cs-CZ" sz="1050" dirty="0">
                <a:effectLst/>
              </a:rPr>
              <a:t>  </a:t>
            </a:r>
            <a:r>
              <a:rPr lang="en-GB" sz="1050" dirty="0" err="1">
                <a:effectLst/>
              </a:rPr>
              <a:t>Vtipy</a:t>
            </a:r>
            <a:r>
              <a:rPr lang="en-GB" sz="1050" dirty="0">
                <a:effectLst/>
              </a:rPr>
              <a:t>. </a:t>
            </a:r>
            <a:r>
              <a:rPr lang="en-GB" sz="1050" dirty="0" err="1">
                <a:effectLst/>
              </a:rPr>
              <a:t>Miliony</a:t>
            </a:r>
            <a:r>
              <a:rPr lang="en-GB" sz="1050" dirty="0">
                <a:effectLst/>
              </a:rPr>
              <a:t> </a:t>
            </a:r>
            <a:r>
              <a:rPr lang="en-GB" sz="1050" dirty="0" err="1">
                <a:effectLst/>
              </a:rPr>
              <a:t>skvělých</a:t>
            </a:r>
            <a:r>
              <a:rPr lang="en-GB" sz="1050" dirty="0">
                <a:effectLst/>
              </a:rPr>
              <a:t> </a:t>
            </a:r>
            <a:r>
              <a:rPr lang="en-GB" sz="1050" dirty="0" err="1">
                <a:effectLst/>
              </a:rPr>
              <a:t>vtipů</a:t>
            </a:r>
            <a:r>
              <a:rPr lang="en-GB" sz="1050" dirty="0">
                <a:effectLst/>
              </a:rPr>
              <a:t>. </a:t>
            </a:r>
            <a:r>
              <a:rPr lang="cs-CZ" sz="1050" dirty="0">
                <a:effectLst/>
              </a:rPr>
              <a:t>In: </a:t>
            </a:r>
            <a:r>
              <a:rPr lang="en-GB" sz="1050" i="1" dirty="0">
                <a:effectLst/>
              </a:rPr>
              <a:t>Vtipy.NET</a:t>
            </a:r>
            <a:r>
              <a:rPr lang="en-GB" sz="1050" dirty="0">
                <a:effectLst/>
              </a:rPr>
              <a:t> [online]</a:t>
            </a:r>
            <a:r>
              <a:rPr lang="cs-CZ" sz="1050" dirty="0">
                <a:effectLst/>
              </a:rPr>
              <a:t>.</a:t>
            </a:r>
            <a:r>
              <a:rPr lang="en-GB" sz="1050" dirty="0">
                <a:effectLst/>
              </a:rPr>
              <a:t> [</a:t>
            </a:r>
            <a:r>
              <a:rPr lang="cs-CZ" sz="1050" dirty="0">
                <a:effectLst/>
              </a:rPr>
              <a:t>cit</a:t>
            </a:r>
            <a:r>
              <a:rPr lang="en-GB" sz="1050" dirty="0">
                <a:effectLst/>
              </a:rPr>
              <a:t>. 2021-04-04]. </a:t>
            </a:r>
            <a:endParaRPr lang="cs-CZ" sz="1050" dirty="0">
              <a:effectLst/>
            </a:endParaRPr>
          </a:p>
          <a:p>
            <a:r>
              <a:rPr lang="en-GB" sz="1050" dirty="0" err="1">
                <a:effectLst/>
              </a:rPr>
              <a:t>Dostupné</a:t>
            </a:r>
            <a:r>
              <a:rPr lang="en-GB" sz="1050" dirty="0">
                <a:effectLst/>
              </a:rPr>
              <a:t> z: </a:t>
            </a:r>
            <a:r>
              <a:rPr lang="en-GB" sz="1050" dirty="0">
                <a:effectLst/>
                <a:hlinkClick r:id="rId4"/>
              </a:rPr>
              <a:t>https://www.vtipy.net/</a:t>
            </a:r>
            <a:endParaRPr lang="en-GB" sz="1050" dirty="0">
              <a:effectLst/>
            </a:endParaRP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7516DC1-8888-43FA-8961-A1B8EB85D980}"/>
              </a:ext>
            </a:extLst>
          </p:cNvPr>
          <p:cNvSpPr/>
          <p:nvPr/>
        </p:nvSpPr>
        <p:spPr>
          <a:xfrm>
            <a:off x="6747935" y="664633"/>
            <a:ext cx="4507992" cy="552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05225C5-3476-48F2-B054-12A06AD971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30" t="19066" r="12726" b="5575"/>
          <a:stretch/>
        </p:blipFill>
        <p:spPr>
          <a:xfrm>
            <a:off x="6747935" y="668867"/>
            <a:ext cx="2304288" cy="52513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2251CA-8F3D-424A-920A-C1E2549039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230" t="18534" r="13348" b="19600"/>
          <a:stretch/>
        </p:blipFill>
        <p:spPr>
          <a:xfrm>
            <a:off x="9052223" y="668867"/>
            <a:ext cx="2203704" cy="424281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5556575-33DF-48C4-B5E5-3B31980767FC}"/>
              </a:ext>
            </a:extLst>
          </p:cNvPr>
          <p:cNvSpPr txBox="1"/>
          <p:nvPr/>
        </p:nvSpPr>
        <p:spPr>
          <a:xfrm>
            <a:off x="6747935" y="6200316"/>
            <a:ext cx="381386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effectLst/>
              </a:rPr>
              <a:t>TALMER.CZ</a:t>
            </a:r>
            <a:r>
              <a:rPr lang="cs-CZ" sz="1050" dirty="0">
                <a:effectLst/>
              </a:rPr>
              <a:t>. </a:t>
            </a:r>
            <a:r>
              <a:rPr lang="en-GB" sz="1050" dirty="0" err="1">
                <a:effectLst/>
              </a:rPr>
              <a:t>Nejlepší</a:t>
            </a:r>
            <a:r>
              <a:rPr lang="en-GB" sz="1050" dirty="0">
                <a:effectLst/>
              </a:rPr>
              <a:t> </a:t>
            </a:r>
            <a:r>
              <a:rPr lang="en-GB" sz="1050" dirty="0" err="1">
                <a:effectLst/>
              </a:rPr>
              <a:t>vtipy</a:t>
            </a:r>
            <a:r>
              <a:rPr lang="cs-CZ" sz="1050" dirty="0"/>
              <a:t>. </a:t>
            </a:r>
            <a:r>
              <a:rPr lang="cs-CZ" sz="1050" dirty="0">
                <a:effectLst/>
              </a:rPr>
              <a:t>In: </a:t>
            </a:r>
            <a:r>
              <a:rPr lang="en-GB" sz="1050" i="1" dirty="0">
                <a:effectLst/>
              </a:rPr>
              <a:t>NTX.cz</a:t>
            </a:r>
            <a:r>
              <a:rPr lang="en-GB" sz="1050" dirty="0">
                <a:effectLst/>
              </a:rPr>
              <a:t> [online]</a:t>
            </a:r>
            <a:r>
              <a:rPr lang="cs-CZ" sz="1050" dirty="0">
                <a:effectLst/>
              </a:rPr>
              <a:t>.</a:t>
            </a:r>
            <a:r>
              <a:rPr lang="en-GB" sz="1050" dirty="0">
                <a:effectLst/>
              </a:rPr>
              <a:t> [</a:t>
            </a:r>
            <a:r>
              <a:rPr lang="cs-CZ" sz="1050" dirty="0">
                <a:effectLst/>
              </a:rPr>
              <a:t>c</a:t>
            </a:r>
            <a:r>
              <a:rPr lang="en-GB" sz="1050" dirty="0" err="1">
                <a:effectLst/>
              </a:rPr>
              <a:t>i</a:t>
            </a:r>
            <a:r>
              <a:rPr lang="cs-CZ" sz="1050" dirty="0">
                <a:effectLst/>
              </a:rPr>
              <a:t>t</a:t>
            </a:r>
            <a:r>
              <a:rPr lang="en-GB" sz="1050" dirty="0">
                <a:effectLst/>
              </a:rPr>
              <a:t>. 2021-04-04]. </a:t>
            </a:r>
            <a:endParaRPr lang="cs-CZ" sz="1050" dirty="0">
              <a:effectLst/>
            </a:endParaRPr>
          </a:p>
          <a:p>
            <a:r>
              <a:rPr lang="en-GB" sz="1050" dirty="0" err="1">
                <a:effectLst/>
              </a:rPr>
              <a:t>Dostupné</a:t>
            </a:r>
            <a:r>
              <a:rPr lang="en-GB" sz="1050" dirty="0">
                <a:effectLst/>
              </a:rPr>
              <a:t> z: </a:t>
            </a:r>
            <a:r>
              <a:rPr lang="en-GB" sz="1050" dirty="0">
                <a:effectLst/>
                <a:hlinkClick r:id="rId7"/>
              </a:rPr>
              <a:t>https://ntx.cz/vtipy/</a:t>
            </a:r>
            <a:endParaRPr lang="en-GB" sz="105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172190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1749</Words>
  <Application>Microsoft Office PowerPoint</Application>
  <PresentationFormat>Širokoúhlá obrazovka</PresentationFormat>
  <Paragraphs>124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Impact</vt:lpstr>
      <vt:lpstr>Symbol</vt:lpstr>
      <vt:lpstr>Odznáček</vt:lpstr>
      <vt:lpstr>VTIP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Vtip v komunitě neslyšících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VTIP</dc:title>
  <dc:creator>Nováková, Eva</dc:creator>
  <cp:lastModifiedBy>Nováková, Eva</cp:lastModifiedBy>
  <cp:revision>22</cp:revision>
  <dcterms:created xsi:type="dcterms:W3CDTF">2021-04-05T09:49:55Z</dcterms:created>
  <dcterms:modified xsi:type="dcterms:W3CDTF">2021-04-07T06:30:45Z</dcterms:modified>
</cp:coreProperties>
</file>