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6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2:49:15.0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102 1,'-1'19,"-1"0,-1 0,-1 0,-9 27,6-23,-7 47,-10 46,14-75,0-8,7-23,0-1,1 1,0 0,-1 17,3 21,12 90,-8-103,-2-21,0 0,0 0,8 23,-6-27,0-1,1 0,0-1,10 13,-10-15,0 1,-1 0,0-1,0 1,0 1,-1-1,0 0,2 9,1 24,-1 1,-2-1,-2 1,-4 44,-3-35,-2 11,-6 67,14-120,-1 12,1 0,0 0,2 0,0 0,2-1,9 34,-7-34,-1 1,3 27,-6-39,-1 3,-1-1,0 1,-1 0,0 0,-4 17,-2 30,7-30,0-16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2:49:30.27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145 1,'-1'14,"-1"0,0 0,-1 0,-1 0,0-1,-10 24,6-18,1 1,-5 22,7-15,0 0,3 0,0 0,1 1,2-1,8 52,-5-44,-1 1,-4 68,0-37,0-50,-5 31,-1 16,8 29,-2 71,-1-151,-1 0,0 0,0 0,-1-1,-1 1,0-1,-1 0,0 0,-12 16,15-23,0 1,1-1,0 0,0 1,0-1,1 1,-1-1,1 1,0 8,2 55,1-29,-1-27,1 0,1 0,0 0,1-1,0 1,1-1,0 0,8 13,10 12,-18-31,-1 0,0 1,0-1,-1 1,1 0,-2 0,1 0,-1 0,0 0,0 0,1 13,3 48,-2-40,0 33,-5-48,0-10,1 0,0 0,0 1,0-1,0 0,0 0,1 0,-1 1,1-1,0 0,0 0,0 0,3 6,2-3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AHMP, </a:t>
            </a:r>
            <a:r>
              <a:rPr lang="cs-CZ" sz="3200" dirty="0" err="1"/>
              <a:t>Rkp</a:t>
            </a:r>
            <a:r>
              <a:rPr lang="cs-CZ" sz="3200" dirty="0"/>
              <a:t>. 1865, </a:t>
            </a:r>
            <a:r>
              <a:rPr lang="cs-CZ" sz="3200" dirty="0" err="1"/>
              <a:t>fol</a:t>
            </a:r>
            <a:r>
              <a:rPr lang="cs-CZ" sz="3200" dirty="0"/>
              <a:t>. 368r-370r</a:t>
            </a:r>
          </a:p>
        </p:txBody>
      </p:sp>
      <p:pic>
        <p:nvPicPr>
          <p:cNvPr id="7" name="Espace réservé du contenu 6" descr="AMP_1865_368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8737" y="1600200"/>
            <a:ext cx="303552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space réservé du contenu 7" descr="AMP_1865_368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3712" y="1600200"/>
            <a:ext cx="308757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Itinerář ze Stráže do Benátek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Stráž (nad Nežárkou) – </a:t>
            </a:r>
            <a:r>
              <a:rPr lang="cs-CZ" sz="2800" dirty="0" err="1"/>
              <a:t>Lúka</a:t>
            </a:r>
            <a:r>
              <a:rPr lang="cs-CZ" sz="2800" dirty="0"/>
              <a:t> (klášter Louka?) – Telč – (Jindřichův) Hradec – Stráž nad Nežárkou – Třeboň – (Český) Krumlov – Rožmberk – </a:t>
            </a:r>
            <a:r>
              <a:rPr lang="cs-CZ" sz="2800" i="1" dirty="0" err="1"/>
              <a:t>vyssnovy</a:t>
            </a:r>
            <a:r>
              <a:rPr lang="cs-CZ" sz="2800" i="1" dirty="0"/>
              <a:t> hrad</a:t>
            </a:r>
            <a:r>
              <a:rPr lang="cs-CZ" sz="2800" dirty="0"/>
              <a:t> (Vyšší Brod) – </a:t>
            </a:r>
            <a:r>
              <a:rPr lang="cs-CZ" sz="2800" i="1" dirty="0"/>
              <a:t>na </a:t>
            </a:r>
            <a:r>
              <a:rPr lang="cs-CZ" sz="2800" i="1" dirty="0" err="1"/>
              <a:t>Hazlina</a:t>
            </a:r>
            <a:r>
              <a:rPr lang="cs-CZ" sz="2800" i="1" dirty="0"/>
              <a:t> </a:t>
            </a:r>
            <a:r>
              <a:rPr lang="cs-CZ" sz="2800" i="1" dirty="0" err="1"/>
              <a:t>Weyschayd</a:t>
            </a:r>
            <a:r>
              <a:rPr lang="cs-CZ" sz="2800" dirty="0"/>
              <a:t> (</a:t>
            </a:r>
            <a:r>
              <a:rPr lang="cs-CZ" sz="2800" dirty="0" err="1"/>
              <a:t>Haslach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Mühl</a:t>
            </a:r>
            <a:r>
              <a:rPr lang="cs-CZ" sz="2800" dirty="0"/>
              <a:t>) – Pasov – </a:t>
            </a:r>
            <a:r>
              <a:rPr lang="cs-CZ" sz="2800" i="1" dirty="0" err="1"/>
              <a:t>Hachperk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Hackelberg</a:t>
            </a:r>
            <a:r>
              <a:rPr lang="cs-CZ" sz="2800" dirty="0"/>
              <a:t> - Pasov) – </a:t>
            </a:r>
            <a:r>
              <a:rPr lang="cs-CZ" sz="2800" dirty="0" err="1"/>
              <a:t>Braunau</a:t>
            </a:r>
            <a:r>
              <a:rPr lang="cs-CZ" sz="2800" dirty="0"/>
              <a:t> (</a:t>
            </a:r>
            <a:r>
              <a:rPr lang="cs-CZ" sz="2800" i="1" dirty="0" err="1"/>
              <a:t>Pranov</a:t>
            </a:r>
            <a:r>
              <a:rPr lang="cs-CZ" sz="2800" dirty="0"/>
              <a:t>) – </a:t>
            </a:r>
            <a:r>
              <a:rPr lang="cs-CZ" sz="2800" dirty="0" err="1"/>
              <a:t>Burghausen</a:t>
            </a:r>
            <a:r>
              <a:rPr lang="cs-CZ" sz="2800" dirty="0"/>
              <a:t> – </a:t>
            </a:r>
            <a:r>
              <a:rPr lang="cs-CZ" sz="2800" dirty="0" err="1"/>
              <a:t>Laufen</a:t>
            </a:r>
            <a:r>
              <a:rPr lang="cs-CZ" sz="2800" dirty="0"/>
              <a:t> – </a:t>
            </a:r>
            <a:r>
              <a:rPr lang="cs-CZ" sz="2800" dirty="0" err="1"/>
              <a:t>Salzburk</a:t>
            </a:r>
            <a:r>
              <a:rPr lang="cs-CZ" sz="2800" dirty="0"/>
              <a:t> – </a:t>
            </a:r>
            <a:r>
              <a:rPr lang="cs-CZ" sz="2800" dirty="0" err="1"/>
              <a:t>Hallein</a:t>
            </a:r>
            <a:r>
              <a:rPr lang="cs-CZ" sz="2800" dirty="0"/>
              <a:t> – </a:t>
            </a:r>
            <a:r>
              <a:rPr lang="cs-CZ" sz="2800" dirty="0" err="1"/>
              <a:t>Werfen</a:t>
            </a:r>
            <a:r>
              <a:rPr lang="cs-CZ" sz="2800" dirty="0"/>
              <a:t> (</a:t>
            </a:r>
            <a:r>
              <a:rPr lang="cs-CZ" sz="2800" i="1" dirty="0"/>
              <a:t>do </a:t>
            </a:r>
            <a:r>
              <a:rPr lang="cs-CZ" sz="2800" i="1" dirty="0" err="1"/>
              <a:t>Pervii</a:t>
            </a:r>
            <a:r>
              <a:rPr lang="cs-CZ" sz="2800" dirty="0"/>
              <a:t>) – </a:t>
            </a:r>
            <a:r>
              <a:rPr lang="cs-CZ" sz="2800" dirty="0" err="1"/>
              <a:t>Radstadt</a:t>
            </a:r>
            <a:r>
              <a:rPr lang="cs-CZ" sz="2800" dirty="0"/>
              <a:t> (</a:t>
            </a:r>
            <a:r>
              <a:rPr lang="cs-CZ" sz="2800" i="1" dirty="0" err="1"/>
              <a:t>Rorstat</a:t>
            </a:r>
            <a:r>
              <a:rPr lang="cs-CZ" sz="2800" i="1" dirty="0"/>
              <a:t> pod </a:t>
            </a:r>
            <a:r>
              <a:rPr lang="cs-CZ" sz="2800" i="1" dirty="0" err="1"/>
              <a:t>Taur</a:t>
            </a:r>
            <a:r>
              <a:rPr lang="cs-CZ" sz="2800" dirty="0"/>
              <a:t>) – přes hřeben </a:t>
            </a:r>
            <a:r>
              <a:rPr lang="cs-CZ" sz="2800" dirty="0" err="1"/>
              <a:t>Taur</a:t>
            </a:r>
            <a:r>
              <a:rPr lang="cs-CZ" sz="2800" dirty="0"/>
              <a:t> do </a:t>
            </a:r>
            <a:r>
              <a:rPr lang="cs-CZ" sz="2800" dirty="0" err="1"/>
              <a:t>Mauterndorfu</a:t>
            </a:r>
            <a:r>
              <a:rPr lang="cs-CZ" sz="2800" dirty="0"/>
              <a:t> – </a:t>
            </a:r>
            <a:r>
              <a:rPr lang="cs-CZ" sz="2800" dirty="0" err="1"/>
              <a:t>Gmünd</a:t>
            </a:r>
            <a:r>
              <a:rPr lang="cs-CZ" sz="2800" dirty="0"/>
              <a:t> in </a:t>
            </a:r>
            <a:r>
              <a:rPr lang="cs-CZ" sz="2800" dirty="0" err="1"/>
              <a:t>Kärnten</a:t>
            </a:r>
            <a:r>
              <a:rPr lang="cs-CZ" sz="2800" dirty="0"/>
              <a:t> – </a:t>
            </a:r>
            <a:r>
              <a:rPr lang="cs-CZ" sz="2800" dirty="0" err="1"/>
              <a:t>Spittal</a:t>
            </a:r>
            <a:r>
              <a:rPr lang="cs-CZ" sz="2800" dirty="0"/>
              <a:t> a. </a:t>
            </a:r>
            <a:r>
              <a:rPr lang="cs-CZ" sz="2800" dirty="0" err="1"/>
              <a:t>d</a:t>
            </a:r>
            <a:r>
              <a:rPr lang="cs-CZ" sz="2800" dirty="0"/>
              <a:t>. </a:t>
            </a:r>
            <a:r>
              <a:rPr lang="cs-CZ" sz="2800" dirty="0" err="1"/>
              <a:t>Drau</a:t>
            </a:r>
            <a:r>
              <a:rPr lang="cs-CZ" sz="2800" dirty="0"/>
              <a:t> – </a:t>
            </a:r>
            <a:r>
              <a:rPr lang="cs-CZ" sz="2800" dirty="0" err="1"/>
              <a:t>Villach</a:t>
            </a:r>
            <a:r>
              <a:rPr lang="cs-CZ" sz="2800" dirty="0"/>
              <a:t> – </a:t>
            </a:r>
            <a:r>
              <a:rPr lang="cs-CZ" sz="2800" dirty="0" err="1"/>
              <a:t>Malborghetto</a:t>
            </a:r>
            <a:r>
              <a:rPr lang="cs-CZ" sz="2800" dirty="0"/>
              <a:t> – </a:t>
            </a:r>
            <a:r>
              <a:rPr lang="cs-CZ" sz="2800" i="1" dirty="0"/>
              <a:t>Klauza</a:t>
            </a:r>
            <a:r>
              <a:rPr lang="cs-CZ" sz="2800" dirty="0"/>
              <a:t> (</a:t>
            </a:r>
            <a:r>
              <a:rPr lang="cs-CZ" sz="2800" dirty="0" err="1"/>
              <a:t>Chiusaforte</a:t>
            </a:r>
            <a:r>
              <a:rPr lang="cs-CZ" sz="2800" dirty="0"/>
              <a:t>?) – </a:t>
            </a:r>
            <a:r>
              <a:rPr lang="cs-CZ" sz="2800" i="1" dirty="0" err="1"/>
              <a:t>Payssl</a:t>
            </a:r>
            <a:r>
              <a:rPr lang="cs-CZ" sz="2800" dirty="0"/>
              <a:t> – </a:t>
            </a:r>
            <a:r>
              <a:rPr lang="cs-CZ" sz="2800" i="1" dirty="0" err="1"/>
              <a:t>Darff</a:t>
            </a:r>
            <a:r>
              <a:rPr lang="cs-CZ" sz="2800" dirty="0"/>
              <a:t> – S. Daniele </a:t>
            </a:r>
            <a:r>
              <a:rPr lang="cs-CZ" sz="2800" dirty="0" err="1"/>
              <a:t>di</a:t>
            </a:r>
            <a:r>
              <a:rPr lang="cs-CZ" sz="2800" dirty="0"/>
              <a:t> </a:t>
            </a:r>
            <a:r>
              <a:rPr lang="cs-CZ" sz="2800" dirty="0" err="1"/>
              <a:t>Friuli</a:t>
            </a:r>
            <a:r>
              <a:rPr lang="cs-CZ" sz="2800" dirty="0"/>
              <a:t> – </a:t>
            </a:r>
            <a:r>
              <a:rPr lang="cs-CZ" sz="2800" dirty="0" err="1"/>
              <a:t>Sacile</a:t>
            </a:r>
            <a:r>
              <a:rPr lang="cs-CZ" sz="2800" dirty="0"/>
              <a:t> – </a:t>
            </a:r>
            <a:r>
              <a:rPr lang="cs-CZ" sz="2800" dirty="0" err="1"/>
              <a:t>Conegliano</a:t>
            </a:r>
            <a:r>
              <a:rPr lang="cs-CZ" sz="2800" dirty="0"/>
              <a:t> – </a:t>
            </a:r>
            <a:r>
              <a:rPr lang="cs-CZ" sz="2800" dirty="0" err="1"/>
              <a:t>Treviso</a:t>
            </a:r>
            <a:r>
              <a:rPr lang="cs-CZ" sz="2800" dirty="0"/>
              <a:t> – </a:t>
            </a:r>
            <a:r>
              <a:rPr lang="cs-CZ" sz="2800" dirty="0" err="1"/>
              <a:t>Mestre</a:t>
            </a:r>
            <a:r>
              <a:rPr lang="cs-CZ" sz="2800" dirty="0"/>
              <a:t> – Benátky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C:\Users\JARDA\Desktop\ma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52" y="214290"/>
            <a:ext cx="9032148" cy="467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Espace réservé du contenu 3" descr="map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216" y="1428736"/>
            <a:ext cx="8814784" cy="45657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Espace réservé du contenu 3" descr="mapy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686800" cy="44994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 Benátek do Svaté země a zpět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Benátky – Istrie – Dalmácie – ostrov </a:t>
            </a:r>
            <a:r>
              <a:rPr lang="cs-CZ" i="1" dirty="0" err="1"/>
              <a:t>Stryvali</a:t>
            </a:r>
            <a:r>
              <a:rPr lang="cs-CZ" dirty="0"/>
              <a:t> s klášterem (?) – </a:t>
            </a:r>
            <a:r>
              <a:rPr lang="cs-CZ" i="1" dirty="0" err="1"/>
              <a:t>Karssun</a:t>
            </a:r>
            <a:r>
              <a:rPr lang="cs-CZ" dirty="0"/>
              <a:t> (? Korfu?) – </a:t>
            </a:r>
            <a:r>
              <a:rPr lang="cs-CZ" dirty="0" err="1"/>
              <a:t>Koroni</a:t>
            </a:r>
            <a:r>
              <a:rPr lang="cs-CZ" dirty="0"/>
              <a:t> – </a:t>
            </a:r>
            <a:r>
              <a:rPr lang="cs-CZ" dirty="0" err="1"/>
              <a:t>Kythéra</a:t>
            </a:r>
            <a:r>
              <a:rPr lang="cs-CZ" dirty="0"/>
              <a:t> – království </a:t>
            </a:r>
            <a:r>
              <a:rPr lang="cs-CZ" dirty="0" err="1"/>
              <a:t>Kandijské</a:t>
            </a:r>
            <a:r>
              <a:rPr lang="cs-CZ" dirty="0"/>
              <a:t> (Kréta) – </a:t>
            </a:r>
            <a:r>
              <a:rPr lang="cs-CZ" dirty="0" err="1"/>
              <a:t>Candia</a:t>
            </a:r>
            <a:r>
              <a:rPr lang="cs-CZ" dirty="0"/>
              <a:t> (</a:t>
            </a:r>
            <a:r>
              <a:rPr lang="cs-CZ" dirty="0" err="1"/>
              <a:t>Héraklion</a:t>
            </a:r>
            <a:r>
              <a:rPr lang="cs-CZ" dirty="0"/>
              <a:t>) – Rhodos – </a:t>
            </a:r>
            <a:r>
              <a:rPr lang="cs-CZ" dirty="0" err="1"/>
              <a:t>Akkon</a:t>
            </a:r>
            <a:r>
              <a:rPr lang="cs-CZ" dirty="0"/>
              <a:t> – po souši do Jeruzaléma</a:t>
            </a:r>
          </a:p>
          <a:p>
            <a:r>
              <a:rPr lang="cs-CZ" dirty="0"/>
              <a:t>Svatá země: </a:t>
            </a:r>
            <a:r>
              <a:rPr lang="cs-CZ" dirty="0" err="1"/>
              <a:t>Akkon</a:t>
            </a:r>
            <a:r>
              <a:rPr lang="cs-CZ" dirty="0"/>
              <a:t> – Nazaret – </a:t>
            </a:r>
            <a:r>
              <a:rPr lang="cs-CZ" dirty="0" err="1"/>
              <a:t>Nappolonia</a:t>
            </a:r>
            <a:r>
              <a:rPr lang="cs-CZ" dirty="0"/>
              <a:t> (</a:t>
            </a:r>
            <a:r>
              <a:rPr lang="cs-CZ" dirty="0" err="1"/>
              <a:t>Nábulus</a:t>
            </a:r>
            <a:r>
              <a:rPr lang="cs-CZ" dirty="0"/>
              <a:t>) – (Kána Galilejská) – Jeruzalém (popis)</a:t>
            </a:r>
          </a:p>
          <a:p>
            <a:r>
              <a:rPr lang="cs-CZ" dirty="0"/>
              <a:t>návrat: kolem </a:t>
            </a:r>
            <a:r>
              <a:rPr lang="cs-CZ" dirty="0" err="1"/>
              <a:t>Tyru</a:t>
            </a:r>
            <a:r>
              <a:rPr lang="cs-CZ" dirty="0"/>
              <a:t> – </a:t>
            </a:r>
            <a:r>
              <a:rPr lang="cs-CZ" dirty="0" err="1"/>
              <a:t>Sarepta</a:t>
            </a:r>
            <a:r>
              <a:rPr lang="cs-CZ" dirty="0"/>
              <a:t> (</a:t>
            </a:r>
            <a:r>
              <a:rPr lang="cs-CZ" dirty="0" err="1"/>
              <a:t>Sagepta</a:t>
            </a:r>
            <a:r>
              <a:rPr lang="cs-CZ" dirty="0"/>
              <a:t>, </a:t>
            </a:r>
            <a:r>
              <a:rPr lang="cs-CZ" i="1" dirty="0" err="1"/>
              <a:t>Sagitale</a:t>
            </a:r>
            <a:r>
              <a:rPr lang="cs-CZ" dirty="0"/>
              <a:t>) – Bejrút – Tripolis (nalodění)</a:t>
            </a:r>
          </a:p>
          <a:p>
            <a:r>
              <a:rPr lang="cs-CZ" dirty="0"/>
              <a:t>Kypr (</a:t>
            </a:r>
            <a:r>
              <a:rPr lang="cs-CZ" dirty="0" err="1"/>
              <a:t>Famagusta</a:t>
            </a:r>
            <a:r>
              <a:rPr lang="cs-CZ" dirty="0"/>
              <a:t> – </a:t>
            </a:r>
            <a:r>
              <a:rPr lang="cs-CZ" dirty="0" err="1"/>
              <a:t>Nikosie</a:t>
            </a:r>
            <a:r>
              <a:rPr lang="cs-CZ" dirty="0"/>
              <a:t> – </a:t>
            </a:r>
            <a:r>
              <a:rPr lang="cs-CZ" dirty="0" err="1"/>
              <a:t>Famagusta</a:t>
            </a:r>
            <a:r>
              <a:rPr lang="cs-CZ" dirty="0"/>
              <a:t>) – Benátky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Espace réservé du contenu 4" descr="AMP_1865_369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7879" y="1600200"/>
            <a:ext cx="303724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AMP_1865_369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180" y="1600200"/>
            <a:ext cx="30566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Espace réservé du contenu 4" descr="AMP_1865_370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4814" y="1600200"/>
            <a:ext cx="294337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Jaromír </a:t>
            </a:r>
            <a:r>
              <a:rPr lang="cs-CZ" dirty="0" err="1"/>
              <a:t>Čelakovský</a:t>
            </a:r>
            <a:r>
              <a:rPr lang="cs-CZ" dirty="0"/>
              <a:t>, Soupis rukopisů chovaných v Archivu hlav. města Prahy, Sborník příspěvků k dějinám hlavního města Prahy I/2, 1920, s. 25-27, č.1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FA055A19-A141-4850-A89E-76916FD64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490746"/>
            <a:ext cx="8963025" cy="387650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0DFA57-AF77-452F-AF79-4B4B8E87810D}"/>
                  </a:ext>
                </a:extLst>
              </p14:cNvPr>
              <p14:cNvContentPartPr/>
              <p14:nvPr/>
            </p14:nvContentPartPr>
            <p14:xfrm>
              <a:off x="903349" y="2403659"/>
              <a:ext cx="46440" cy="6624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0DFA57-AF77-452F-AF79-4B4B8E878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709" y="2395019"/>
                <a:ext cx="640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0731CCD-E5B8-4D75-9DE0-5D092F8FD0FE}"/>
                  </a:ext>
                </a:extLst>
              </p14:cNvPr>
              <p14:cNvContentPartPr/>
              <p14:nvPr/>
            </p14:nvContentPartPr>
            <p14:xfrm>
              <a:off x="897949" y="2393579"/>
              <a:ext cx="52560" cy="6724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0731CCD-E5B8-4D75-9DE0-5D092F8FD0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49" y="2330939"/>
                <a:ext cx="178200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9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RDA\Documents\Jindřich ze Stráže\fotky_Stráž\Straz_fotky_nahrobek\IMG_926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016250" cy="4525963"/>
          </a:xfrm>
          <a:prstGeom prst="rect">
            <a:avLst/>
          </a:prstGeom>
          <a:noFill/>
        </p:spPr>
      </p:pic>
      <p:pic>
        <p:nvPicPr>
          <p:cNvPr id="3075" name="Picture 3" descr="C:\Users\JARDA\Documents\Jindřich ze Stráže\fotky_Stráž\Straz_fotky_nahrobek\IMG_92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0162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0" y="1643063"/>
            <a:ext cx="4038600" cy="4525962"/>
          </a:xfrm>
        </p:spPr>
        <p:txBody>
          <a:bodyPr>
            <a:normAutofit/>
          </a:bodyPr>
          <a:lstStyle/>
          <a:p>
            <a:r>
              <a:rPr lang="cs-CZ" sz="2200" dirty="0"/>
              <a:t>Anno domini </a:t>
            </a:r>
            <a:r>
              <a:rPr lang="cs-CZ" sz="2200" dirty="0" err="1"/>
              <a:t>milesimo</a:t>
            </a:r>
            <a:r>
              <a:rPr lang="cs-CZ" sz="2200" dirty="0"/>
              <a:t> </a:t>
            </a:r>
            <a:r>
              <a:rPr lang="cs-CZ" sz="2200" dirty="0" err="1"/>
              <a:t>cccc</a:t>
            </a:r>
            <a:r>
              <a:rPr lang="cs-CZ" sz="2200" dirty="0"/>
              <a:t> </a:t>
            </a:r>
            <a:r>
              <a:rPr lang="cs-CZ" sz="2200" dirty="0" err="1"/>
              <a:t>lx</a:t>
            </a:r>
            <a:r>
              <a:rPr lang="cs-CZ" sz="2200" dirty="0"/>
              <a:t> </a:t>
            </a:r>
            <a:r>
              <a:rPr lang="cs-CZ" sz="2200" dirty="0" err="1"/>
              <a:t>vi</a:t>
            </a:r>
            <a:r>
              <a:rPr lang="cs-CZ" sz="2200" baseline="30000" dirty="0" err="1"/>
              <a:t>o</a:t>
            </a:r>
            <a:r>
              <a:rPr lang="cs-CZ" sz="2200" dirty="0"/>
              <a:t> q[</a:t>
            </a:r>
            <a:r>
              <a:rPr lang="cs-CZ" sz="2200" dirty="0" err="1"/>
              <a:t>ui</a:t>
            </a:r>
            <a:r>
              <a:rPr lang="cs-CZ" sz="2200" dirty="0"/>
              <a:t>]</a:t>
            </a:r>
            <a:r>
              <a:rPr lang="cs-CZ" sz="2200" dirty="0" err="1"/>
              <a:t>nta</a:t>
            </a:r>
            <a:r>
              <a:rPr lang="cs-CZ" sz="2200" dirty="0"/>
              <a:t> f[</a:t>
            </a:r>
            <a:r>
              <a:rPr lang="cs-CZ" sz="2200" dirty="0" err="1"/>
              <a:t>er</a:t>
            </a:r>
            <a:r>
              <a:rPr lang="cs-CZ" sz="2200" dirty="0"/>
              <a:t>]</a:t>
            </a:r>
            <a:r>
              <a:rPr lang="cs-CZ" sz="2200" dirty="0" err="1"/>
              <a:t>ia</a:t>
            </a:r>
            <a:r>
              <a:rPr lang="cs-CZ" sz="2200" dirty="0"/>
              <a:t> </a:t>
            </a:r>
            <a:r>
              <a:rPr lang="cs-CZ" sz="2200" dirty="0" err="1"/>
              <a:t>an</a:t>
            </a:r>
            <a:r>
              <a:rPr lang="cs-CZ" sz="2200" dirty="0"/>
              <a:t>[</a:t>
            </a:r>
            <a:r>
              <a:rPr lang="cs-CZ" sz="2200" dirty="0" err="1"/>
              <a:t>te</a:t>
            </a:r>
            <a:r>
              <a:rPr lang="cs-CZ" sz="2200" dirty="0"/>
              <a:t>] </a:t>
            </a:r>
            <a:r>
              <a:rPr lang="cs-CZ" sz="2200" dirty="0" err="1"/>
              <a:t>festum</a:t>
            </a:r>
            <a:r>
              <a:rPr lang="cs-CZ" sz="2200" dirty="0"/>
              <a:t> s[</a:t>
            </a:r>
            <a:r>
              <a:rPr lang="cs-CZ" sz="2200" dirty="0" err="1"/>
              <a:t>ancti</a:t>
            </a:r>
            <a:r>
              <a:rPr lang="cs-CZ" sz="2200" dirty="0"/>
              <a:t>] </a:t>
            </a:r>
            <a:r>
              <a:rPr lang="cs-CZ" sz="2200" dirty="0" err="1"/>
              <a:t>anthonii</a:t>
            </a:r>
            <a:r>
              <a:rPr lang="cs-CZ" sz="2200" dirty="0"/>
              <a:t> </a:t>
            </a:r>
            <a:r>
              <a:rPr lang="cs-CZ" sz="2200" dirty="0" err="1"/>
              <a:t>obiit</a:t>
            </a:r>
            <a:r>
              <a:rPr lang="cs-CZ" sz="2200" dirty="0"/>
              <a:t> </a:t>
            </a:r>
            <a:r>
              <a:rPr lang="cs-CZ" sz="2200" dirty="0" err="1"/>
              <a:t>mag</a:t>
            </a:r>
            <a:r>
              <a:rPr lang="cs-CZ" sz="2200" dirty="0"/>
              <a:t>[ni]</a:t>
            </a:r>
            <a:r>
              <a:rPr lang="cs-CZ" sz="2200" dirty="0" err="1"/>
              <a:t>ficus</a:t>
            </a:r>
            <a:r>
              <a:rPr lang="cs-CZ" sz="2200" dirty="0"/>
              <a:t> </a:t>
            </a:r>
            <a:r>
              <a:rPr lang="cs-CZ" sz="2200" dirty="0" err="1"/>
              <a:t>dominus</a:t>
            </a:r>
            <a:r>
              <a:rPr lang="cs-CZ" sz="2200" dirty="0"/>
              <a:t> d[</a:t>
            </a:r>
            <a:r>
              <a:rPr lang="cs-CZ" sz="2200" dirty="0" err="1"/>
              <a:t>omi</a:t>
            </a:r>
            <a:r>
              <a:rPr lang="cs-CZ" sz="2200" dirty="0"/>
              <a:t>]n[u]s </a:t>
            </a:r>
            <a:r>
              <a:rPr lang="cs-CZ" sz="2200" dirty="0" err="1"/>
              <a:t>Henricus</a:t>
            </a:r>
            <a:r>
              <a:rPr lang="cs-CZ" sz="2200" dirty="0"/>
              <a:t> de </a:t>
            </a:r>
            <a:r>
              <a:rPr lang="cs-CZ" sz="2200" dirty="0" err="1"/>
              <a:t>Straz</a:t>
            </a:r>
            <a:r>
              <a:rPr lang="cs-CZ" sz="2200" dirty="0"/>
              <a:t> </a:t>
            </a:r>
            <a:r>
              <a:rPr lang="cs-CZ" sz="2200" dirty="0" err="1"/>
              <a:t>Ierosolimi</a:t>
            </a:r>
            <a:r>
              <a:rPr lang="cs-CZ" sz="2200" dirty="0"/>
              <a:t> </a:t>
            </a:r>
            <a:r>
              <a:rPr lang="cs-CZ" sz="2200" dirty="0" err="1"/>
              <a:t>milicia</a:t>
            </a:r>
            <a:r>
              <a:rPr lang="cs-CZ" sz="2200" dirty="0"/>
              <a:t> </a:t>
            </a:r>
            <a:r>
              <a:rPr lang="cs-CZ" sz="2200" dirty="0" err="1"/>
              <a:t>insig</a:t>
            </a:r>
            <a:r>
              <a:rPr lang="cs-CZ" sz="2200" dirty="0"/>
              <a:t>[ni]</a:t>
            </a:r>
            <a:r>
              <a:rPr lang="cs-CZ" sz="2200" dirty="0" err="1"/>
              <a:t>tus</a:t>
            </a:r>
            <a:r>
              <a:rPr lang="cs-CZ" sz="2200" dirty="0"/>
              <a:t> </a:t>
            </a:r>
            <a:r>
              <a:rPr lang="cs-CZ" sz="2200" dirty="0" err="1"/>
              <a:t>ac</a:t>
            </a:r>
            <a:r>
              <a:rPr lang="cs-CZ" sz="2200" dirty="0"/>
              <a:t> </a:t>
            </a:r>
            <a:r>
              <a:rPr lang="cs-CZ" sz="2200" dirty="0" err="1"/>
              <a:t>supremus</a:t>
            </a:r>
            <a:r>
              <a:rPr lang="cs-CZ" sz="2200" dirty="0"/>
              <a:t> m[a]g[</a:t>
            </a:r>
            <a:r>
              <a:rPr lang="cs-CZ" sz="2200" dirty="0" err="1"/>
              <a:t>iste</a:t>
            </a:r>
            <a:r>
              <a:rPr lang="cs-CZ" sz="2200" dirty="0"/>
              <a:t>]r curie </a:t>
            </a:r>
            <a:r>
              <a:rPr lang="cs-CZ" sz="2200" dirty="0" err="1"/>
              <a:t>reg</a:t>
            </a:r>
            <a:r>
              <a:rPr lang="cs-CZ" sz="2200" dirty="0"/>
              <a:t>[ni] </a:t>
            </a:r>
            <a:r>
              <a:rPr lang="cs-CZ" sz="2200" dirty="0" err="1"/>
              <a:t>boh</a:t>
            </a:r>
            <a:r>
              <a:rPr lang="cs-CZ" sz="2200" dirty="0"/>
              <a:t>[</a:t>
            </a:r>
            <a:r>
              <a:rPr lang="cs-CZ" sz="2200" dirty="0" err="1"/>
              <a:t>emi</a:t>
            </a:r>
            <a:r>
              <a:rPr lang="cs-CZ" sz="2200" dirty="0"/>
              <a:t>]e </a:t>
            </a:r>
            <a:r>
              <a:rPr lang="cs-CZ" sz="2200" dirty="0" err="1"/>
              <a:t>hi</a:t>
            </a:r>
            <a:r>
              <a:rPr lang="cs-CZ" sz="2200" dirty="0"/>
              <a:t>[c] </a:t>
            </a:r>
            <a:r>
              <a:rPr lang="cs-CZ" sz="2200" dirty="0" err="1"/>
              <a:t>sepultus</a:t>
            </a:r>
            <a:r>
              <a:rPr lang="cs-CZ" sz="2200" dirty="0"/>
              <a:t> </a:t>
            </a:r>
            <a:r>
              <a:rPr lang="cs-CZ" sz="2200" dirty="0" err="1"/>
              <a:t>orate</a:t>
            </a:r>
            <a:r>
              <a:rPr lang="cs-CZ" sz="2200" dirty="0"/>
              <a:t> pro </a:t>
            </a:r>
            <a:r>
              <a:rPr lang="cs-CZ" sz="2200" dirty="0" err="1"/>
              <a:t>eo</a:t>
            </a:r>
            <a:r>
              <a:rPr lang="cs-CZ" sz="2200" dirty="0"/>
              <a:t>.</a:t>
            </a:r>
          </a:p>
          <a:p>
            <a:endParaRPr lang="cs-CZ" dirty="0"/>
          </a:p>
        </p:txBody>
      </p:sp>
      <p:pic>
        <p:nvPicPr>
          <p:cNvPr id="4098" name="Picture 2" descr="C:\Users\JARDA\Documents\Jindřich ze Stráže\fotky_Stráž\Straz_fotky_nahrobek\IMG_92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0"/>
            <a:ext cx="4357687" cy="653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BAA5823-8236-4655-A686-61C9A81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Jindřich ze Stráže (1445): katolík či utrakvista?</a:t>
            </a:r>
            <a:r>
              <a:rPr lang="cs-CZ" sz="2500" i="1" dirty="0"/>
              <a:t> </a:t>
            </a:r>
            <a:endParaRPr lang="cs-CZ" sz="2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8BA51-F5FF-475F-AAD6-3DF22F51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Téhož léta [1478] pan Jindřich Strážský navrátil se z pouti z Jeruzaléma od božího hrobu; a tam na té cestě rozličné a divné věci viděl, a zvláště že s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žoldánem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tureckým císařem, mnohé řeči měl, kteréž by sloužiti mohly ku potěšení Čechům, přijímajícím pod obojí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způsobou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čemž ten pohan rozmlouval s ním, a řka: „My slyšíme, že mnozí křesťané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jinák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jinák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svém Bohu věří, nebo jedni přijímají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svú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ceremonii pod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jednú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druzí praví, že mají přijímati pod obojí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zpuosobou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tak se křesťané nesrovnávají u víře“. Pan Jindřich jemu odpověděl, že tak jest. Pak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žoldán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tomu řekl: „Já raději bych tomu Bohu sloužil, kterýž dává jísti i píti, než tomu, kterýž toliko jísti dává a píti nic“. Slyše tu řeč pan Jindřich od něho, ihned potom navrátiv se do Prahy, přijímal pod obojí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zpuosobou</a:t>
            </a:r>
            <a:r>
              <a:rPr lang="cs-CZ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až do smrti; nebo prvé před 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 byl pod jednou a pravá jednuška.</a:t>
            </a:r>
          </a:p>
          <a:p>
            <a:pPr algn="l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Staří letopisové čeští od roku 1378 do 1527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ed. F. Palacký, Praha 1941, s. 185-186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571480"/>
            <a:ext cx="62326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857224" y="3000372"/>
            <a:ext cx="7829576" cy="3125791"/>
          </a:xfrm>
        </p:spPr>
        <p:txBody>
          <a:bodyPr/>
          <a:lstStyle/>
          <a:p>
            <a:r>
              <a:rPr lang="cs-CZ" dirty="0" err="1"/>
              <a:t>Totoť</a:t>
            </a:r>
            <a:r>
              <a:rPr lang="cs-CZ" dirty="0"/>
              <a:t> </a:t>
            </a:r>
            <a:r>
              <a:rPr lang="cs-CZ" dirty="0" err="1"/>
              <a:t>jsú</a:t>
            </a:r>
            <a:r>
              <a:rPr lang="cs-CZ" dirty="0"/>
              <a:t> odpustky země Svaté a </a:t>
            </a:r>
            <a:r>
              <a:rPr lang="cs-CZ" dirty="0" err="1"/>
              <a:t>putovánie</a:t>
            </a:r>
            <a:r>
              <a:rPr lang="cs-CZ" dirty="0"/>
              <a:t>, </a:t>
            </a:r>
            <a:r>
              <a:rPr lang="cs-CZ" dirty="0" err="1"/>
              <a:t>puojčené</a:t>
            </a:r>
            <a:r>
              <a:rPr lang="cs-CZ" dirty="0"/>
              <a:t> od svatého Silvestra papeže ku prosbě Konstantina </a:t>
            </a:r>
            <a:r>
              <a:rPr lang="cs-CZ" dirty="0" err="1"/>
              <a:t>ciesařě</a:t>
            </a:r>
            <a:r>
              <a:rPr lang="cs-CZ" dirty="0"/>
              <a:t> a svaté Eleny, mateře jeho, nebo tu nalezla </a:t>
            </a:r>
            <a:r>
              <a:rPr lang="cs-CZ" dirty="0" err="1"/>
              <a:t>dřěvo</a:t>
            </a:r>
            <a:r>
              <a:rPr lang="cs-CZ" dirty="0"/>
              <a:t> Svatého kříže.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600" dirty="0"/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2400" dirty="0" err="1"/>
              <a:t>Item</a:t>
            </a:r>
            <a:r>
              <a:rPr lang="cs-CZ" sz="2400" dirty="0"/>
              <a:t> </a:t>
            </a:r>
            <a:r>
              <a:rPr lang="cs-CZ" sz="2400" dirty="0" err="1"/>
              <a:t>Ierusalem</a:t>
            </a:r>
            <a:r>
              <a:rPr lang="cs-CZ" sz="2400" dirty="0"/>
              <a:t> jest </a:t>
            </a:r>
            <a:r>
              <a:rPr lang="cs-CZ" sz="2400" dirty="0" err="1"/>
              <a:t>miesto</a:t>
            </a:r>
            <a:r>
              <a:rPr lang="cs-CZ" sz="2400" dirty="0"/>
              <a:t> svaté a krásně nábožné a veselé a odpustky veliké a víno dobré a </a:t>
            </a:r>
            <a:r>
              <a:rPr lang="cs-CZ" sz="2400" dirty="0" err="1"/>
              <a:t>ktož</a:t>
            </a:r>
            <a:r>
              <a:rPr lang="cs-CZ" sz="2400" dirty="0"/>
              <a:t> ty odpustky </a:t>
            </a:r>
            <a:r>
              <a:rPr lang="cs-CZ" sz="2400" dirty="0" err="1"/>
              <a:t>obdržie</a:t>
            </a:r>
            <a:r>
              <a:rPr lang="cs-CZ" sz="2400" dirty="0"/>
              <a:t> a toho </a:t>
            </a:r>
            <a:r>
              <a:rPr lang="cs-CZ" sz="2400" dirty="0" err="1"/>
              <a:t>sie</a:t>
            </a:r>
            <a:r>
              <a:rPr lang="cs-CZ" sz="2400" dirty="0"/>
              <a:t> vina </a:t>
            </a:r>
            <a:r>
              <a:rPr lang="cs-CZ" sz="2400" dirty="0" err="1"/>
              <a:t>napie</a:t>
            </a:r>
            <a:r>
              <a:rPr lang="cs-CZ" sz="2400" dirty="0"/>
              <a:t>, ten </a:t>
            </a:r>
            <a:r>
              <a:rPr lang="cs-CZ" sz="2400" dirty="0" err="1"/>
              <a:t>muož</a:t>
            </a:r>
            <a:r>
              <a:rPr lang="cs-CZ" sz="2400" dirty="0"/>
              <a:t> vesel </a:t>
            </a:r>
            <a:r>
              <a:rPr lang="cs-CZ" sz="2400" dirty="0" err="1"/>
              <a:t>býti</a:t>
            </a:r>
            <a:r>
              <a:rPr lang="cs-CZ" sz="2400" dirty="0"/>
              <a:t> až tohoto </a:t>
            </a:r>
            <a:r>
              <a:rPr lang="cs-CZ" sz="2400" dirty="0" err="1"/>
              <a:t>svieta</a:t>
            </a:r>
            <a:r>
              <a:rPr lang="cs-CZ" sz="2400" dirty="0"/>
              <a:t> veselé smrti.</a:t>
            </a:r>
          </a:p>
          <a:p>
            <a:pPr marL="0" indent="0" algn="just">
              <a:buNone/>
              <a:defRPr/>
            </a:pPr>
            <a:endParaRPr lang="cs-CZ" sz="2000" dirty="0"/>
          </a:p>
          <a:p>
            <a:pPr marL="0" indent="0" algn="just">
              <a:buNone/>
              <a:defRPr/>
            </a:pPr>
            <a:endParaRPr lang="cs-CZ" dirty="0"/>
          </a:p>
          <a:p>
            <a:pPr marL="0" indent="0" algn="just">
              <a:buNone/>
              <a:defRPr/>
            </a:pPr>
            <a:endParaRPr lang="cs-CZ" dirty="0"/>
          </a:p>
          <a:p>
            <a:pPr marL="0" indent="0" algn="just">
              <a:buNone/>
              <a:defRPr/>
            </a:pPr>
            <a:endParaRPr lang="cs-CZ" dirty="0"/>
          </a:p>
          <a:p>
            <a:pPr marL="0" indent="0" algn="just">
              <a:buNone/>
              <a:defRPr/>
            </a:pPr>
            <a:endParaRPr lang="cs-CZ" dirty="0"/>
          </a:p>
          <a:p>
            <a:pPr marL="0" indent="0" algn="just">
              <a:buNone/>
              <a:defRPr/>
            </a:pPr>
            <a:endParaRPr lang="cs-CZ" sz="2000" dirty="0"/>
          </a:p>
          <a:p>
            <a:pPr marL="0" indent="0" algn="just">
              <a:buNone/>
              <a:defRPr/>
            </a:pPr>
            <a:endParaRPr lang="cs-CZ" sz="2000" dirty="0"/>
          </a:p>
          <a:p>
            <a:pPr marL="0" indent="0" algn="just">
              <a:buNone/>
              <a:defRPr/>
            </a:pPr>
            <a:endParaRPr lang="fr-FR" i="1" dirty="0"/>
          </a:p>
          <a:p>
            <a:pPr marL="0" indent="0" algn="just">
              <a:buNone/>
              <a:defRPr/>
            </a:pPr>
            <a:endParaRPr lang="cs-CZ" dirty="0"/>
          </a:p>
          <a:p>
            <a:pPr marL="0" indent="0" algn="ctr" eaLnBrk="1" hangingPunct="1">
              <a:buFont typeface="Arial" charset="0"/>
              <a:buNone/>
            </a:pPr>
            <a:endParaRPr lang="cs-CZ" i="1" dirty="0"/>
          </a:p>
        </p:txBody>
      </p:sp>
      <p:pic>
        <p:nvPicPr>
          <p:cNvPr id="5" name="Espace réservé du contenu 4" descr="AMP_1865_36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14818"/>
            <a:ext cx="8496944" cy="1099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634</Words>
  <Application>Microsoft Office PowerPoint</Application>
  <PresentationFormat>Předvádění na obrazovce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AHMP, Rkp. 1865, fol. 368r-370r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Jindřich ze Stráže (1445): katolík či utrakvista? </vt:lpstr>
      <vt:lpstr>Prezentace aplikace PowerPoint</vt:lpstr>
      <vt:lpstr>Prezentace aplikace PowerPoint</vt:lpstr>
      <vt:lpstr>Itinerář ze Stráže do Benátek</vt:lpstr>
      <vt:lpstr>Prezentace aplikace PowerPoint</vt:lpstr>
      <vt:lpstr>Prezentace aplikace PowerPoint</vt:lpstr>
      <vt:lpstr>Prezentace aplikace PowerPoint</vt:lpstr>
      <vt:lpstr>Z Benátek do Svaté země a zpět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AHMP, Rkp. 1865, fol. 368r-370r</dc:title>
  <dc:creator>JARDA</dc:creator>
  <cp:lastModifiedBy>Svátek, Jaroslav</cp:lastModifiedBy>
  <cp:revision>6</cp:revision>
  <dcterms:created xsi:type="dcterms:W3CDTF">2018-03-19T15:34:36Z</dcterms:created>
  <dcterms:modified xsi:type="dcterms:W3CDTF">2024-11-11T09:44:42Z</dcterms:modified>
</cp:coreProperties>
</file>