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669088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C604-5E70-467A-A8CB-4A325FAFA935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682E-1112-49F6-85A1-B50B6E980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C604-5E70-467A-A8CB-4A325FAFA935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682E-1112-49F6-85A1-B50B6E980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3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 smtClean="0"/>
              <a:t>10. hodina </a:t>
            </a:r>
            <a:r>
              <a:rPr lang="cs-CZ" altLang="cs-CZ" sz="4800" b="1" smtClean="0">
                <a:solidFill>
                  <a:schemeClr val="folHlink"/>
                </a:solidFill>
              </a:rPr>
              <a:t>původní ppt</a:t>
            </a:r>
            <a:r>
              <a:rPr lang="cs-CZ" altLang="cs-CZ" sz="4800" b="1" smtClean="0"/>
              <a:t> </a:t>
            </a:r>
            <a:r>
              <a:rPr lang="cs-CZ" altLang="cs-CZ" sz="4800" smtClean="0"/>
              <a:t/>
            </a:r>
            <a:br>
              <a:rPr lang="cs-CZ" altLang="cs-CZ" sz="4800" smtClean="0"/>
            </a:br>
            <a:r>
              <a:rPr lang="cs-CZ" altLang="zh-CN" sz="2800" smtClean="0"/>
              <a:t>(24. 4. 2017)</a:t>
            </a:r>
            <a:endParaRPr lang="cs-CZ" altLang="zh-CN" sz="28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  <a:sym typeface="Symbol" panose="05050102010706020507" pitchFamily="18" charset="2"/>
              </a:rPr>
              <a:t>UNIVERZÁLIE VE VĚTNÉ INTONACI</a:t>
            </a:r>
            <a:endParaRPr lang="cs-CZ" altLang="cs-CZ" sz="2800" b="1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  <a:sym typeface="Symbol" panose="05050102010706020507" pitchFamily="18" charset="2"/>
              </a:rPr>
              <a:t>Deklinace</a:t>
            </a:r>
            <a:endParaRPr lang="cs-CZ" altLang="cs-CZ" sz="2800" b="1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0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  <a:sym typeface="Symbol" panose="05050102010706020507" pitchFamily="18" charset="2"/>
              </a:rPr>
              <a:t>Důležitost koncové intonace</a:t>
            </a:r>
            <a:endParaRPr lang="cs-CZ" altLang="cs-CZ" sz="2800" b="1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Význam polohy hlasu</a:t>
            </a:r>
            <a:endParaRPr lang="cs-CZ" altLang="cs-CZ" sz="2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Ukončenost vs. neukončenost</a:t>
            </a:r>
            <a:r>
              <a:rPr lang="cs-CZ" altLang="cs-CZ" sz="2800" smtClean="0">
                <a:solidFill>
                  <a:schemeClr val="tx1"/>
                </a:solidFill>
              </a:rPr>
              <a:t> </a:t>
            </a:r>
            <a:r>
              <a:rPr lang="cs-CZ" altLang="cs-CZ" sz="2800" b="1" smtClean="0">
                <a:solidFill>
                  <a:schemeClr val="tx1"/>
                </a:solidFill>
              </a:rPr>
              <a:t>výpovědi</a:t>
            </a:r>
            <a:endParaRPr lang="cs-CZ" altLang="cs-CZ" sz="2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Intonace otázek</a:t>
            </a:r>
            <a:endParaRPr lang="cs-CZ" altLang="cs-CZ" sz="2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tx1"/>
                </a:solidFill>
              </a:rPr>
              <a:t>„Technické“ prostředky intonace:</a:t>
            </a:r>
            <a:endParaRPr lang="cs-CZ" altLang="cs-CZ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36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1"/>
                </a:solidFill>
              </a:rPr>
              <a:t>Čínština</a:t>
            </a:r>
            <a:endParaRPr lang="cs-CZ" altLang="cs-CZ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Suprasegmentální rovina:</a:t>
            </a:r>
            <a:br>
              <a:rPr lang="cs-CZ" altLang="cs-CZ" sz="3200" b="1" smtClean="0"/>
            </a:br>
            <a:r>
              <a:rPr lang="cs-CZ" altLang="cs-CZ" sz="3200" b="1" smtClean="0"/>
              <a:t>tón + přízvuk + intonace</a:t>
            </a:r>
            <a:endParaRPr lang="cs-CZ" altLang="cs-CZ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smtClean="0">
                <a:solidFill>
                  <a:schemeClr val="tx1"/>
                </a:solidFill>
              </a:rPr>
              <a:t>Jak spolu intonace a tóny vycházejí: </a:t>
            </a:r>
            <a:br>
              <a:rPr lang="cs-CZ" altLang="cs-CZ" sz="3000" b="1" smtClean="0">
                <a:solidFill>
                  <a:schemeClr val="tx1"/>
                </a:solidFill>
              </a:rPr>
            </a:br>
            <a:r>
              <a:rPr lang="cs-CZ" altLang="cs-CZ" sz="3000" b="1" smtClean="0">
                <a:solidFill>
                  <a:schemeClr val="tx1"/>
                </a:solidFill>
              </a:rPr>
              <a:t>Chaova „mořská“ metafora</a:t>
            </a:r>
            <a:endParaRPr lang="cs-CZ" altLang="cs-CZ" sz="3000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3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smtClean="0">
                <a:solidFill>
                  <a:schemeClr val="tx1"/>
                </a:solidFill>
              </a:rPr>
              <a:t>Větná intonace</a:t>
            </a:r>
            <a:endParaRPr lang="cs-CZ" altLang="cs-CZ" sz="3800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chemeClr val="tx1"/>
                </a:solidFill>
              </a:rPr>
              <a:t>Jak to tedy funguje?</a:t>
            </a:r>
            <a:r>
              <a:rPr lang="cs-CZ" altLang="cs-CZ" sz="3600" b="1" smtClean="0">
                <a:solidFill>
                  <a:srgbClr val="990099"/>
                </a:solidFill>
              </a:rPr>
              <a:t> </a:t>
            </a:r>
            <a:endParaRPr lang="cs-CZ" altLang="cs-CZ" sz="3600" b="1" smtClean="0">
              <a:solidFill>
                <a:srgbClr val="990099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2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Deklinace (ano, ne)</a:t>
            </a:r>
            <a:r>
              <a:rPr lang="cs-CZ" altLang="cs-CZ" sz="4000" smtClean="0"/>
              <a:t> </a:t>
            </a:r>
            <a:endParaRPr lang="cs-CZ" altLang="cs-CZ" sz="4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0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Manipulace s registrem</a:t>
            </a:r>
            <a:r>
              <a:rPr lang="cs-CZ" altLang="cs-CZ" smtClean="0"/>
              <a:t> 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Manipulace s intonačním rozpětím</a:t>
            </a:r>
            <a:r>
              <a:rPr lang="cs-CZ" altLang="cs-CZ" smtClean="0"/>
              <a:t> 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smtClean="0">
                <a:solidFill>
                  <a:schemeClr val="tx1"/>
                </a:solidFill>
              </a:rPr>
              <a:t>Elasticita tónů</a:t>
            </a:r>
            <a:endParaRPr lang="cs-CZ" altLang="cs-CZ" sz="3400" i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300" b="1" smtClean="0">
                <a:solidFill>
                  <a:schemeClr val="tx1"/>
                </a:solidFill>
              </a:rPr>
              <a:t>Dvě základní čínské intonační kontury:</a:t>
            </a:r>
            <a:endParaRPr lang="cs-CZ" altLang="cs-CZ" sz="3300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přehled</a:t>
            </a:r>
            <a:endParaRPr lang="cs-CZ" altLang="cs-CZ" sz="4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1) O</a:t>
            </a:r>
            <a:r>
              <a:rPr lang="cs-CZ" altLang="cs-CZ" sz="3600" b="1" smtClean="0">
                <a:ea typeface="SimSun" panose="02010600030101010101" pitchFamily="2" charset="-122"/>
              </a:rPr>
              <a:t>znamovací výpov</a:t>
            </a:r>
            <a:r>
              <a:rPr lang="cs-CZ" altLang="cs-CZ" sz="3600" b="1" smtClean="0"/>
              <a:t>ěď</a:t>
            </a:r>
            <a:r>
              <a:rPr lang="cs-CZ" altLang="cs-CZ" b="1" smtClean="0">
                <a:ea typeface="SimSun" panose="02010600030101010101" pitchFamily="2" charset="-122"/>
              </a:rPr>
              <a:t>	</a:t>
            </a:r>
            <a:endParaRPr lang="cs-CZ" altLang="cs-CZ" b="1" smtClean="0">
              <a:ea typeface="SimSun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1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2) Neukončená výpověď</a:t>
            </a:r>
            <a:endParaRPr lang="cs-CZ" altLang="cs-CZ" sz="36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3) Zjišťovací otázky  (ANO-NE)</a:t>
            </a:r>
            <a:endParaRPr lang="cs-CZ" altLang="cs-CZ" sz="36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b="1" smtClean="0"/>
              <a:t>Faktory ovlivňující </a:t>
            </a:r>
            <a:br>
              <a:rPr lang="cs-CZ" altLang="cs-CZ" sz="3500" b="1" smtClean="0"/>
            </a:br>
            <a:r>
              <a:rPr lang="cs-CZ" altLang="cs-CZ" sz="3500" b="1" smtClean="0"/>
              <a:t>melodii řeči</a:t>
            </a:r>
            <a:endParaRPr lang="cs-CZ" altLang="cs-CZ" sz="35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2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Otázka s partikulí </a:t>
            </a:r>
            <a:r>
              <a:rPr lang="cs-CZ" altLang="cs-CZ" sz="3600" b="1" i="1" smtClean="0"/>
              <a:t>ma </a:t>
            </a:r>
            <a:r>
              <a:rPr lang="zh-CN" altLang="cs-CZ" sz="3600" smtClean="0">
                <a:ea typeface="SimSun" panose="02010600030101010101" pitchFamily="2" charset="-122"/>
              </a:rPr>
              <a:t>吗</a:t>
            </a:r>
            <a:endParaRPr lang="cs-CZ" altLang="cs-CZ" sz="3600" smtClean="0">
              <a:ea typeface="SimSun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Otázka s partikulí </a:t>
            </a:r>
            <a:r>
              <a:rPr lang="cs-CZ" altLang="cs-CZ" sz="3600" b="1" i="1" smtClean="0"/>
              <a:t>ne </a:t>
            </a:r>
            <a:r>
              <a:rPr lang="zh-CN" altLang="cs-CZ" sz="3600" smtClean="0">
                <a:ea typeface="SimSun" panose="02010600030101010101" pitchFamily="2" charset="-122"/>
              </a:rPr>
              <a:t>呢</a:t>
            </a:r>
            <a:endParaRPr lang="cs-CZ" altLang="cs-CZ" sz="3600" smtClean="0">
              <a:ea typeface="SimSun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Partikule </a:t>
            </a:r>
            <a:r>
              <a:rPr lang="cs-CZ" altLang="cs-CZ" sz="3600" b="1" i="1" smtClean="0"/>
              <a:t>ne </a:t>
            </a:r>
            <a:r>
              <a:rPr lang="zh-CN" altLang="cs-CZ" sz="3600" smtClean="0">
                <a:ea typeface="SimSun" panose="02010600030101010101" pitchFamily="2" charset="-122"/>
              </a:rPr>
              <a:t>呢 </a:t>
            </a:r>
            <a:r>
              <a:rPr lang="cs-CZ" altLang="zh-CN" sz="3600" smtClean="0"/>
              <a:t>– neotázková modalita</a:t>
            </a:r>
            <a:endParaRPr lang="cs-CZ" altLang="cs-CZ" sz="36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Partikule </a:t>
            </a:r>
            <a:r>
              <a:rPr lang="cs-CZ" altLang="cs-CZ" sz="3600" b="1" i="1" smtClean="0"/>
              <a:t>ma </a:t>
            </a:r>
            <a:r>
              <a:rPr lang="zh-CN" altLang="cs-CZ" sz="3600" smtClean="0">
                <a:solidFill>
                  <a:schemeClr val="tx1"/>
                </a:solidFill>
                <a:ea typeface="SimSun" panose="02010600030101010101" pitchFamily="2" charset="-122"/>
              </a:rPr>
              <a:t>嘛 </a:t>
            </a:r>
            <a:r>
              <a:rPr lang="cs-CZ" altLang="zh-CN" sz="3600" smtClean="0"/>
              <a:t>– neotázková modalita</a:t>
            </a:r>
            <a:endParaRPr lang="cs-CZ" altLang="cs-CZ" sz="36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20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3200" b="1" smtClean="0"/>
              <a:t>Gramaticky nevyjádřené otázky</a:t>
            </a:r>
            <a:endParaRPr lang="cs-CZ" altLang="cs-CZ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INTONACE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I. Jazykové (lingvistické) funkce intonace</a:t>
            </a:r>
            <a:endParaRPr lang="cs-CZ" altLang="cs-CZ" sz="2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pokračování</a:t>
            </a:r>
            <a:endParaRPr lang="cs-CZ" altLang="cs-CZ" sz="2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pokračování</a:t>
            </a:r>
            <a:endParaRPr lang="cs-CZ" altLang="cs-CZ" sz="2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700" b="1" smtClean="0"/>
              <a:t>II. Mimojazykové (paralingvistické) funkce intonace</a:t>
            </a:r>
            <a:endParaRPr lang="cs-CZ" altLang="cs-CZ" sz="27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smtClean="0">
                <a:solidFill>
                  <a:schemeClr val="tx1"/>
                </a:solidFill>
              </a:rPr>
              <a:t>Fyziologie řečové produkce</a:t>
            </a:r>
            <a:endParaRPr lang="cs-CZ" altLang="cs-CZ" sz="3000" b="1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2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Předvádění na obrazovce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等线 Light</vt:lpstr>
      <vt:lpstr>SimSun</vt:lpstr>
      <vt:lpstr>Arial</vt:lpstr>
      <vt:lpstr>Calibri</vt:lpstr>
      <vt:lpstr>Calibri Light</vt:lpstr>
      <vt:lpstr>Symbol</vt:lpstr>
      <vt:lpstr>Motiv Office</vt:lpstr>
      <vt:lpstr>10. hodina původní ppt  (24. 4. 2017)</vt:lpstr>
      <vt:lpstr>Větná intonace</vt:lpstr>
      <vt:lpstr>Faktory ovlivňující  melodii řeči</vt:lpstr>
      <vt:lpstr>INTONACE</vt:lpstr>
      <vt:lpstr>I. Jazykové (lingvistické) funkce intonace</vt:lpstr>
      <vt:lpstr>pokračování</vt:lpstr>
      <vt:lpstr>pokračování</vt:lpstr>
      <vt:lpstr>II. Mimojazykové (paralingvistické) funkce intonace</vt:lpstr>
      <vt:lpstr>Fyziologie řečové produkce</vt:lpstr>
      <vt:lpstr>UNIVERZÁLIE VE VĚTNÉ INTONACI</vt:lpstr>
      <vt:lpstr>Deklinace</vt:lpstr>
      <vt:lpstr>Důležitost koncové intonace</vt:lpstr>
      <vt:lpstr>Význam polohy hlasu</vt:lpstr>
      <vt:lpstr>Ukončenost vs. neukončenost výpovědi</vt:lpstr>
      <vt:lpstr>Intonace otázek</vt:lpstr>
      <vt:lpstr>„Technické“ prostředky intonace:</vt:lpstr>
      <vt:lpstr>Čínština</vt:lpstr>
      <vt:lpstr>Suprasegmentální rovina: tón + přízvuk + intonace</vt:lpstr>
      <vt:lpstr>Jak spolu intonace a tóny vycházejí:  Chaova „mořská“ metafora</vt:lpstr>
      <vt:lpstr>Jak to tedy funguje? </vt:lpstr>
      <vt:lpstr>Deklinace (ano, ne) </vt:lpstr>
      <vt:lpstr>Manipulace s registrem </vt:lpstr>
      <vt:lpstr>Manipulace s intonačním rozpětím </vt:lpstr>
      <vt:lpstr>Elasticita tónů</vt:lpstr>
      <vt:lpstr>Dvě základní čínské intonační kontury:</vt:lpstr>
      <vt:lpstr>přehled</vt:lpstr>
      <vt:lpstr>1) Oznamovací výpověď </vt:lpstr>
      <vt:lpstr>2) Neukončená výpověď</vt:lpstr>
      <vt:lpstr>3) Zjišťovací otázky  (ANO-NE)</vt:lpstr>
      <vt:lpstr>Otázka s partikulí ma 吗</vt:lpstr>
      <vt:lpstr>Otázka s partikulí ne 呢</vt:lpstr>
      <vt:lpstr>Partikule ne 呢 – neotázková modalita</vt:lpstr>
      <vt:lpstr>Partikule ma 嘛 – neotázková modalita</vt:lpstr>
      <vt:lpstr>Gramaticky nevyjádřené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hodina původní ppt  (24. 4. 2017)</dc:title>
  <dc:creator>Hana</dc:creator>
  <cp:lastModifiedBy>Hana</cp:lastModifiedBy>
  <cp:revision>1</cp:revision>
  <dcterms:created xsi:type="dcterms:W3CDTF">2017-04-25T14:34:00Z</dcterms:created>
  <dcterms:modified xsi:type="dcterms:W3CDTF">2017-04-25T14:34:00Z</dcterms:modified>
</cp:coreProperties>
</file>