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5" r:id="rId4"/>
    <p:sldId id="266" r:id="rId5"/>
    <p:sldId id="267" r:id="rId6"/>
    <p:sldId id="268" r:id="rId7"/>
    <p:sldId id="269" r:id="rId8"/>
    <p:sldId id="270" r:id="rId9"/>
    <p:sldId id="271" r:id="rId10"/>
    <p:sldId id="272" r:id="rId11"/>
    <p:sldId id="26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9" autoAdjust="0"/>
    <p:restoredTop sz="76154" autoAdjust="0"/>
  </p:normalViewPr>
  <p:slideViewPr>
    <p:cSldViewPr>
      <p:cViewPr varScale="1">
        <p:scale>
          <a:sx n="53" d="100"/>
          <a:sy n="53" d="100"/>
        </p:scale>
        <p:origin x="-167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E5DDE3-8E34-43B2-86DD-56BBD91E4EB8}" type="datetimeFigureOut">
              <a:rPr lang="cs-CZ" smtClean="0"/>
              <a:t>03.04.2022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956F7-EDE0-47D5-86D1-7AA8286986CA}" type="slidenum">
              <a:rPr lang="cs-CZ" smtClean="0"/>
              <a:t>‹#›</a:t>
            </a:fld>
            <a:endParaRPr lang="cs-CZ"/>
          </a:p>
        </p:txBody>
      </p:sp>
    </p:spTree>
    <p:extLst>
      <p:ext uri="{BB962C8B-B14F-4D97-AF65-F5344CB8AC3E}">
        <p14:creationId xmlns:p14="http://schemas.microsoft.com/office/powerpoint/2010/main" val="2192626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grammis.ids-mannheim.de/terminologie/2027"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grammis.ids-mannheim.de/terminologie/14" TargetMode="External"/><Relationship Id="rId4" Type="http://schemas.openxmlformats.org/officeDocument/2006/relationships/hyperlink" Target="https://grammis.ids-mannheim.de/terminologie/637"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800" dirty="0" smtClean="0"/>
              <a:t>Dativ objekt = </a:t>
            </a:r>
            <a:r>
              <a:rPr lang="cs-CZ" sz="800" dirty="0" err="1" smtClean="0"/>
              <a:t>indirektes</a:t>
            </a:r>
            <a:r>
              <a:rPr lang="cs-CZ" sz="800" baseline="0" dirty="0" smtClean="0"/>
              <a:t> Objekt</a:t>
            </a:r>
          </a:p>
          <a:p>
            <a:r>
              <a:rPr lang="de-DE" sz="800" dirty="0" smtClean="0"/>
              <a:t>Aus semantischer Sicht kodiert </a:t>
            </a:r>
            <a:r>
              <a:rPr lang="cs-CZ" sz="800" dirty="0" smtClean="0"/>
              <a:t> </a:t>
            </a:r>
            <a:r>
              <a:rPr lang="cs-CZ" sz="800" dirty="0" err="1" smtClean="0"/>
              <a:t>das</a:t>
            </a:r>
            <a:r>
              <a:rPr lang="cs-CZ" sz="800" dirty="0" smtClean="0"/>
              <a:t> </a:t>
            </a:r>
            <a:r>
              <a:rPr lang="cs-CZ" sz="800" dirty="0" err="1" smtClean="0"/>
              <a:t>Dativobjekt</a:t>
            </a:r>
            <a:endParaRPr lang="cs-CZ" sz="800" dirty="0" smtClean="0"/>
          </a:p>
          <a:p>
            <a:r>
              <a:rPr lang="de-DE" sz="800" dirty="0" smtClean="0"/>
              <a:t>Im Rahmen der Systematischen Grammatik wird, basierend auf der Grammatik der deutschen Sprache, anstelle des Begriffs Dativobjekt mit dem Begriff  Dativkomplement operiert, der im Wesentlichen dem des Dativobjektes entspricht.</a:t>
            </a:r>
            <a:endParaRPr lang="cs-CZ" sz="800" dirty="0" smtClean="0"/>
          </a:p>
          <a:p>
            <a:r>
              <a:rPr lang="de-DE" sz="1200" b="0" i="0" kern="1200" dirty="0" smtClean="0">
                <a:solidFill>
                  <a:schemeClr val="tx1"/>
                </a:solidFill>
                <a:effectLst/>
                <a:latin typeface="+mn-lt"/>
                <a:ea typeface="+mn-ea"/>
                <a:cs typeface="+mn-cs"/>
              </a:rPr>
              <a:t>Von Dativobjekten zu unterscheiden sind die </a:t>
            </a:r>
            <a:r>
              <a:rPr lang="de-DE" sz="1200" b="0" i="0" u="none" strike="noStrike" kern="1200" dirty="0" smtClean="0">
                <a:solidFill>
                  <a:schemeClr val="tx1"/>
                </a:solidFill>
                <a:effectLst/>
                <a:latin typeface="+mn-lt"/>
                <a:ea typeface="+mn-ea"/>
                <a:cs typeface="+mn-cs"/>
              </a:rPr>
              <a:t>Freien Dative</a:t>
            </a:r>
            <a:endParaRPr lang="cs-CZ" sz="800" dirty="0">
              <a:solidFill>
                <a:schemeClr val="tx1"/>
              </a:solidFill>
            </a:endParaRPr>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2</a:t>
            </a:fld>
            <a:endParaRPr lang="cs-CZ"/>
          </a:p>
        </p:txBody>
      </p:sp>
    </p:spTree>
    <p:extLst>
      <p:ext uri="{BB962C8B-B14F-4D97-AF65-F5344CB8AC3E}">
        <p14:creationId xmlns:p14="http://schemas.microsoft.com/office/powerpoint/2010/main" val="2299705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Freie</a:t>
            </a:r>
            <a:r>
              <a:rPr lang="cs-CZ" baseline="0" dirty="0" smtClean="0"/>
              <a:t> Dative </a:t>
            </a:r>
            <a:r>
              <a:rPr lang="cs-CZ" baseline="0" dirty="0" err="1" smtClean="0"/>
              <a:t>sind</a:t>
            </a:r>
            <a:r>
              <a:rPr lang="cs-CZ" baseline="0" dirty="0" smtClean="0"/>
              <a:t>..</a:t>
            </a:r>
          </a:p>
          <a:p>
            <a:r>
              <a:rPr lang="de-DE" dirty="0" smtClean="0"/>
              <a:t>Ein w-Satz ist formal ein Nebensatz, der durch ein w-Wort eingeleitet wird. Zu den w-Wörtern zählen </a:t>
            </a:r>
            <a:r>
              <a:rPr lang="de-DE" dirty="0" err="1" smtClean="0"/>
              <a:t>Pron</a:t>
            </a:r>
            <a:r>
              <a:rPr lang="de-DE" dirty="0" smtClean="0"/>
              <a:t>. wie wer, was, welch, was für, aber auch Pronominaladverbien wie wo, wann, wie</a:t>
            </a:r>
            <a:endParaRPr lang="cs-CZ" dirty="0" smtClean="0"/>
          </a:p>
          <a:p>
            <a:endParaRPr lang="cs-CZ" dirty="0" smtClean="0"/>
          </a:p>
          <a:p>
            <a:r>
              <a:rPr lang="de-DE" dirty="0" smtClean="0"/>
              <a:t>Pertinenzdativ und </a:t>
            </a:r>
            <a:r>
              <a:rPr lang="de-DE" dirty="0" err="1" smtClean="0"/>
              <a:t>Dativus</a:t>
            </a:r>
            <a:r>
              <a:rPr lang="de-DE" dirty="0" smtClean="0"/>
              <a:t> (in)</a:t>
            </a:r>
            <a:r>
              <a:rPr lang="de-DE" dirty="0" err="1" smtClean="0"/>
              <a:t>commodi</a:t>
            </a:r>
            <a:r>
              <a:rPr lang="de-DE" dirty="0" smtClean="0"/>
              <a:t> sind nicht immer trennscharf auseinanderzuhalten. Außerdem können z. B. der Pertinenzdativ und Ethischer Dativ kontextlos nicht immer unterschieden werden:</a:t>
            </a:r>
            <a:endParaRPr lang="cs-CZ" dirty="0" smtClean="0"/>
          </a:p>
          <a:p>
            <a:endParaRPr lang="cs-CZ" dirty="0" smtClean="0"/>
          </a:p>
          <a:p>
            <a:r>
              <a:rPr lang="de-DE" dirty="0" smtClean="0"/>
              <a:t>Verlangt der Sprecher, dass ihm seine Mütze aufgesetzt wird, handelt es sich um einen Pertinenzdativ. Fordert der Sprecher den Adressaten auf, sich selbst die Mütze aufzusetzen, handelt es sich um einen </a:t>
            </a:r>
            <a:r>
              <a:rPr lang="de-DE" dirty="0" err="1" smtClean="0"/>
              <a:t>Dativus</a:t>
            </a:r>
            <a:r>
              <a:rPr lang="de-DE" dirty="0" smtClean="0"/>
              <a:t> </a:t>
            </a:r>
            <a:r>
              <a:rPr lang="de-DE" dirty="0" err="1" smtClean="0"/>
              <a:t>ethicus</a:t>
            </a:r>
            <a:endParaRPr lang="cs-CZ" dirty="0" smtClean="0"/>
          </a:p>
          <a:p>
            <a:endParaRPr lang="cs-CZ" dirty="0" smtClean="0"/>
          </a:p>
          <a:p>
            <a:r>
              <a:rPr lang="de-DE" dirty="0" smtClean="0"/>
              <a:t>„Ein solcher Dativ ist frei, er ist nicht von bestimmten Verben regiert und dem ganzen übrigen Satz nebengeordnet.“</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3</a:t>
            </a:fld>
            <a:endParaRPr lang="cs-CZ"/>
          </a:p>
        </p:txBody>
      </p:sp>
    </p:spTree>
    <p:extLst>
      <p:ext uri="{BB962C8B-B14F-4D97-AF65-F5344CB8AC3E}">
        <p14:creationId xmlns:p14="http://schemas.microsoft.com/office/powerpoint/2010/main" val="1935148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de-DE" sz="1200" b="0" i="0" kern="1200" dirty="0" smtClean="0">
                <a:solidFill>
                  <a:schemeClr val="tx1"/>
                </a:solidFill>
                <a:effectLst/>
                <a:latin typeface="+mn-lt"/>
                <a:ea typeface="+mn-ea"/>
                <a:cs typeface="+mn-cs"/>
              </a:rPr>
              <a:t>Das der Person Zugeordnete hat im Satz die syntaktische Funktion des</a:t>
            </a:r>
            <a:r>
              <a:rPr lang="de-DE" sz="1200" b="0" i="0" u="none" strike="noStrike" kern="1200" dirty="0" smtClean="0">
                <a:solidFill>
                  <a:schemeClr val="tx1"/>
                </a:solidFill>
                <a:effectLst/>
                <a:latin typeface="+mn-lt"/>
                <a:ea typeface="+mn-ea"/>
                <a:cs typeface="+mn-cs"/>
                <a:hlinkClick r:id="rId3" tooltip="Terminologie-Verweis"/>
              </a:rPr>
              <a:t> Subjekts</a:t>
            </a:r>
            <a:r>
              <a:rPr lang="de-DE" sz="1200" b="0" i="0" kern="1200" dirty="0" smtClean="0">
                <a:solidFill>
                  <a:schemeClr val="tx1"/>
                </a:solidFill>
                <a:effectLst/>
                <a:latin typeface="+mn-lt"/>
                <a:ea typeface="+mn-ea"/>
                <a:cs typeface="+mn-cs"/>
              </a:rPr>
              <a:t> (1), des </a:t>
            </a:r>
            <a:r>
              <a:rPr lang="de-DE" sz="1200" b="0" i="0" u="none" strike="noStrike" kern="1200" dirty="0" smtClean="0">
                <a:solidFill>
                  <a:schemeClr val="tx1"/>
                </a:solidFill>
                <a:effectLst/>
                <a:latin typeface="+mn-lt"/>
                <a:ea typeface="+mn-ea"/>
                <a:cs typeface="+mn-cs"/>
                <a:hlinkClick r:id="rId4" tooltip="Terminologie-Verweis"/>
              </a:rPr>
              <a:t> Akkusativkomplements</a:t>
            </a:r>
            <a:r>
              <a:rPr lang="de-DE" sz="1200" b="0" i="0" kern="1200" dirty="0" smtClean="0">
                <a:solidFill>
                  <a:schemeClr val="tx1"/>
                </a:solidFill>
                <a:effectLst/>
                <a:latin typeface="+mn-lt"/>
                <a:ea typeface="+mn-ea"/>
                <a:cs typeface="+mn-cs"/>
              </a:rPr>
              <a:t> (2) oder des </a:t>
            </a:r>
            <a:r>
              <a:rPr lang="de-DE" sz="1200" b="0" i="0" u="none" strike="noStrike" kern="1200" dirty="0" smtClean="0">
                <a:solidFill>
                  <a:schemeClr val="tx1"/>
                </a:solidFill>
                <a:effectLst/>
                <a:latin typeface="+mn-lt"/>
                <a:ea typeface="+mn-ea"/>
                <a:cs typeface="+mn-cs"/>
                <a:hlinkClick r:id="rId5" tooltip="Terminologie-Verweis"/>
              </a:rPr>
              <a:t> Adverbialkomplements</a:t>
            </a:r>
            <a:r>
              <a:rPr lang="de-DE" sz="1200" b="0" i="0" kern="1200" dirty="0" smtClean="0">
                <a:solidFill>
                  <a:schemeClr val="tx1"/>
                </a:solidFill>
                <a:effectLst/>
                <a:latin typeface="+mn-lt"/>
                <a:ea typeface="+mn-ea"/>
                <a:cs typeface="+mn-cs"/>
              </a:rPr>
              <a:t> (3)</a:t>
            </a:r>
            <a:endParaRPr lang="de-DE" dirty="0">
              <a:solidFill>
                <a:schemeClr val="tx1"/>
              </a:solidFill>
            </a:endParaRPr>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4</a:t>
            </a:fld>
            <a:endParaRPr lang="cs-CZ"/>
          </a:p>
        </p:txBody>
      </p:sp>
    </p:spTree>
    <p:extLst>
      <p:ext uri="{BB962C8B-B14F-4D97-AF65-F5344CB8AC3E}">
        <p14:creationId xmlns:p14="http://schemas.microsoft.com/office/powerpoint/2010/main" val="1396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Ethischer</a:t>
            </a:r>
            <a:r>
              <a:rPr lang="cs-CZ" dirty="0" smtClean="0"/>
              <a:t> Dativ  - </a:t>
            </a:r>
            <a:r>
              <a:rPr lang="cs-CZ" dirty="0" err="1" smtClean="0"/>
              <a:t>bezeichnet</a:t>
            </a:r>
            <a:r>
              <a:rPr lang="cs-CZ" baseline="0" dirty="0" smtClean="0"/>
              <a:t> </a:t>
            </a:r>
            <a:r>
              <a:rPr lang="cs-CZ" baseline="0" dirty="0" err="1" smtClean="0"/>
              <a:t>die</a:t>
            </a:r>
            <a:r>
              <a:rPr lang="cs-CZ" baseline="0" dirty="0" smtClean="0"/>
              <a:t> </a:t>
            </a:r>
            <a:r>
              <a:rPr lang="cs-CZ" baseline="0" dirty="0" err="1" smtClean="0"/>
              <a:t>innere</a:t>
            </a:r>
            <a:r>
              <a:rPr lang="cs-CZ" baseline="0" dirty="0" smtClean="0"/>
              <a:t> </a:t>
            </a:r>
            <a:r>
              <a:rPr lang="cs-CZ" baseline="0" dirty="0" err="1" smtClean="0"/>
              <a:t>Teilnahme</a:t>
            </a:r>
            <a:endParaRPr lang="cs-CZ" baseline="0" dirty="0" smtClean="0"/>
          </a:p>
          <a:p>
            <a:endParaRPr lang="cs-C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t>Dativ der emotionalen Anteilnahme, der Gefühlsanteil und Mitbetroffenheit des Sprechers ausdrücken will</a:t>
            </a:r>
            <a:endParaRPr lang="cs-CZ" sz="1200" dirty="0" smtClean="0"/>
          </a:p>
          <a:p>
            <a:endParaRPr lang="cs-CZ" dirty="0" smtClean="0"/>
          </a:p>
          <a:p>
            <a:r>
              <a:rPr lang="cs-CZ" dirty="0" smtClean="0"/>
              <a:t>Nespadni na</a:t>
            </a:r>
            <a:r>
              <a:rPr lang="cs-CZ" baseline="0" dirty="0" smtClean="0"/>
              <a:t> mě!</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5</a:t>
            </a:fld>
            <a:endParaRPr lang="cs-CZ"/>
          </a:p>
        </p:txBody>
      </p:sp>
    </p:spTree>
    <p:extLst>
      <p:ext uri="{BB962C8B-B14F-4D97-AF65-F5344CB8AC3E}">
        <p14:creationId xmlns:p14="http://schemas.microsoft.com/office/powerpoint/2010/main" val="313785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de-DE" dirty="0" smtClean="0"/>
              <a:t>jedem Satz, dessen Inhalt zum Vorteil oder Nachteil einer Person wirkt, kann ein Dativ dieser betroffenen Person hinzugefügt werden. Lässt man diesen Dativ fort, bleibt immer ein grammatisch vollständiger Satz übrig.</a:t>
            </a:r>
            <a:endParaRPr lang="cs-CZ" dirty="0" smtClean="0"/>
          </a:p>
          <a:p>
            <a:endParaRPr lang="cs-CZ" dirty="0" smtClean="0"/>
          </a:p>
          <a:p>
            <a:r>
              <a:rPr lang="de-DE" dirty="0" smtClean="0"/>
              <a:t>m </a:t>
            </a:r>
            <a:r>
              <a:rPr lang="de-DE" dirty="0" err="1" smtClean="0"/>
              <a:t>Dativus</a:t>
            </a:r>
            <a:r>
              <a:rPr lang="de-DE" dirty="0" smtClean="0"/>
              <a:t> (in)</a:t>
            </a:r>
            <a:r>
              <a:rPr lang="de-DE" dirty="0" err="1" smtClean="0"/>
              <a:t>commodi</a:t>
            </a:r>
            <a:r>
              <a:rPr lang="de-DE" dirty="0" smtClean="0"/>
              <a:t> bezeichnen Personen, die entweder Nutznießer oder Leidtragende eines im Satz ausgedrückten Sachverhaltes sind.</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6</a:t>
            </a:fld>
            <a:endParaRPr lang="cs-CZ"/>
          </a:p>
        </p:txBody>
      </p:sp>
    </p:spTree>
    <p:extLst>
      <p:ext uri="{BB962C8B-B14F-4D97-AF65-F5344CB8AC3E}">
        <p14:creationId xmlns:p14="http://schemas.microsoft.com/office/powerpoint/2010/main" val="87397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„Dativ des </a:t>
            </a:r>
            <a:r>
              <a:rPr lang="cs-CZ" dirty="0" err="1" smtClean="0"/>
              <a:t>Beurteilers</a:t>
            </a:r>
            <a:r>
              <a:rPr lang="cs-CZ" dirty="0" smtClean="0"/>
              <a:t>“ </a:t>
            </a:r>
            <a:r>
              <a:rPr lang="cs-CZ" dirty="0" err="1" smtClean="0"/>
              <a:t>kommt</a:t>
            </a:r>
            <a:r>
              <a:rPr lang="cs-CZ" dirty="0" smtClean="0"/>
              <a:t> </a:t>
            </a:r>
            <a:r>
              <a:rPr lang="cs-CZ" dirty="0" err="1" smtClean="0"/>
              <a:t>mit</a:t>
            </a:r>
            <a:r>
              <a:rPr lang="cs-CZ" dirty="0" smtClean="0"/>
              <a:t> den </a:t>
            </a:r>
            <a:r>
              <a:rPr lang="cs-CZ" dirty="0" err="1" smtClean="0"/>
              <a:t>Partikeln</a:t>
            </a:r>
            <a:r>
              <a:rPr lang="cs-CZ" dirty="0" smtClean="0"/>
              <a:t> </a:t>
            </a:r>
            <a:r>
              <a:rPr lang="cs-CZ" dirty="0" err="1" smtClean="0"/>
              <a:t>zu</a:t>
            </a:r>
            <a:r>
              <a:rPr lang="cs-CZ" dirty="0" smtClean="0"/>
              <a:t> </a:t>
            </a:r>
            <a:r>
              <a:rPr lang="cs-CZ" dirty="0" err="1" smtClean="0"/>
              <a:t>und</a:t>
            </a:r>
            <a:r>
              <a:rPr lang="cs-CZ" dirty="0" smtClean="0"/>
              <a:t> </a:t>
            </a:r>
            <a:r>
              <a:rPr lang="cs-CZ" dirty="0" err="1" smtClean="0"/>
              <a:t>genug</a:t>
            </a:r>
            <a:endParaRPr lang="cs-CZ" dirty="0" smtClean="0"/>
          </a:p>
          <a:p>
            <a:endParaRPr lang="cs-CZ" dirty="0" smtClean="0"/>
          </a:p>
          <a:p>
            <a:r>
              <a:rPr lang="de-DE" dirty="0" smtClean="0"/>
              <a:t>Tritt meist im Zusammenhang mit Gradpartikeln wie „zu“, „allzu“, „genug“ etc. auf, aber auch mit bestimmten Adverbien wie „peinlich“, „klar“ oder „unheimlich“.</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7</a:t>
            </a:fld>
            <a:endParaRPr lang="cs-CZ"/>
          </a:p>
        </p:txBody>
      </p:sp>
    </p:spTree>
    <p:extLst>
      <p:ext uri="{BB962C8B-B14F-4D97-AF65-F5344CB8AC3E}">
        <p14:creationId xmlns:p14="http://schemas.microsoft.com/office/powerpoint/2010/main" val="2782455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Dativ des </a:t>
            </a:r>
            <a:r>
              <a:rPr lang="cs-CZ" dirty="0" err="1" smtClean="0"/>
              <a:t>Besitzers</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8</a:t>
            </a:fld>
            <a:endParaRPr lang="cs-CZ"/>
          </a:p>
        </p:txBody>
      </p:sp>
    </p:spTree>
    <p:extLst>
      <p:ext uri="{BB962C8B-B14F-4D97-AF65-F5344CB8AC3E}">
        <p14:creationId xmlns:p14="http://schemas.microsoft.com/office/powerpoint/2010/main" val="2291251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de-DE" sz="1200" b="0" i="0" u="none" strike="noStrike" kern="1200" dirty="0" smtClean="0">
                <a:solidFill>
                  <a:schemeClr val="tx1"/>
                </a:solidFill>
                <a:effectLst/>
                <a:latin typeface="+mn-lt"/>
                <a:ea typeface="+mn-ea"/>
                <a:cs typeface="+mn-cs"/>
              </a:rPr>
              <a:t>Er ist im heutigen Deutsch selten und wirkt gehoben</a:t>
            </a:r>
            <a:endParaRPr lang="cs-CZ" sz="1200" b="0" i="0" u="none" strike="noStrike" kern="1200" dirty="0" smtClean="0">
              <a:solidFill>
                <a:schemeClr val="tx1"/>
              </a:solidFill>
              <a:effectLst/>
              <a:latin typeface="+mn-lt"/>
              <a:ea typeface="+mn-ea"/>
              <a:cs typeface="+mn-cs"/>
            </a:endParaRPr>
          </a:p>
          <a:p>
            <a:endParaRPr lang="cs-CZ" sz="1200" b="0" i="0" u="none" strike="noStrike" kern="1200" dirty="0" smtClean="0">
              <a:solidFill>
                <a:schemeClr val="tx1"/>
              </a:solidFill>
              <a:effectLst/>
              <a:latin typeface="+mn-lt"/>
              <a:ea typeface="+mn-ea"/>
              <a:cs typeface="+mn-cs"/>
            </a:endParaRPr>
          </a:p>
          <a:p>
            <a:r>
              <a:rPr lang="de-DE" sz="1200" dirty="0" smtClean="0"/>
              <a:t>Die Funktion des Dativs</a:t>
            </a:r>
            <a:endParaRPr lang="cs-CZ" sz="1200" dirty="0" smtClean="0"/>
          </a:p>
          <a:p>
            <a:r>
              <a:rPr lang="de-DE" sz="1200" b="1" i="0" kern="1200" dirty="0" smtClean="0">
                <a:solidFill>
                  <a:schemeClr val="tx1"/>
                </a:solidFill>
                <a:effectLst/>
                <a:latin typeface="+mn-lt"/>
                <a:ea typeface="+mn-ea"/>
                <a:cs typeface="+mn-cs"/>
              </a:rPr>
              <a:t>Dativ des Zwecks oder der Folge</a:t>
            </a:r>
            <a:endParaRPr lang="cs-CZ" sz="1200" dirty="0" smtClean="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9</a:t>
            </a:fld>
            <a:endParaRPr lang="cs-CZ"/>
          </a:p>
        </p:txBody>
      </p:sp>
    </p:spTree>
    <p:extLst>
      <p:ext uri="{BB962C8B-B14F-4D97-AF65-F5344CB8AC3E}">
        <p14:creationId xmlns:p14="http://schemas.microsoft.com/office/powerpoint/2010/main" val="3380512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Dativ des </a:t>
            </a:r>
            <a:r>
              <a:rPr lang="cs-CZ" dirty="0" err="1" smtClean="0"/>
              <a:t>Maßstabs</a:t>
            </a:r>
            <a:r>
              <a:rPr lang="cs-CZ" dirty="0" smtClean="0"/>
              <a:t>, des </a:t>
            </a:r>
            <a:r>
              <a:rPr lang="cs-CZ" dirty="0" err="1" smtClean="0"/>
              <a:t>Standpunkts</a:t>
            </a:r>
            <a:endParaRPr lang="cs-CZ" dirty="0" smtClean="0"/>
          </a:p>
          <a:p>
            <a:endParaRPr lang="cs-CZ" dirty="0" smtClean="0"/>
          </a:p>
          <a:p>
            <a:r>
              <a:rPr lang="cs-CZ" dirty="0" smtClean="0"/>
              <a:t>Asi nepatří mezi </a:t>
            </a:r>
            <a:r>
              <a:rPr lang="cs-CZ" dirty="0" err="1" smtClean="0"/>
              <a:t>freie</a:t>
            </a:r>
            <a:r>
              <a:rPr lang="cs-CZ" baseline="0" dirty="0" smtClean="0"/>
              <a:t> Dative? </a:t>
            </a:r>
            <a:endParaRPr lang="de-DE" dirty="0"/>
          </a:p>
        </p:txBody>
      </p:sp>
      <p:sp>
        <p:nvSpPr>
          <p:cNvPr id="4" name="Zástupný symbol pro číslo snímku 3"/>
          <p:cNvSpPr>
            <a:spLocks noGrp="1"/>
          </p:cNvSpPr>
          <p:nvPr>
            <p:ph type="sldNum" sz="quarter" idx="10"/>
          </p:nvPr>
        </p:nvSpPr>
        <p:spPr/>
        <p:txBody>
          <a:bodyPr/>
          <a:lstStyle/>
          <a:p>
            <a:fld id="{B88956F7-EDE0-47D5-86D1-7AA8286986CA}" type="slidenum">
              <a:rPr lang="cs-CZ" smtClean="0"/>
              <a:t>10</a:t>
            </a:fld>
            <a:endParaRPr lang="cs-CZ"/>
          </a:p>
        </p:txBody>
      </p:sp>
    </p:spTree>
    <p:extLst>
      <p:ext uri="{BB962C8B-B14F-4D97-AF65-F5344CB8AC3E}">
        <p14:creationId xmlns:p14="http://schemas.microsoft.com/office/powerpoint/2010/main" val="224684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226670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760814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84214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79304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744689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4FFE6E3-857E-43AF-8881-4EC0A90A24C0}" type="datetimeFigureOut">
              <a:rPr lang="cs-CZ" smtClean="0"/>
              <a:t>02.04.2022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93748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FFE6E3-857E-43AF-8881-4EC0A90A24C0}" type="datetimeFigureOut">
              <a:rPr lang="cs-CZ" smtClean="0"/>
              <a:t>02.04.2022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86485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4FFE6E3-857E-43AF-8881-4EC0A90A24C0}" type="datetimeFigureOut">
              <a:rPr lang="cs-CZ" smtClean="0"/>
              <a:t>02.04.2022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708210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FFE6E3-857E-43AF-8881-4EC0A90A24C0}" type="datetimeFigureOut">
              <a:rPr lang="cs-CZ" smtClean="0"/>
              <a:t>02.04.2022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2101533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FFE6E3-857E-43AF-8881-4EC0A90A24C0}" type="datetimeFigureOut">
              <a:rPr lang="cs-CZ" smtClean="0"/>
              <a:t>02.04.2022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298681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FFE6E3-857E-43AF-8881-4EC0A90A24C0}" type="datetimeFigureOut">
              <a:rPr lang="cs-CZ" smtClean="0"/>
              <a:t>02.04.2022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E027DD-7F92-48F6-AD83-747555DD9254}" type="slidenum">
              <a:rPr lang="cs-CZ" smtClean="0"/>
              <a:t>‹#›</a:t>
            </a:fld>
            <a:endParaRPr lang="cs-CZ"/>
          </a:p>
        </p:txBody>
      </p:sp>
    </p:spTree>
    <p:extLst>
      <p:ext uri="{BB962C8B-B14F-4D97-AF65-F5344CB8AC3E}">
        <p14:creationId xmlns:p14="http://schemas.microsoft.com/office/powerpoint/2010/main" val="192767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FE6E3-857E-43AF-8881-4EC0A90A24C0}" type="datetimeFigureOut">
              <a:rPr lang="cs-CZ" smtClean="0"/>
              <a:t>02.04.2022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027DD-7F92-48F6-AD83-747555DD9254}" type="slidenum">
              <a:rPr lang="cs-CZ" smtClean="0"/>
              <a:t>‹#›</a:t>
            </a:fld>
            <a:endParaRPr lang="cs-CZ"/>
          </a:p>
        </p:txBody>
      </p:sp>
    </p:spTree>
    <p:extLst>
      <p:ext uri="{BB962C8B-B14F-4D97-AF65-F5344CB8AC3E}">
        <p14:creationId xmlns:p14="http://schemas.microsoft.com/office/powerpoint/2010/main" val="7223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e.wikipedia.org/w/index.php?title=Dativ&amp;oldid=212146451" TargetMode="External"/><Relationship Id="rId2" Type="http://schemas.openxmlformats.org/officeDocument/2006/relationships/hyperlink" Target="https://grammis.ids-mannheim.de/terminologie/2031" TargetMode="External"/><Relationship Id="rId1" Type="http://schemas.openxmlformats.org/officeDocument/2006/relationships/slideLayout" Target="../slideLayouts/slideLayout2.xml"/><Relationship Id="rId4" Type="http://schemas.openxmlformats.org/officeDocument/2006/relationships/hyperlink" Target="https://homepage.univie.ac.at/thomas.brooks/helbigdativ.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6600" dirty="0" err="1" smtClean="0"/>
              <a:t>Dativklassen</a:t>
            </a:r>
            <a:endParaRPr lang="cs-CZ" sz="6600" dirty="0"/>
          </a:p>
        </p:txBody>
      </p:sp>
      <p:sp>
        <p:nvSpPr>
          <p:cNvPr id="3" name="Podnadpis 2"/>
          <p:cNvSpPr>
            <a:spLocks noGrp="1"/>
          </p:cNvSpPr>
          <p:nvPr>
            <p:ph type="subTitle" idx="1"/>
          </p:nvPr>
        </p:nvSpPr>
        <p:spPr/>
        <p:txBody>
          <a:bodyPr>
            <a:normAutofit/>
          </a:bodyPr>
          <a:lstStyle/>
          <a:p>
            <a:r>
              <a:rPr lang="cs-CZ" sz="2400" dirty="0" smtClean="0">
                <a:solidFill>
                  <a:schemeClr val="tx1"/>
                </a:solidFill>
              </a:rPr>
              <a:t>Iveta Šupová</a:t>
            </a:r>
            <a:endParaRPr lang="cs-CZ" sz="2400" dirty="0">
              <a:solidFill>
                <a:schemeClr val="tx1"/>
              </a:solidFill>
            </a:endParaRPr>
          </a:p>
        </p:txBody>
      </p:sp>
    </p:spTree>
    <p:extLst>
      <p:ext uri="{BB962C8B-B14F-4D97-AF65-F5344CB8AC3E}">
        <p14:creationId xmlns:p14="http://schemas.microsoft.com/office/powerpoint/2010/main" val="4110810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Dativus</a:t>
            </a:r>
            <a:r>
              <a:rPr lang="cs-CZ" dirty="0" smtClean="0"/>
              <a:t> </a:t>
            </a:r>
            <a:r>
              <a:rPr lang="cs-CZ" dirty="0" err="1" smtClean="0"/>
              <a:t>mensurae</a:t>
            </a:r>
            <a:r>
              <a:rPr lang="cs-CZ" dirty="0" smtClean="0"/>
              <a:t> (Dativ des </a:t>
            </a:r>
            <a:r>
              <a:rPr lang="cs-CZ" dirty="0" err="1" smtClean="0"/>
              <a:t>Maßstabs</a:t>
            </a:r>
            <a:r>
              <a:rPr lang="cs-CZ" dirty="0" smtClean="0"/>
              <a:t>)</a:t>
            </a:r>
            <a:endParaRPr lang="de-DE" dirty="0"/>
          </a:p>
        </p:txBody>
      </p:sp>
      <p:sp>
        <p:nvSpPr>
          <p:cNvPr id="3" name="Zástupný symbol pro obsah 2"/>
          <p:cNvSpPr>
            <a:spLocks noGrp="1"/>
          </p:cNvSpPr>
          <p:nvPr>
            <p:ph idx="1"/>
          </p:nvPr>
        </p:nvSpPr>
        <p:spPr/>
        <p:txBody>
          <a:bodyPr>
            <a:normAutofit/>
          </a:bodyPr>
          <a:lstStyle/>
          <a:p>
            <a:r>
              <a:rPr lang="de-DE" sz="2400" dirty="0" smtClean="0"/>
              <a:t>Die semantische Funktion des Dativs, ein Maß, eine Relation</a:t>
            </a:r>
            <a:r>
              <a:rPr lang="cs-CZ" sz="2400" dirty="0" smtClean="0"/>
              <a:t> </a:t>
            </a:r>
            <a:r>
              <a:rPr lang="de-DE" sz="2400" dirty="0" smtClean="0"/>
              <a:t>bei Vergleichen einen unterschied zu bezeichnen</a:t>
            </a:r>
            <a:endParaRPr lang="cs-CZ" sz="2400" dirty="0" smtClean="0"/>
          </a:p>
          <a:p>
            <a:endParaRPr lang="cs-CZ" sz="2400" dirty="0"/>
          </a:p>
          <a:p>
            <a:pPr marL="0" indent="0">
              <a:buNone/>
            </a:pPr>
            <a:r>
              <a:rPr lang="cs-CZ" sz="2400" dirty="0" smtClean="0"/>
              <a:t>„</a:t>
            </a:r>
            <a:r>
              <a:rPr lang="cs-CZ" sz="2400" i="1" dirty="0" smtClean="0"/>
              <a:t>Die </a:t>
            </a:r>
            <a:r>
              <a:rPr lang="cs-CZ" sz="2400" i="1" dirty="0" err="1" smtClean="0"/>
              <a:t>Zeit</a:t>
            </a:r>
            <a:r>
              <a:rPr lang="cs-CZ" sz="2400" i="1" dirty="0" smtClean="0"/>
              <a:t> </a:t>
            </a:r>
            <a:r>
              <a:rPr lang="cs-CZ" sz="2400" i="1" dirty="0" err="1" smtClean="0"/>
              <a:t>vergeht</a:t>
            </a:r>
            <a:r>
              <a:rPr lang="cs-CZ" sz="2400" i="1" dirty="0" smtClean="0"/>
              <a:t> </a:t>
            </a:r>
            <a:r>
              <a:rPr lang="cs-CZ" sz="2400" b="1" i="1" dirty="0" err="1" smtClean="0">
                <a:solidFill>
                  <a:srgbClr val="C00000"/>
                </a:solidFill>
              </a:rPr>
              <a:t>uns</a:t>
            </a:r>
            <a:r>
              <a:rPr lang="cs-CZ" sz="2400" b="1" i="1" dirty="0" smtClean="0"/>
              <a:t> </a:t>
            </a:r>
            <a:r>
              <a:rPr lang="cs-CZ" sz="2400" i="1" dirty="0" err="1" smtClean="0"/>
              <a:t>schnell</a:t>
            </a:r>
            <a:r>
              <a:rPr lang="cs-CZ" sz="2400" i="1" dirty="0" smtClean="0"/>
              <a:t>.“</a:t>
            </a:r>
          </a:p>
          <a:p>
            <a:pPr marL="0" indent="0">
              <a:buNone/>
            </a:pPr>
            <a:endParaRPr lang="cs-CZ" sz="2400" dirty="0"/>
          </a:p>
          <a:p>
            <a:pPr marL="0" indent="0">
              <a:buNone/>
            </a:pPr>
            <a:r>
              <a:rPr lang="cs-CZ" sz="2400" dirty="0" smtClean="0"/>
              <a:t>= </a:t>
            </a:r>
            <a:r>
              <a:rPr lang="cs-CZ" sz="2400" dirty="0" err="1" smtClean="0"/>
              <a:t>Dativus</a:t>
            </a:r>
            <a:r>
              <a:rPr lang="cs-CZ" sz="2400" dirty="0" smtClean="0"/>
              <a:t> </a:t>
            </a:r>
            <a:r>
              <a:rPr lang="cs-CZ" sz="2400" dirty="0" err="1" smtClean="0"/>
              <a:t>iudicantis</a:t>
            </a:r>
            <a:endParaRPr lang="cs-CZ" sz="2400" dirty="0" smtClean="0"/>
          </a:p>
          <a:p>
            <a:pPr marL="0" indent="0">
              <a:buNone/>
            </a:pPr>
            <a:endParaRPr lang="cs-CZ" sz="2400" dirty="0"/>
          </a:p>
          <a:p>
            <a:pPr marL="0" indent="0">
              <a:buNone/>
            </a:pPr>
            <a:endParaRPr lang="cs-CZ" sz="2400" dirty="0" smtClean="0"/>
          </a:p>
          <a:p>
            <a:pPr marL="0" indent="0">
              <a:buNone/>
            </a:pPr>
            <a:endParaRPr lang="cs-CZ" sz="2400" dirty="0"/>
          </a:p>
          <a:p>
            <a:pPr marL="0" indent="0">
              <a:buNone/>
            </a:pPr>
            <a:endParaRPr lang="de-DE" sz="2400" dirty="0" smtClean="0"/>
          </a:p>
          <a:p>
            <a:endParaRPr lang="cs-CZ" sz="2400" dirty="0"/>
          </a:p>
          <a:p>
            <a:endParaRPr lang="de-DE" sz="2400" dirty="0"/>
          </a:p>
        </p:txBody>
      </p:sp>
    </p:spTree>
    <p:extLst>
      <p:ext uri="{BB962C8B-B14F-4D97-AF65-F5344CB8AC3E}">
        <p14:creationId xmlns:p14="http://schemas.microsoft.com/office/powerpoint/2010/main" val="3753748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Quellen</a:t>
            </a:r>
            <a:endParaRPr lang="cs-CZ" dirty="0"/>
          </a:p>
        </p:txBody>
      </p:sp>
      <p:sp>
        <p:nvSpPr>
          <p:cNvPr id="3" name="Zástupný symbol pro obsah 2"/>
          <p:cNvSpPr>
            <a:spLocks noGrp="1"/>
          </p:cNvSpPr>
          <p:nvPr>
            <p:ph idx="1"/>
          </p:nvPr>
        </p:nvSpPr>
        <p:spPr/>
        <p:txBody>
          <a:bodyPr>
            <a:normAutofit lnSpcReduction="10000"/>
          </a:bodyPr>
          <a:lstStyle/>
          <a:p>
            <a:r>
              <a:rPr lang="de-DE" sz="2400" dirty="0" smtClean="0"/>
              <a:t>Metzler Lexikon Sprache. 5., aktualisierte und überarbeitete Auflage. Stuttgart: J.B. Metzler Verlag, 2016. ISBN 978-3-476-02641-5.</a:t>
            </a:r>
            <a:endParaRPr lang="cs-CZ" sz="2400" dirty="0"/>
          </a:p>
          <a:p>
            <a:r>
              <a:rPr lang="it-IT" sz="2400" dirty="0" smtClean="0"/>
              <a:t>Grammis [online]. [cit. 2022-04-03]. Dostupné z: </a:t>
            </a:r>
            <a:r>
              <a:rPr lang="it-IT" sz="2400" dirty="0" smtClean="0">
                <a:hlinkClick r:id="rId2"/>
              </a:rPr>
              <a:t>https://grammis.ids-mannheim.de/terminologie/2031</a:t>
            </a:r>
            <a:r>
              <a:rPr lang="it-IT" sz="2400" dirty="0" smtClean="0"/>
              <a:t> </a:t>
            </a:r>
            <a:endParaRPr lang="cs-CZ" sz="2400" dirty="0" smtClean="0"/>
          </a:p>
          <a:p>
            <a:r>
              <a:rPr lang="de-DE" sz="2400" b="0" i="0" dirty="0" smtClean="0">
                <a:solidFill>
                  <a:srgbClr val="202122"/>
                </a:solidFill>
                <a:effectLst/>
              </a:rPr>
              <a:t>Seite „Dativ“. In: Wikipedia – Die freie Enzyklopädie. Bearbeitungsstand: 20. Mai 2021, 06:46 UTC. URL: </a:t>
            </a:r>
            <a:r>
              <a:rPr lang="de-DE" sz="2400" b="0" i="0" u="none" strike="noStrike" dirty="0" smtClean="0">
                <a:solidFill>
                  <a:srgbClr val="0645AD"/>
                </a:solidFill>
                <a:effectLst/>
                <a:hlinkClick r:id="rId3"/>
              </a:rPr>
              <a:t>https://de.wikipedia.org/w/index.php?title=Dativ&amp;oldid=212146451</a:t>
            </a:r>
            <a:endParaRPr lang="cs-CZ" sz="2400" b="0" i="0" u="none" strike="noStrike" dirty="0" smtClean="0">
              <a:solidFill>
                <a:srgbClr val="0645AD"/>
              </a:solidFill>
              <a:effectLst/>
            </a:endParaRPr>
          </a:p>
          <a:p>
            <a:r>
              <a:rPr lang="de-DE" sz="2400" b="0" i="0" u="none" strike="noStrike" dirty="0" smtClean="0">
                <a:effectLst/>
              </a:rPr>
              <a:t>Die freien Dativ im </a:t>
            </a:r>
            <a:r>
              <a:rPr lang="de-DE" sz="2400" b="0" i="0" u="none" strike="noStrike" dirty="0" err="1" smtClean="0">
                <a:effectLst/>
              </a:rPr>
              <a:t>Deustchen</a:t>
            </a:r>
            <a:r>
              <a:rPr lang="de-DE" sz="2400" b="0" i="0" u="none" strike="noStrike" dirty="0" smtClean="0">
                <a:effectLst/>
              </a:rPr>
              <a:t> [online]. [</a:t>
            </a:r>
            <a:r>
              <a:rPr lang="de-DE" sz="2400" b="0" i="0" u="none" strike="noStrike" dirty="0" err="1" smtClean="0">
                <a:effectLst/>
              </a:rPr>
              <a:t>cit</a:t>
            </a:r>
            <a:r>
              <a:rPr lang="de-DE" sz="2400" b="0" i="0" u="none" strike="noStrike" dirty="0" smtClean="0">
                <a:effectLst/>
              </a:rPr>
              <a:t>. 2022-04-05]. </a:t>
            </a:r>
            <a:r>
              <a:rPr lang="de-DE" sz="2400" b="0" i="0" u="none" strike="noStrike" dirty="0" err="1" smtClean="0">
                <a:effectLst/>
              </a:rPr>
              <a:t>Dostupné</a:t>
            </a:r>
            <a:r>
              <a:rPr lang="de-DE" sz="2400" b="0" i="0" u="none" strike="noStrike" dirty="0" smtClean="0">
                <a:effectLst/>
              </a:rPr>
              <a:t> z: </a:t>
            </a:r>
            <a:r>
              <a:rPr lang="de-DE" sz="2400" b="0" i="0" u="none" strike="noStrike" dirty="0" smtClean="0">
                <a:effectLst/>
                <a:hlinkClick r:id="rId4"/>
              </a:rPr>
              <a:t>https://homepage.univie.ac.at/thomas.brooks/helbigdativ.pdf</a:t>
            </a:r>
            <a:endParaRPr lang="cs-CZ" sz="2400" b="0" i="0" u="none" strike="noStrike" dirty="0" smtClean="0">
              <a:effectLst/>
            </a:endParaRPr>
          </a:p>
          <a:p>
            <a:endParaRPr lang="cs-CZ" sz="2400" b="0" i="0" u="none" strike="noStrike" dirty="0" smtClean="0">
              <a:effectLst/>
            </a:endParaRPr>
          </a:p>
        </p:txBody>
      </p:sp>
    </p:spTree>
    <p:extLst>
      <p:ext uri="{BB962C8B-B14F-4D97-AF65-F5344CB8AC3E}">
        <p14:creationId xmlns:p14="http://schemas.microsoft.com/office/powerpoint/2010/main" val="1176487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Dativ</a:t>
            </a:r>
            <a:endParaRPr lang="cs-CZ" dirty="0"/>
          </a:p>
        </p:txBody>
      </p:sp>
      <p:sp>
        <p:nvSpPr>
          <p:cNvPr id="3" name="Zástupný symbol pro obsah 2"/>
          <p:cNvSpPr>
            <a:spLocks noGrp="1"/>
          </p:cNvSpPr>
          <p:nvPr>
            <p:ph idx="1"/>
          </p:nvPr>
        </p:nvSpPr>
        <p:spPr>
          <a:xfrm>
            <a:off x="467544" y="1600200"/>
            <a:ext cx="8352928" cy="4997152"/>
          </a:xfrm>
        </p:spPr>
        <p:txBody>
          <a:bodyPr>
            <a:normAutofit lnSpcReduction="10000"/>
          </a:bodyPr>
          <a:lstStyle/>
          <a:p>
            <a:r>
              <a:rPr lang="de-DE" sz="2400" dirty="0" smtClean="0">
                <a:cs typeface="Calibri Light" panose="020F0302020204030204" pitchFamily="34" charset="0"/>
              </a:rPr>
              <a:t>Unter „Dativ“ versteht man den Kasus, der den Empfänger kennzeichnet</a:t>
            </a:r>
            <a:endParaRPr lang="cs-CZ" sz="2400" dirty="0" smtClean="0">
              <a:cs typeface="Calibri Light" panose="020F0302020204030204" pitchFamily="34" charset="0"/>
            </a:endParaRPr>
          </a:p>
          <a:p>
            <a:endParaRPr lang="cs-CZ" sz="2400" dirty="0">
              <a:cs typeface="Calibri Light" panose="020F0302020204030204" pitchFamily="34" charset="0"/>
            </a:endParaRPr>
          </a:p>
          <a:p>
            <a:pPr marL="0" indent="0">
              <a:buNone/>
            </a:pPr>
            <a:r>
              <a:rPr lang="cs-CZ" sz="2600" dirty="0" smtClean="0">
                <a:cs typeface="Calibri Light" panose="020F0302020204030204" pitchFamily="34" charset="0"/>
              </a:rPr>
              <a:t>Dativ objekt</a:t>
            </a:r>
          </a:p>
          <a:p>
            <a:r>
              <a:rPr lang="cs-CZ" sz="2400" dirty="0" smtClean="0">
                <a:cs typeface="Calibri Light" panose="020F0302020204030204" pitchFamily="34" charset="0"/>
              </a:rPr>
              <a:t>Objekte, </a:t>
            </a:r>
            <a:r>
              <a:rPr lang="de-DE" sz="2400" dirty="0" smtClean="0">
                <a:cs typeface="Calibri Light" panose="020F0302020204030204" pitchFamily="34" charset="0"/>
              </a:rPr>
              <a:t>die</a:t>
            </a:r>
            <a:r>
              <a:rPr lang="cs-CZ" sz="2400" dirty="0" smtClean="0">
                <a:cs typeface="Calibri Light" panose="020F0302020204030204" pitchFamily="34" charset="0"/>
              </a:rPr>
              <a:t> </a:t>
            </a:r>
            <a:r>
              <a:rPr lang="de-DE" sz="2400" dirty="0" err="1" smtClean="0">
                <a:cs typeface="Calibri Light" panose="020F0302020204030204" pitchFamily="34" charset="0"/>
              </a:rPr>
              <a:t>prototypischererweise</a:t>
            </a:r>
            <a:r>
              <a:rPr lang="cs-CZ" sz="2400" dirty="0" smtClean="0">
                <a:cs typeface="Calibri Light" panose="020F0302020204030204" pitchFamily="34" charset="0"/>
              </a:rPr>
              <a:t> durch </a:t>
            </a:r>
            <a:r>
              <a:rPr lang="cs-CZ" sz="2400" dirty="0" err="1" smtClean="0">
                <a:cs typeface="Calibri Light" panose="020F0302020204030204" pitchFamily="34" charset="0"/>
              </a:rPr>
              <a:t>eine</a:t>
            </a:r>
            <a:r>
              <a:rPr lang="cs-CZ" sz="2400" dirty="0" smtClean="0">
                <a:cs typeface="Calibri Light" panose="020F0302020204030204" pitchFamily="34" charset="0"/>
              </a:rPr>
              <a:t> </a:t>
            </a:r>
            <a:r>
              <a:rPr lang="cs-CZ" sz="2400" dirty="0" err="1" smtClean="0">
                <a:cs typeface="Calibri Light" panose="020F0302020204030204" pitchFamily="34" charset="0"/>
              </a:rPr>
              <a:t>Nominalphrase</a:t>
            </a:r>
            <a:r>
              <a:rPr lang="cs-CZ" sz="2400" dirty="0" smtClean="0">
                <a:cs typeface="Calibri Light" panose="020F0302020204030204" pitchFamily="34" charset="0"/>
              </a:rPr>
              <a:t> </a:t>
            </a:r>
            <a:r>
              <a:rPr lang="cs-CZ" sz="2400" dirty="0" err="1" smtClean="0">
                <a:cs typeface="Calibri Light" panose="020F0302020204030204" pitchFamily="34" charset="0"/>
              </a:rPr>
              <a:t>im</a:t>
            </a:r>
            <a:r>
              <a:rPr lang="cs-CZ" sz="2400" dirty="0" smtClean="0">
                <a:cs typeface="Calibri Light" panose="020F0302020204030204" pitchFamily="34" charset="0"/>
              </a:rPr>
              <a:t> Dativ </a:t>
            </a:r>
            <a:r>
              <a:rPr lang="cs-CZ" sz="2400" dirty="0" err="1" smtClean="0">
                <a:cs typeface="Calibri Light" panose="020F0302020204030204" pitchFamily="34" charset="0"/>
              </a:rPr>
              <a:t>realisiert</a:t>
            </a:r>
            <a:r>
              <a:rPr lang="cs-CZ" sz="2400" dirty="0" smtClean="0">
                <a:cs typeface="Calibri Light" panose="020F0302020204030204" pitchFamily="34" charset="0"/>
              </a:rPr>
              <a:t> </a:t>
            </a:r>
            <a:r>
              <a:rPr lang="cs-CZ" sz="2400" dirty="0" err="1" smtClean="0">
                <a:cs typeface="Calibri Light" panose="020F0302020204030204" pitchFamily="34" charset="0"/>
              </a:rPr>
              <a:t>werden</a:t>
            </a:r>
            <a:endParaRPr lang="cs-CZ" sz="2400" dirty="0" smtClean="0">
              <a:cs typeface="Calibri Light" panose="020F0302020204030204" pitchFamily="34" charset="0"/>
            </a:endParaRPr>
          </a:p>
          <a:p>
            <a:r>
              <a:rPr lang="cs-CZ" sz="2400" dirty="0" err="1" smtClean="0">
                <a:cs typeface="Calibri Light" panose="020F0302020204030204" pitchFamily="34" charset="0"/>
              </a:rPr>
              <a:t>kodiert</a:t>
            </a:r>
            <a:r>
              <a:rPr lang="cs-CZ" sz="2400" dirty="0" smtClean="0">
                <a:cs typeface="Calibri Light" panose="020F0302020204030204" pitchFamily="34" charset="0"/>
              </a:rPr>
              <a:t> </a:t>
            </a:r>
            <a:r>
              <a:rPr lang="de-DE" sz="2400" dirty="0" smtClean="0">
                <a:cs typeface="Calibri Light" panose="020F0302020204030204" pitchFamily="34" charset="0"/>
              </a:rPr>
              <a:t>in der Tendenz die semantische Rolle Adressat oder </a:t>
            </a:r>
            <a:r>
              <a:rPr lang="de-DE" sz="2400" dirty="0" err="1" smtClean="0">
                <a:cs typeface="Calibri Light" panose="020F0302020204030204" pitchFamily="34" charset="0"/>
              </a:rPr>
              <a:t>Benefaktiv</a:t>
            </a:r>
            <a:endParaRPr lang="cs-CZ" sz="2400" dirty="0" smtClean="0">
              <a:cs typeface="Calibri Light" panose="020F0302020204030204" pitchFamily="34" charset="0"/>
            </a:endParaRPr>
          </a:p>
          <a:p>
            <a:endParaRPr lang="cs-CZ" sz="2400" dirty="0" smtClean="0">
              <a:cs typeface="Calibri Light" panose="020F0302020204030204" pitchFamily="34" charset="0"/>
            </a:endParaRPr>
          </a:p>
          <a:p>
            <a:pPr marL="0" indent="0">
              <a:buNone/>
            </a:pPr>
            <a:r>
              <a:rPr lang="cs-CZ" sz="2400" dirty="0" err="1" smtClean="0">
                <a:cs typeface="Calibri Light" panose="020F0302020204030204" pitchFamily="34" charset="0"/>
              </a:rPr>
              <a:t>Beispiele</a:t>
            </a:r>
            <a:r>
              <a:rPr lang="cs-CZ" sz="2400" dirty="0" smtClean="0">
                <a:cs typeface="Calibri Light" panose="020F0302020204030204" pitchFamily="34" charset="0"/>
              </a:rPr>
              <a:t>: </a:t>
            </a:r>
          </a:p>
          <a:p>
            <a:pPr marL="0" indent="0">
              <a:buNone/>
            </a:pPr>
            <a:r>
              <a:rPr lang="cs-CZ" sz="2200" i="1" dirty="0" smtClean="0">
                <a:cs typeface="Calibri Light" panose="020F0302020204030204" pitchFamily="34" charset="0"/>
              </a:rPr>
              <a:t>„Die </a:t>
            </a:r>
            <a:r>
              <a:rPr lang="cs-CZ" sz="2200" i="1" dirty="0" err="1" smtClean="0">
                <a:cs typeface="Calibri Light" panose="020F0302020204030204" pitchFamily="34" charset="0"/>
              </a:rPr>
              <a:t>Lehrerin</a:t>
            </a:r>
            <a:r>
              <a:rPr lang="cs-CZ" sz="2200" i="1" dirty="0" smtClean="0">
                <a:cs typeface="Calibri Light" panose="020F0302020204030204" pitchFamily="34" charset="0"/>
              </a:rPr>
              <a:t> </a:t>
            </a:r>
            <a:r>
              <a:rPr lang="cs-CZ" sz="2200" i="1" dirty="0" err="1" smtClean="0">
                <a:cs typeface="Calibri Light" panose="020F0302020204030204" pitchFamily="34" charset="0"/>
              </a:rPr>
              <a:t>gibt</a:t>
            </a:r>
            <a:r>
              <a:rPr lang="cs-CZ" sz="2200" i="1" dirty="0" smtClean="0">
                <a:cs typeface="Calibri Light" panose="020F0302020204030204" pitchFamily="34" charset="0"/>
              </a:rPr>
              <a:t> </a:t>
            </a:r>
            <a:r>
              <a:rPr lang="cs-CZ" sz="2200" b="1" i="1" dirty="0" smtClean="0">
                <a:cs typeface="Calibri Light" panose="020F0302020204030204" pitchFamily="34" charset="0"/>
              </a:rPr>
              <a:t>dem </a:t>
            </a:r>
            <a:r>
              <a:rPr lang="cs-CZ" sz="2200" b="1" i="1" dirty="0" err="1" smtClean="0">
                <a:cs typeface="Calibri Light" panose="020F0302020204030204" pitchFamily="34" charset="0"/>
              </a:rPr>
              <a:t>Schüler</a:t>
            </a:r>
            <a:r>
              <a:rPr lang="cs-CZ" sz="2200" b="1" i="1" dirty="0" smtClean="0">
                <a:cs typeface="Calibri Light" panose="020F0302020204030204" pitchFamily="34" charset="0"/>
              </a:rPr>
              <a:t> </a:t>
            </a:r>
            <a:r>
              <a:rPr lang="cs-CZ" sz="2200" i="1" dirty="0" err="1" smtClean="0">
                <a:cs typeface="Calibri Light" panose="020F0302020204030204" pitchFamily="34" charset="0"/>
              </a:rPr>
              <a:t>die</a:t>
            </a:r>
            <a:r>
              <a:rPr lang="cs-CZ" sz="2200" i="1" dirty="0" smtClean="0">
                <a:cs typeface="Calibri Light" panose="020F0302020204030204" pitchFamily="34" charset="0"/>
              </a:rPr>
              <a:t> </a:t>
            </a:r>
            <a:r>
              <a:rPr lang="cs-CZ" sz="2200" i="1" dirty="0" err="1" smtClean="0">
                <a:cs typeface="Calibri Light" panose="020F0302020204030204" pitchFamily="34" charset="0"/>
              </a:rPr>
              <a:t>Klausuren</a:t>
            </a:r>
            <a:r>
              <a:rPr lang="cs-CZ" sz="2200" i="1" dirty="0" smtClean="0">
                <a:cs typeface="Calibri Light" panose="020F0302020204030204" pitchFamily="34" charset="0"/>
              </a:rPr>
              <a:t> </a:t>
            </a:r>
            <a:r>
              <a:rPr lang="cs-CZ" sz="2200" i="1" dirty="0" err="1" smtClean="0">
                <a:cs typeface="Calibri Light" panose="020F0302020204030204" pitchFamily="34" charset="0"/>
              </a:rPr>
              <a:t>zurück</a:t>
            </a:r>
            <a:r>
              <a:rPr lang="cs-CZ" sz="2200" i="1" dirty="0" smtClean="0">
                <a:cs typeface="Calibri Light" panose="020F0302020204030204" pitchFamily="34" charset="0"/>
              </a:rPr>
              <a:t>.“</a:t>
            </a:r>
          </a:p>
          <a:p>
            <a:pPr marL="0" indent="0">
              <a:buNone/>
            </a:pPr>
            <a:r>
              <a:rPr lang="cs-CZ" sz="2200" i="1" dirty="0" smtClean="0">
                <a:cs typeface="Calibri Light" panose="020F0302020204030204" pitchFamily="34" charset="0"/>
              </a:rPr>
              <a:t>„Die </a:t>
            </a:r>
            <a:r>
              <a:rPr lang="cs-CZ" sz="2200" i="1" dirty="0" err="1" smtClean="0">
                <a:cs typeface="Calibri Light" panose="020F0302020204030204" pitchFamily="34" charset="0"/>
              </a:rPr>
              <a:t>Lehrerin</a:t>
            </a:r>
            <a:r>
              <a:rPr lang="cs-CZ" sz="2200" i="1" dirty="0" smtClean="0">
                <a:cs typeface="Calibri Light" panose="020F0302020204030204" pitchFamily="34" charset="0"/>
              </a:rPr>
              <a:t> </a:t>
            </a:r>
            <a:r>
              <a:rPr lang="cs-CZ" sz="2200" i="1" dirty="0" err="1" smtClean="0">
                <a:cs typeface="Calibri Light" panose="020F0302020204030204" pitchFamily="34" charset="0"/>
              </a:rPr>
              <a:t>gibt</a:t>
            </a:r>
            <a:r>
              <a:rPr lang="cs-CZ" sz="2200" i="1" dirty="0" smtClean="0">
                <a:cs typeface="Calibri Light" panose="020F0302020204030204" pitchFamily="34" charset="0"/>
              </a:rPr>
              <a:t> </a:t>
            </a:r>
            <a:r>
              <a:rPr lang="cs-CZ" sz="2200" b="1" i="1" dirty="0" err="1" smtClean="0">
                <a:cs typeface="Calibri Light" panose="020F0302020204030204" pitchFamily="34" charset="0"/>
              </a:rPr>
              <a:t>ihm</a:t>
            </a:r>
            <a:r>
              <a:rPr lang="cs-CZ" sz="2200" i="1" dirty="0" smtClean="0">
                <a:cs typeface="Calibri Light" panose="020F0302020204030204" pitchFamily="34" charset="0"/>
              </a:rPr>
              <a:t> </a:t>
            </a:r>
            <a:r>
              <a:rPr lang="cs-CZ" sz="2200" i="1" dirty="0" err="1" smtClean="0">
                <a:cs typeface="Calibri Light" panose="020F0302020204030204" pitchFamily="34" charset="0"/>
              </a:rPr>
              <a:t>die</a:t>
            </a:r>
            <a:r>
              <a:rPr lang="cs-CZ" sz="2200" i="1" dirty="0" smtClean="0">
                <a:cs typeface="Calibri Light" panose="020F0302020204030204" pitchFamily="34" charset="0"/>
              </a:rPr>
              <a:t> </a:t>
            </a:r>
            <a:r>
              <a:rPr lang="cs-CZ" sz="2200" i="1" dirty="0" err="1" smtClean="0">
                <a:cs typeface="Calibri Light" panose="020F0302020204030204" pitchFamily="34" charset="0"/>
              </a:rPr>
              <a:t>Klausuren</a:t>
            </a:r>
            <a:r>
              <a:rPr lang="cs-CZ" sz="2200" i="1" dirty="0" smtClean="0">
                <a:cs typeface="Calibri Light" panose="020F0302020204030204" pitchFamily="34" charset="0"/>
              </a:rPr>
              <a:t> </a:t>
            </a:r>
            <a:r>
              <a:rPr lang="cs-CZ" sz="2200" i="1" dirty="0" err="1" smtClean="0">
                <a:cs typeface="Calibri Light" panose="020F0302020204030204" pitchFamily="34" charset="0"/>
              </a:rPr>
              <a:t>zurück</a:t>
            </a:r>
            <a:r>
              <a:rPr lang="cs-CZ" sz="2200" dirty="0" smtClean="0"/>
              <a:t>.“</a:t>
            </a:r>
          </a:p>
          <a:p>
            <a:pPr marL="0" indent="0">
              <a:buNone/>
            </a:pPr>
            <a:endParaRPr lang="cs-CZ" sz="2400" dirty="0" smtClean="0"/>
          </a:p>
          <a:p>
            <a:endParaRPr lang="cs-CZ" sz="2400" dirty="0" smtClean="0"/>
          </a:p>
          <a:p>
            <a:pPr marL="0" indent="0">
              <a:buNone/>
            </a:pPr>
            <a:endParaRPr lang="cs-CZ" sz="2400" dirty="0" smtClean="0"/>
          </a:p>
          <a:p>
            <a:endParaRPr lang="cs-CZ" sz="2400" dirty="0"/>
          </a:p>
        </p:txBody>
      </p:sp>
    </p:spTree>
    <p:extLst>
      <p:ext uri="{BB962C8B-B14F-4D97-AF65-F5344CB8AC3E}">
        <p14:creationId xmlns:p14="http://schemas.microsoft.com/office/powerpoint/2010/main" val="47069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Freie Dative</a:t>
            </a:r>
            <a:endParaRPr lang="de-DE" dirty="0"/>
          </a:p>
        </p:txBody>
      </p:sp>
      <p:sp>
        <p:nvSpPr>
          <p:cNvPr id="3" name="Zástupný symbol pro obsah 2"/>
          <p:cNvSpPr>
            <a:spLocks noGrp="1"/>
          </p:cNvSpPr>
          <p:nvPr>
            <p:ph idx="1"/>
          </p:nvPr>
        </p:nvSpPr>
        <p:spPr/>
        <p:txBody>
          <a:bodyPr>
            <a:normAutofit/>
          </a:bodyPr>
          <a:lstStyle/>
          <a:p>
            <a:r>
              <a:rPr lang="de-DE" sz="2400" dirty="0" smtClean="0"/>
              <a:t>Nominalphrasen, Pronominalphrasen oder W-Sätze im Dativ, die von der Valenz des Vollverbs nicht gefordert werden</a:t>
            </a:r>
            <a:endParaRPr lang="cs-CZ" sz="2400" dirty="0" smtClean="0"/>
          </a:p>
          <a:p>
            <a:endParaRPr lang="cs-CZ" sz="2400" dirty="0"/>
          </a:p>
          <a:p>
            <a:pPr marL="0" indent="0">
              <a:buNone/>
            </a:pPr>
            <a:r>
              <a:rPr lang="de-DE" sz="2400" dirty="0" smtClean="0"/>
              <a:t>Besondere Ausprägungen des Freien </a:t>
            </a:r>
            <a:r>
              <a:rPr lang="de-DE" sz="2400" dirty="0" err="1" smtClean="0"/>
              <a:t>Datives</a:t>
            </a:r>
            <a:r>
              <a:rPr lang="cs-CZ" sz="2400" dirty="0"/>
              <a:t>:</a:t>
            </a:r>
          </a:p>
          <a:p>
            <a:endParaRPr lang="cs-CZ" sz="2400" dirty="0" smtClean="0"/>
          </a:p>
          <a:p>
            <a:pPr lvl="1"/>
            <a:r>
              <a:rPr lang="cs-CZ" sz="2200" dirty="0" err="1" smtClean="0"/>
              <a:t>Dativus</a:t>
            </a:r>
            <a:r>
              <a:rPr lang="cs-CZ" sz="2200" dirty="0" smtClean="0"/>
              <a:t> (in) </a:t>
            </a:r>
            <a:r>
              <a:rPr lang="cs-CZ" sz="2200" dirty="0" err="1" smtClean="0"/>
              <a:t>commodi</a:t>
            </a:r>
            <a:r>
              <a:rPr lang="cs-CZ" sz="2200" dirty="0" smtClean="0"/>
              <a:t> x </a:t>
            </a:r>
            <a:r>
              <a:rPr lang="cs-CZ" sz="2200" dirty="0" err="1" smtClean="0"/>
              <a:t>Pertinenz</a:t>
            </a:r>
            <a:r>
              <a:rPr lang="cs-CZ" sz="2200" dirty="0" err="1"/>
              <a:t>d</a:t>
            </a:r>
            <a:r>
              <a:rPr lang="cs-CZ" sz="2200" dirty="0" err="1" smtClean="0"/>
              <a:t>ativ</a:t>
            </a:r>
            <a:r>
              <a:rPr lang="cs-CZ" sz="2200" dirty="0" smtClean="0"/>
              <a:t> x </a:t>
            </a:r>
            <a:r>
              <a:rPr lang="cs-CZ" sz="2200" dirty="0" err="1" smtClean="0"/>
              <a:t>Ethischer</a:t>
            </a:r>
            <a:r>
              <a:rPr lang="cs-CZ" sz="2200" dirty="0" smtClean="0"/>
              <a:t> Dativ</a:t>
            </a:r>
          </a:p>
          <a:p>
            <a:pPr marL="457200" lvl="1" indent="0">
              <a:buNone/>
            </a:pPr>
            <a:endParaRPr lang="cs-CZ" sz="2200" dirty="0"/>
          </a:p>
          <a:p>
            <a:pPr marL="457200" lvl="1" indent="0">
              <a:buNone/>
            </a:pPr>
            <a:r>
              <a:rPr lang="cs-CZ" sz="2400" dirty="0" smtClean="0"/>
              <a:t>„</a:t>
            </a:r>
            <a:r>
              <a:rPr lang="cs-CZ" sz="2400" dirty="0" err="1" smtClean="0"/>
              <a:t>Setz</a:t>
            </a:r>
            <a:r>
              <a:rPr lang="cs-CZ" sz="2400" dirty="0" smtClean="0"/>
              <a:t> </a:t>
            </a:r>
            <a:r>
              <a:rPr lang="cs-CZ" sz="2400" b="1" dirty="0" err="1" smtClean="0"/>
              <a:t>mir</a:t>
            </a:r>
            <a:r>
              <a:rPr lang="cs-CZ" sz="2400" dirty="0" smtClean="0"/>
              <a:t> </a:t>
            </a:r>
            <a:r>
              <a:rPr lang="cs-CZ" sz="2400" dirty="0" err="1" smtClean="0"/>
              <a:t>die</a:t>
            </a:r>
            <a:r>
              <a:rPr lang="cs-CZ" sz="2400" dirty="0" smtClean="0"/>
              <a:t> </a:t>
            </a:r>
            <a:r>
              <a:rPr lang="cs-CZ" sz="2400" dirty="0" err="1" smtClean="0"/>
              <a:t>Mütze</a:t>
            </a:r>
            <a:r>
              <a:rPr lang="cs-CZ" sz="2400" dirty="0" smtClean="0"/>
              <a:t> </a:t>
            </a:r>
            <a:r>
              <a:rPr lang="cs-CZ" sz="2400" dirty="0" err="1" smtClean="0"/>
              <a:t>auf</a:t>
            </a:r>
            <a:r>
              <a:rPr lang="cs-CZ" sz="2400" dirty="0" smtClean="0"/>
              <a:t>!“</a:t>
            </a:r>
            <a:endParaRPr lang="cs-CZ" sz="2000" dirty="0" smtClean="0"/>
          </a:p>
          <a:p>
            <a:endParaRPr lang="de-DE" sz="2400" dirty="0"/>
          </a:p>
        </p:txBody>
      </p:sp>
    </p:spTree>
    <p:extLst>
      <p:ext uri="{BB962C8B-B14F-4D97-AF65-F5344CB8AC3E}">
        <p14:creationId xmlns:p14="http://schemas.microsoft.com/office/powerpoint/2010/main" val="766872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Pertinenzdativ</a:t>
            </a:r>
            <a:endParaRPr lang="de-DE" dirty="0"/>
          </a:p>
        </p:txBody>
      </p:sp>
      <p:sp>
        <p:nvSpPr>
          <p:cNvPr id="3" name="Zástupný symbol pro obsah 2"/>
          <p:cNvSpPr>
            <a:spLocks noGrp="1"/>
          </p:cNvSpPr>
          <p:nvPr>
            <p:ph idx="1"/>
          </p:nvPr>
        </p:nvSpPr>
        <p:spPr/>
        <p:txBody>
          <a:bodyPr>
            <a:normAutofit/>
          </a:bodyPr>
          <a:lstStyle/>
          <a:p>
            <a:r>
              <a:rPr lang="de-DE" sz="2400" dirty="0" smtClean="0"/>
              <a:t>Mit dem Pertinenzdativ wird eine enge Zugehörigkeit einer Person zu </a:t>
            </a:r>
            <a:r>
              <a:rPr lang="de-DE" sz="2400" i="1" dirty="0" smtClean="0"/>
              <a:t>einem Körperteil , einem Kleidungsstück  oder einem wichtigen persönlichen</a:t>
            </a:r>
            <a:r>
              <a:rPr lang="cs-CZ" sz="2400" i="1" dirty="0" smtClean="0"/>
              <a:t> </a:t>
            </a:r>
            <a:r>
              <a:rPr lang="de-DE" sz="2400" i="1" dirty="0" smtClean="0"/>
              <a:t>Gegenstand </a:t>
            </a:r>
            <a:r>
              <a:rPr lang="de-DE" sz="2400" dirty="0" smtClean="0"/>
              <a:t>ausgedrückt</a:t>
            </a:r>
            <a:endParaRPr lang="cs-CZ" sz="2400" dirty="0" smtClean="0"/>
          </a:p>
          <a:p>
            <a:pPr>
              <a:spcBef>
                <a:spcPts val="0"/>
              </a:spcBef>
            </a:pPr>
            <a:endParaRPr lang="cs-CZ" sz="2400" dirty="0"/>
          </a:p>
          <a:p>
            <a:pPr marL="0" indent="0">
              <a:spcBef>
                <a:spcPts val="0"/>
              </a:spcBef>
              <a:buNone/>
            </a:pPr>
            <a:endParaRPr lang="cs-CZ" sz="2400" dirty="0" smtClean="0">
              <a:solidFill>
                <a:srgbClr val="C00000"/>
              </a:solidFill>
            </a:endParaRPr>
          </a:p>
          <a:p>
            <a:pPr marL="0" indent="0">
              <a:spcBef>
                <a:spcPts val="0"/>
              </a:spcBef>
              <a:buNone/>
            </a:pPr>
            <a:r>
              <a:rPr lang="cs-CZ" sz="2400" b="1" i="1" dirty="0" smtClean="0">
                <a:solidFill>
                  <a:srgbClr val="C00000"/>
                </a:solidFill>
              </a:rPr>
              <a:t>„</a:t>
            </a:r>
            <a:r>
              <a:rPr lang="de-DE" sz="2400" b="1" i="1" dirty="0" smtClean="0">
                <a:solidFill>
                  <a:srgbClr val="C00000"/>
                </a:solidFill>
              </a:rPr>
              <a:t>Dem Fußballspieler </a:t>
            </a:r>
            <a:r>
              <a:rPr lang="de-DE" sz="2400" i="1" dirty="0" smtClean="0"/>
              <a:t>tut </a:t>
            </a:r>
            <a:r>
              <a:rPr lang="de-DE" sz="2400" i="1" dirty="0" smtClean="0">
                <a:solidFill>
                  <a:srgbClr val="FFC000"/>
                </a:solidFill>
              </a:rPr>
              <a:t>das Knie </a:t>
            </a:r>
            <a:r>
              <a:rPr lang="de-DE" sz="2400" i="1" dirty="0" smtClean="0"/>
              <a:t>weh.</a:t>
            </a:r>
            <a:r>
              <a:rPr lang="cs-CZ" sz="2400" i="1" dirty="0" smtClean="0"/>
              <a:t>“</a:t>
            </a:r>
          </a:p>
          <a:p>
            <a:pPr marL="0" indent="0">
              <a:spcBef>
                <a:spcPts val="0"/>
              </a:spcBef>
              <a:buNone/>
            </a:pPr>
            <a:endParaRPr lang="de-DE" sz="2400" i="1" dirty="0" smtClean="0"/>
          </a:p>
          <a:p>
            <a:pPr marL="0" indent="0">
              <a:spcBef>
                <a:spcPts val="0"/>
              </a:spcBef>
              <a:buNone/>
            </a:pPr>
            <a:r>
              <a:rPr lang="cs-CZ" sz="2400" i="1" dirty="0" smtClean="0"/>
              <a:t>„</a:t>
            </a:r>
            <a:r>
              <a:rPr lang="de-DE" sz="2400" i="1" dirty="0" smtClean="0"/>
              <a:t>Sie hatte </a:t>
            </a:r>
            <a:r>
              <a:rPr lang="de-DE" sz="2400" b="1" i="1" dirty="0" smtClean="0">
                <a:solidFill>
                  <a:srgbClr val="C00000"/>
                </a:solidFill>
              </a:rPr>
              <a:t>ihm</a:t>
            </a:r>
            <a:r>
              <a:rPr lang="de-DE" sz="2400" b="1" i="1" dirty="0" smtClean="0"/>
              <a:t> </a:t>
            </a:r>
            <a:r>
              <a:rPr lang="de-DE" sz="2400" i="1" dirty="0" smtClean="0"/>
              <a:t>völlig </a:t>
            </a:r>
            <a:r>
              <a:rPr lang="de-DE" sz="2400" i="1" dirty="0" smtClean="0">
                <a:solidFill>
                  <a:srgbClr val="FFC000"/>
                </a:solidFill>
              </a:rPr>
              <a:t>den Kopf </a:t>
            </a:r>
            <a:r>
              <a:rPr lang="de-DE" sz="2400" i="1" dirty="0" smtClean="0"/>
              <a:t>verdreht.</a:t>
            </a:r>
            <a:r>
              <a:rPr lang="cs-CZ" sz="2400" i="1" dirty="0" smtClean="0"/>
              <a:t>“</a:t>
            </a:r>
          </a:p>
          <a:p>
            <a:pPr marL="0" indent="0">
              <a:spcBef>
                <a:spcPts val="0"/>
              </a:spcBef>
              <a:buNone/>
            </a:pPr>
            <a:endParaRPr lang="de-DE" sz="2400" i="1" dirty="0" smtClean="0"/>
          </a:p>
          <a:p>
            <a:pPr marL="0" indent="0">
              <a:spcBef>
                <a:spcPts val="0"/>
              </a:spcBef>
              <a:buNone/>
            </a:pPr>
            <a:r>
              <a:rPr lang="cs-CZ" sz="2400" i="1" dirty="0" smtClean="0"/>
              <a:t>„</a:t>
            </a:r>
            <a:r>
              <a:rPr lang="de-DE" sz="2400" i="1" dirty="0" smtClean="0"/>
              <a:t>Der Schweinebraten liegt </a:t>
            </a:r>
            <a:r>
              <a:rPr lang="de-DE" sz="2400" b="1" i="1" dirty="0" smtClean="0">
                <a:solidFill>
                  <a:srgbClr val="C00000"/>
                </a:solidFill>
              </a:rPr>
              <a:t>mir</a:t>
            </a:r>
            <a:r>
              <a:rPr lang="de-DE" sz="2400" i="1" dirty="0" smtClean="0"/>
              <a:t> </a:t>
            </a:r>
            <a:r>
              <a:rPr lang="de-DE" sz="2400" i="1" dirty="0" smtClean="0">
                <a:solidFill>
                  <a:srgbClr val="FFC000"/>
                </a:solidFill>
              </a:rPr>
              <a:t>im Magen</a:t>
            </a:r>
            <a:r>
              <a:rPr lang="de-DE" sz="2400" i="1" dirty="0" smtClean="0"/>
              <a:t>.</a:t>
            </a:r>
            <a:r>
              <a:rPr lang="cs-CZ" sz="2400" i="1" dirty="0" smtClean="0"/>
              <a:t>“</a:t>
            </a:r>
            <a:endParaRPr lang="de-DE" sz="2400" i="1" dirty="0"/>
          </a:p>
        </p:txBody>
      </p:sp>
    </p:spTree>
    <p:extLst>
      <p:ext uri="{BB962C8B-B14F-4D97-AF65-F5344CB8AC3E}">
        <p14:creationId xmlns:p14="http://schemas.microsoft.com/office/powerpoint/2010/main" val="88314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Dativus</a:t>
            </a:r>
            <a:r>
              <a:rPr lang="cs-CZ" dirty="0" smtClean="0"/>
              <a:t> </a:t>
            </a:r>
            <a:r>
              <a:rPr lang="cs-CZ" dirty="0" err="1" smtClean="0"/>
              <a:t>ethicus</a:t>
            </a:r>
            <a:endParaRPr lang="de-DE" dirty="0"/>
          </a:p>
        </p:txBody>
      </p:sp>
      <p:sp>
        <p:nvSpPr>
          <p:cNvPr id="3" name="Zástupný symbol pro obsah 2"/>
          <p:cNvSpPr>
            <a:spLocks noGrp="1"/>
          </p:cNvSpPr>
          <p:nvPr>
            <p:ph idx="1"/>
          </p:nvPr>
        </p:nvSpPr>
        <p:spPr/>
        <p:txBody>
          <a:bodyPr>
            <a:normAutofit/>
          </a:bodyPr>
          <a:lstStyle/>
          <a:p>
            <a:r>
              <a:rPr lang="cs-CZ" sz="2400" dirty="0" smtClean="0"/>
              <a:t>Durch </a:t>
            </a:r>
            <a:r>
              <a:rPr lang="cs-CZ" sz="2400" dirty="0" err="1" smtClean="0"/>
              <a:t>eine</a:t>
            </a:r>
            <a:r>
              <a:rPr lang="cs-CZ" sz="2400" dirty="0" smtClean="0"/>
              <a:t> </a:t>
            </a:r>
            <a:r>
              <a:rPr lang="cs-CZ" sz="2400" dirty="0" err="1" smtClean="0"/>
              <a:t>pronominale</a:t>
            </a:r>
            <a:r>
              <a:rPr lang="cs-CZ" sz="2400" dirty="0" smtClean="0"/>
              <a:t> </a:t>
            </a:r>
            <a:r>
              <a:rPr lang="cs-CZ" sz="2400" dirty="0" err="1" smtClean="0"/>
              <a:t>Form</a:t>
            </a:r>
            <a:r>
              <a:rPr lang="cs-CZ" sz="2400" dirty="0" smtClean="0"/>
              <a:t> </a:t>
            </a:r>
            <a:r>
              <a:rPr lang="cs-CZ" sz="2400" dirty="0" err="1" smtClean="0"/>
              <a:t>realisiert</a:t>
            </a:r>
            <a:r>
              <a:rPr lang="cs-CZ" sz="2400" dirty="0" smtClean="0"/>
              <a:t>, </a:t>
            </a:r>
            <a:r>
              <a:rPr lang="cs-CZ" sz="2400" dirty="0" err="1" smtClean="0"/>
              <a:t>die</a:t>
            </a:r>
            <a:r>
              <a:rPr lang="cs-CZ" sz="2400" dirty="0" smtClean="0"/>
              <a:t> </a:t>
            </a:r>
            <a:r>
              <a:rPr lang="de-DE" sz="2400" dirty="0" smtClean="0"/>
              <a:t>eine Person bezeichnet, </a:t>
            </a:r>
            <a:r>
              <a:rPr lang="de-DE" sz="2400" i="1" dirty="0" smtClean="0"/>
              <a:t>die emotional am Sachverhalt teilhat</a:t>
            </a:r>
            <a:r>
              <a:rPr lang="de-DE" sz="2400" dirty="0" smtClean="0"/>
              <a:t>, aber selbst nicht Handlungsbeteiligte ist</a:t>
            </a:r>
            <a:endParaRPr lang="cs-CZ" sz="2400" dirty="0" smtClean="0"/>
          </a:p>
          <a:p>
            <a:pPr marL="0" indent="0">
              <a:buNone/>
            </a:pPr>
            <a:endParaRPr lang="cs-CZ" sz="2400" dirty="0" smtClean="0"/>
          </a:p>
          <a:p>
            <a:pPr marL="0" indent="0">
              <a:buNone/>
            </a:pPr>
            <a:r>
              <a:rPr lang="cs-CZ" sz="2400" i="1" dirty="0" smtClean="0"/>
              <a:t>„</a:t>
            </a:r>
            <a:r>
              <a:rPr lang="cs-CZ" sz="2400" i="1" dirty="0" err="1" smtClean="0"/>
              <a:t>Du</a:t>
            </a:r>
            <a:r>
              <a:rPr lang="cs-CZ" sz="2400" i="1" dirty="0" smtClean="0"/>
              <a:t> </a:t>
            </a:r>
            <a:r>
              <a:rPr lang="cs-CZ" sz="2400" i="1" dirty="0" err="1" smtClean="0"/>
              <a:t>bist</a:t>
            </a:r>
            <a:r>
              <a:rPr lang="cs-CZ" sz="2400" i="1" dirty="0" smtClean="0"/>
              <a:t> </a:t>
            </a:r>
            <a:r>
              <a:rPr lang="cs-CZ" sz="2400" b="1" i="1" dirty="0" err="1" smtClean="0">
                <a:solidFill>
                  <a:srgbClr val="C00000"/>
                </a:solidFill>
              </a:rPr>
              <a:t>mir</a:t>
            </a:r>
            <a:r>
              <a:rPr lang="cs-CZ" sz="2400" i="1" dirty="0" smtClean="0"/>
              <a:t> </a:t>
            </a:r>
            <a:r>
              <a:rPr lang="cs-CZ" sz="2400" i="1" dirty="0" err="1" smtClean="0"/>
              <a:t>ein</a:t>
            </a:r>
            <a:r>
              <a:rPr lang="cs-CZ" sz="2400" i="1" dirty="0" smtClean="0"/>
              <a:t> </a:t>
            </a:r>
            <a:r>
              <a:rPr lang="cs-CZ" sz="2400" i="1" dirty="0" err="1" smtClean="0"/>
              <a:t>schöner</a:t>
            </a:r>
            <a:r>
              <a:rPr lang="cs-CZ" sz="2400" i="1" dirty="0" smtClean="0"/>
              <a:t> </a:t>
            </a:r>
            <a:r>
              <a:rPr lang="cs-CZ" sz="2400" i="1" dirty="0" err="1" smtClean="0"/>
              <a:t>Freund</a:t>
            </a:r>
            <a:r>
              <a:rPr lang="cs-CZ" sz="2400" i="1" dirty="0" smtClean="0"/>
              <a:t>!.“</a:t>
            </a:r>
          </a:p>
          <a:p>
            <a:pPr marL="0" indent="0">
              <a:buNone/>
            </a:pPr>
            <a:endParaRPr lang="cs-CZ" sz="2400" i="1" dirty="0"/>
          </a:p>
          <a:p>
            <a:pPr marL="0" indent="0">
              <a:buNone/>
            </a:pPr>
            <a:r>
              <a:rPr lang="cs-CZ" sz="2400" i="1" dirty="0" smtClean="0"/>
              <a:t>„</a:t>
            </a:r>
            <a:r>
              <a:rPr lang="cs-CZ" sz="2400" i="1" dirty="0" err="1" smtClean="0"/>
              <a:t>Falle</a:t>
            </a:r>
            <a:r>
              <a:rPr lang="cs-CZ" sz="2400" i="1" dirty="0" smtClean="0"/>
              <a:t> </a:t>
            </a:r>
            <a:r>
              <a:rPr lang="cs-CZ" sz="2400" b="1" i="1" dirty="0" err="1" smtClean="0">
                <a:solidFill>
                  <a:srgbClr val="C00000"/>
                </a:solidFill>
              </a:rPr>
              <a:t>mir</a:t>
            </a:r>
            <a:r>
              <a:rPr lang="cs-CZ" sz="2400" i="1" dirty="0" smtClean="0"/>
              <a:t> </a:t>
            </a:r>
            <a:r>
              <a:rPr lang="cs-CZ" sz="2400" i="1" dirty="0" err="1" smtClean="0"/>
              <a:t>ja</a:t>
            </a:r>
            <a:r>
              <a:rPr lang="cs-CZ" sz="2400" i="1" dirty="0" smtClean="0"/>
              <a:t> </a:t>
            </a:r>
            <a:r>
              <a:rPr lang="cs-CZ" sz="2400" i="1" dirty="0" err="1" smtClean="0"/>
              <a:t>nicht</a:t>
            </a:r>
            <a:r>
              <a:rPr lang="cs-CZ" sz="2400" i="1" dirty="0" smtClean="0"/>
              <a:t> </a:t>
            </a:r>
            <a:r>
              <a:rPr lang="cs-CZ" sz="2400" i="1" dirty="0" err="1" smtClean="0"/>
              <a:t>hin</a:t>
            </a:r>
            <a:r>
              <a:rPr lang="cs-CZ" sz="2400" i="1" dirty="0" smtClean="0"/>
              <a:t>!“</a:t>
            </a:r>
          </a:p>
          <a:p>
            <a:pPr marL="0" indent="0">
              <a:buNone/>
            </a:pPr>
            <a:endParaRPr lang="cs-CZ" sz="2400" i="1" dirty="0"/>
          </a:p>
          <a:p>
            <a:pPr marL="0" indent="0">
              <a:buNone/>
            </a:pPr>
            <a:r>
              <a:rPr lang="de-DE" sz="2400" i="1" dirty="0" smtClean="0"/>
              <a:t>„</a:t>
            </a:r>
            <a:r>
              <a:rPr lang="de-DE" sz="2400" i="1" dirty="0"/>
              <a:t>Macht </a:t>
            </a:r>
            <a:r>
              <a:rPr lang="de-DE" sz="2400" b="1" i="1" dirty="0">
                <a:solidFill>
                  <a:srgbClr val="C00000"/>
                </a:solidFill>
              </a:rPr>
              <a:t>mir</a:t>
            </a:r>
            <a:r>
              <a:rPr lang="de-DE" sz="2400" i="1" dirty="0"/>
              <a:t> dem Lehrer keinen Ärger!“</a:t>
            </a:r>
            <a:endParaRPr lang="de-DE" sz="2400" b="0" i="1" dirty="0" smtClean="0">
              <a:effectLst/>
            </a:endParaRPr>
          </a:p>
          <a:p>
            <a:endParaRPr lang="cs-CZ" sz="2200" i="1" dirty="0" smtClean="0"/>
          </a:p>
          <a:p>
            <a:pPr marL="0" indent="0">
              <a:buNone/>
            </a:pPr>
            <a:endParaRPr lang="cs-CZ" sz="2200" i="1" dirty="0"/>
          </a:p>
          <a:p>
            <a:pPr marL="0" indent="0">
              <a:buNone/>
            </a:pPr>
            <a:endParaRPr lang="cs-CZ" sz="2200" i="1" dirty="0" smtClean="0"/>
          </a:p>
          <a:p>
            <a:pPr marL="0" indent="0">
              <a:buNone/>
            </a:pPr>
            <a:endParaRPr lang="cs-CZ" sz="2200" i="1" dirty="0"/>
          </a:p>
          <a:p>
            <a:pPr marL="0" indent="0">
              <a:buNone/>
            </a:pPr>
            <a:endParaRPr lang="de-DE" sz="2200" i="1" dirty="0"/>
          </a:p>
        </p:txBody>
      </p:sp>
    </p:spTree>
    <p:extLst>
      <p:ext uri="{BB962C8B-B14F-4D97-AF65-F5344CB8AC3E}">
        <p14:creationId xmlns:p14="http://schemas.microsoft.com/office/powerpoint/2010/main" val="124236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Dativus</a:t>
            </a:r>
            <a:r>
              <a:rPr lang="cs-CZ" dirty="0" smtClean="0"/>
              <a:t> (in) </a:t>
            </a:r>
            <a:r>
              <a:rPr lang="cs-CZ" dirty="0" err="1" smtClean="0"/>
              <a:t>commodi</a:t>
            </a:r>
            <a:endParaRPr lang="de-DE" dirty="0"/>
          </a:p>
        </p:txBody>
      </p:sp>
      <p:sp>
        <p:nvSpPr>
          <p:cNvPr id="3" name="Zástupný symbol pro obsah 2"/>
          <p:cNvSpPr>
            <a:spLocks noGrp="1"/>
          </p:cNvSpPr>
          <p:nvPr>
            <p:ph idx="1"/>
          </p:nvPr>
        </p:nvSpPr>
        <p:spPr/>
        <p:txBody>
          <a:bodyPr/>
          <a:lstStyle/>
          <a:p>
            <a:r>
              <a:rPr lang="de-DE" sz="2400" dirty="0" smtClean="0"/>
              <a:t>bezeichnet, zu wessen Vorteil (</a:t>
            </a:r>
            <a:r>
              <a:rPr lang="de-DE" sz="2400" dirty="0" err="1" smtClean="0"/>
              <a:t>commodum</a:t>
            </a:r>
            <a:r>
              <a:rPr lang="de-DE" sz="2400" dirty="0" smtClean="0"/>
              <a:t>) bzw. Nachteil (</a:t>
            </a:r>
            <a:r>
              <a:rPr lang="de-DE" sz="2400" dirty="0" err="1" smtClean="0"/>
              <a:t>incommodum</a:t>
            </a:r>
            <a:r>
              <a:rPr lang="de-DE" sz="2400" dirty="0" smtClean="0"/>
              <a:t>) etwas geschieht </a:t>
            </a:r>
            <a:endParaRPr lang="cs-CZ" sz="2400" dirty="0" smtClean="0"/>
          </a:p>
          <a:p>
            <a:endParaRPr lang="cs-CZ" sz="2400" i="1" dirty="0" smtClean="0"/>
          </a:p>
          <a:p>
            <a:pPr marL="0" indent="0">
              <a:buNone/>
            </a:pPr>
            <a:r>
              <a:rPr lang="cs-CZ" sz="2400" i="1" dirty="0" smtClean="0"/>
              <a:t>„Er </a:t>
            </a:r>
            <a:r>
              <a:rPr lang="cs-CZ" sz="2400" i="1" dirty="0" err="1" smtClean="0"/>
              <a:t>trägt</a:t>
            </a:r>
            <a:r>
              <a:rPr lang="cs-CZ" sz="2400" i="1" dirty="0" smtClean="0"/>
              <a:t> </a:t>
            </a:r>
            <a:r>
              <a:rPr lang="cs-CZ" sz="2400" b="1" i="1" dirty="0" err="1" smtClean="0">
                <a:solidFill>
                  <a:srgbClr val="C00000"/>
                </a:solidFill>
              </a:rPr>
              <a:t>ihr</a:t>
            </a:r>
            <a:r>
              <a:rPr lang="cs-CZ" sz="2400" i="1" dirty="0" smtClean="0">
                <a:solidFill>
                  <a:srgbClr val="C00000"/>
                </a:solidFill>
              </a:rPr>
              <a:t> </a:t>
            </a:r>
            <a:r>
              <a:rPr lang="cs-CZ" sz="2400" i="1" dirty="0" smtClean="0"/>
              <a:t>den </a:t>
            </a:r>
            <a:r>
              <a:rPr lang="cs-CZ" sz="2400" i="1" dirty="0" err="1" smtClean="0"/>
              <a:t>Koffer</a:t>
            </a:r>
            <a:r>
              <a:rPr lang="cs-CZ" sz="2400" i="1" dirty="0" smtClean="0"/>
              <a:t>.“</a:t>
            </a:r>
          </a:p>
          <a:p>
            <a:pPr marL="0" indent="0">
              <a:buNone/>
            </a:pPr>
            <a:r>
              <a:rPr lang="cs-CZ" sz="2400" i="1" dirty="0" smtClean="0"/>
              <a:t>„</a:t>
            </a:r>
            <a:r>
              <a:rPr lang="cs-CZ" sz="2400" i="1" dirty="0" err="1" smtClean="0"/>
              <a:t>Ich</a:t>
            </a:r>
            <a:r>
              <a:rPr lang="cs-CZ" sz="2400" i="1" dirty="0" smtClean="0"/>
              <a:t> kaufe </a:t>
            </a:r>
            <a:r>
              <a:rPr lang="cs-CZ" sz="2400" b="1" i="1" dirty="0" err="1" smtClean="0">
                <a:solidFill>
                  <a:srgbClr val="C00000"/>
                </a:solidFill>
              </a:rPr>
              <a:t>dir</a:t>
            </a:r>
            <a:r>
              <a:rPr lang="cs-CZ" sz="2400" i="1" dirty="0" smtClean="0"/>
              <a:t> </a:t>
            </a:r>
            <a:r>
              <a:rPr lang="cs-CZ" sz="2400" i="1" dirty="0" err="1" smtClean="0"/>
              <a:t>das</a:t>
            </a:r>
            <a:r>
              <a:rPr lang="cs-CZ" sz="2400" i="1" dirty="0" smtClean="0"/>
              <a:t> Buch.“</a:t>
            </a:r>
          </a:p>
          <a:p>
            <a:pPr marL="0" indent="0">
              <a:buNone/>
            </a:pPr>
            <a:endParaRPr lang="cs-CZ" sz="2400" i="1" dirty="0"/>
          </a:p>
          <a:p>
            <a:pPr marL="0" indent="0">
              <a:buNone/>
            </a:pPr>
            <a:r>
              <a:rPr lang="de-DE" sz="2400" i="1" dirty="0" smtClean="0"/>
              <a:t>„Sie hat </a:t>
            </a:r>
            <a:r>
              <a:rPr lang="de-DE" sz="2400" b="1" i="1" dirty="0" smtClean="0">
                <a:solidFill>
                  <a:srgbClr val="C00000"/>
                </a:solidFill>
              </a:rPr>
              <a:t>mir</a:t>
            </a:r>
            <a:r>
              <a:rPr lang="de-DE" sz="2400" i="1" dirty="0" smtClean="0"/>
              <a:t> eine Vase zerbrochen</a:t>
            </a:r>
            <a:r>
              <a:rPr lang="cs-CZ" sz="2400" i="1" dirty="0" smtClean="0"/>
              <a:t>.</a:t>
            </a:r>
            <a:r>
              <a:rPr lang="de-DE" sz="2400" i="1" dirty="0" smtClean="0"/>
              <a:t>“</a:t>
            </a:r>
            <a:endParaRPr lang="cs-CZ" sz="2400" i="1" dirty="0" smtClean="0"/>
          </a:p>
          <a:p>
            <a:pPr marL="0" indent="0">
              <a:buNone/>
            </a:pPr>
            <a:r>
              <a:rPr lang="cs-CZ" sz="2400" i="1" dirty="0" smtClean="0"/>
              <a:t>„</a:t>
            </a:r>
            <a:r>
              <a:rPr lang="cs-CZ" sz="2400" b="1" i="1" dirty="0" err="1" smtClean="0">
                <a:solidFill>
                  <a:srgbClr val="C00000"/>
                </a:solidFill>
              </a:rPr>
              <a:t>Ihm</a:t>
            </a:r>
            <a:r>
              <a:rPr lang="cs-CZ" sz="2400" i="1" dirty="0" smtClean="0"/>
              <a:t> </a:t>
            </a:r>
            <a:r>
              <a:rPr lang="cs-CZ" sz="2400" i="1" dirty="0" err="1" smtClean="0"/>
              <a:t>ist</a:t>
            </a:r>
            <a:r>
              <a:rPr lang="cs-CZ" sz="2400" i="1" dirty="0" smtClean="0"/>
              <a:t> </a:t>
            </a:r>
            <a:r>
              <a:rPr lang="cs-CZ" sz="2400" i="1" dirty="0" err="1" smtClean="0"/>
              <a:t>das</a:t>
            </a:r>
            <a:r>
              <a:rPr lang="cs-CZ" sz="2400" i="1" dirty="0" smtClean="0"/>
              <a:t> Auto </a:t>
            </a:r>
            <a:r>
              <a:rPr lang="cs-CZ" sz="2400" i="1" dirty="0" err="1" smtClean="0"/>
              <a:t>kaputt</a:t>
            </a:r>
            <a:r>
              <a:rPr lang="cs-CZ" sz="2400" i="1" dirty="0" smtClean="0"/>
              <a:t> </a:t>
            </a:r>
            <a:r>
              <a:rPr lang="cs-CZ" sz="2400" i="1" dirty="0" err="1" smtClean="0"/>
              <a:t>gegangen</a:t>
            </a:r>
            <a:r>
              <a:rPr lang="cs-CZ" sz="2400" i="1" dirty="0" smtClean="0"/>
              <a:t>.“</a:t>
            </a:r>
            <a:endParaRPr lang="de-DE" sz="2400" i="1" dirty="0" smtClean="0"/>
          </a:p>
          <a:p>
            <a:endParaRPr lang="de-DE" dirty="0"/>
          </a:p>
        </p:txBody>
      </p:sp>
    </p:spTree>
    <p:extLst>
      <p:ext uri="{BB962C8B-B14F-4D97-AF65-F5344CB8AC3E}">
        <p14:creationId xmlns:p14="http://schemas.microsoft.com/office/powerpoint/2010/main" val="3031160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Dativus</a:t>
            </a:r>
            <a:r>
              <a:rPr lang="cs-CZ" dirty="0" smtClean="0"/>
              <a:t> </a:t>
            </a:r>
            <a:r>
              <a:rPr lang="cs-CZ" dirty="0" err="1" smtClean="0"/>
              <a:t>iudicantis</a:t>
            </a:r>
            <a:endParaRPr lang="de-DE" dirty="0"/>
          </a:p>
        </p:txBody>
      </p:sp>
      <p:sp>
        <p:nvSpPr>
          <p:cNvPr id="3" name="Zástupný symbol pro obsah 2"/>
          <p:cNvSpPr>
            <a:spLocks noGrp="1"/>
          </p:cNvSpPr>
          <p:nvPr>
            <p:ph idx="1"/>
          </p:nvPr>
        </p:nvSpPr>
        <p:spPr/>
        <p:txBody>
          <a:bodyPr>
            <a:normAutofit/>
          </a:bodyPr>
          <a:lstStyle/>
          <a:p>
            <a:r>
              <a:rPr lang="cs-CZ" sz="2400" dirty="0" smtClean="0"/>
              <a:t>Er </a:t>
            </a:r>
            <a:r>
              <a:rPr lang="de-DE" sz="2400" dirty="0" smtClean="0"/>
              <a:t>bezeichnet die Person, aus deren Sicht die Aussage des Satzes gültig ist</a:t>
            </a:r>
            <a:endParaRPr lang="cs-CZ" sz="2400" dirty="0" smtClean="0"/>
          </a:p>
          <a:p>
            <a:pPr marL="0" indent="0">
              <a:buNone/>
            </a:pPr>
            <a:endParaRPr lang="cs-CZ" sz="2400" dirty="0" smtClean="0"/>
          </a:p>
          <a:p>
            <a:pPr marL="0" indent="0">
              <a:buNone/>
            </a:pPr>
            <a:r>
              <a:rPr lang="cs-CZ" sz="2400" dirty="0" smtClean="0"/>
              <a:t>„</a:t>
            </a:r>
            <a:r>
              <a:rPr lang="cs-CZ" sz="2400" i="1" dirty="0" err="1" smtClean="0"/>
              <a:t>Das</a:t>
            </a:r>
            <a:r>
              <a:rPr lang="cs-CZ" sz="2400" i="1" dirty="0" smtClean="0"/>
              <a:t> </a:t>
            </a:r>
            <a:r>
              <a:rPr lang="cs-CZ" sz="2400" i="1" dirty="0" err="1" smtClean="0"/>
              <a:t>ist</a:t>
            </a:r>
            <a:r>
              <a:rPr lang="cs-CZ" sz="2400" i="1" dirty="0" smtClean="0"/>
              <a:t> </a:t>
            </a:r>
            <a:r>
              <a:rPr lang="cs-CZ" sz="2400" b="1" i="1" dirty="0" err="1" smtClean="0">
                <a:solidFill>
                  <a:srgbClr val="C00000"/>
                </a:solidFill>
              </a:rPr>
              <a:t>mir</a:t>
            </a:r>
            <a:r>
              <a:rPr lang="cs-CZ" sz="2400" i="1" dirty="0" smtClean="0"/>
              <a:t> </a:t>
            </a:r>
            <a:r>
              <a:rPr lang="cs-CZ" sz="2400" i="1" dirty="0" err="1" smtClean="0">
                <a:solidFill>
                  <a:srgbClr val="FFC000"/>
                </a:solidFill>
              </a:rPr>
              <a:t>zu</a:t>
            </a:r>
            <a:r>
              <a:rPr lang="cs-CZ" sz="2400" i="1" dirty="0" smtClean="0"/>
              <a:t> </a:t>
            </a:r>
            <a:r>
              <a:rPr lang="cs-CZ" sz="2400" i="1" dirty="0" err="1" smtClean="0"/>
              <a:t>schnell</a:t>
            </a:r>
            <a:r>
              <a:rPr lang="cs-CZ" sz="2400" i="1" dirty="0" smtClean="0"/>
              <a:t>“</a:t>
            </a:r>
          </a:p>
          <a:p>
            <a:pPr marL="0" indent="0">
              <a:buNone/>
            </a:pPr>
            <a:endParaRPr lang="cs-CZ" sz="2400" i="1" dirty="0"/>
          </a:p>
          <a:p>
            <a:pPr marL="0" indent="0">
              <a:buNone/>
            </a:pPr>
            <a:r>
              <a:rPr lang="cs-CZ" sz="2400" i="1" dirty="0" smtClean="0"/>
              <a:t>„</a:t>
            </a:r>
            <a:r>
              <a:rPr lang="cs-CZ" sz="2400" i="1" dirty="0" err="1" smtClean="0"/>
              <a:t>Das</a:t>
            </a:r>
            <a:r>
              <a:rPr lang="cs-CZ" sz="2400" i="1" dirty="0" smtClean="0"/>
              <a:t> </a:t>
            </a:r>
            <a:r>
              <a:rPr lang="cs-CZ" sz="2400" i="1" dirty="0" err="1" smtClean="0"/>
              <a:t>geht</a:t>
            </a:r>
            <a:r>
              <a:rPr lang="cs-CZ" sz="2400" i="1" dirty="0" smtClean="0"/>
              <a:t> </a:t>
            </a:r>
            <a:r>
              <a:rPr lang="cs-CZ" sz="2400" b="1" i="1" dirty="0" err="1" smtClean="0">
                <a:solidFill>
                  <a:srgbClr val="C00000"/>
                </a:solidFill>
              </a:rPr>
              <a:t>mir</a:t>
            </a:r>
            <a:r>
              <a:rPr lang="cs-CZ" sz="2400" i="1" dirty="0" smtClean="0"/>
              <a:t> </a:t>
            </a:r>
            <a:r>
              <a:rPr lang="cs-CZ" sz="2400" i="1" dirty="0" err="1" smtClean="0"/>
              <a:t>schnell</a:t>
            </a:r>
            <a:r>
              <a:rPr lang="cs-CZ" sz="2400" i="1" dirty="0" smtClean="0"/>
              <a:t> </a:t>
            </a:r>
            <a:r>
              <a:rPr lang="cs-CZ" sz="2400" i="1" dirty="0" err="1" smtClean="0">
                <a:solidFill>
                  <a:srgbClr val="FFC000"/>
                </a:solidFill>
              </a:rPr>
              <a:t>genug</a:t>
            </a:r>
            <a:r>
              <a:rPr lang="cs-CZ" sz="2400" i="1" dirty="0" smtClean="0"/>
              <a:t>“</a:t>
            </a:r>
          </a:p>
          <a:p>
            <a:pPr marL="0" indent="0">
              <a:buNone/>
            </a:pPr>
            <a:endParaRPr lang="cs-CZ" sz="2400" dirty="0" smtClean="0"/>
          </a:p>
          <a:p>
            <a:pPr marL="0" indent="0">
              <a:buNone/>
            </a:pPr>
            <a:endParaRPr lang="cs-CZ" sz="2400" dirty="0"/>
          </a:p>
        </p:txBody>
      </p:sp>
    </p:spTree>
    <p:extLst>
      <p:ext uri="{BB962C8B-B14F-4D97-AF65-F5344CB8AC3E}">
        <p14:creationId xmlns:p14="http://schemas.microsoft.com/office/powerpoint/2010/main" val="4249281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Dativus</a:t>
            </a:r>
            <a:r>
              <a:rPr lang="cs-CZ" dirty="0" smtClean="0"/>
              <a:t> </a:t>
            </a:r>
            <a:r>
              <a:rPr lang="cs-CZ" dirty="0" err="1" smtClean="0"/>
              <a:t>possessivus</a:t>
            </a:r>
            <a:endParaRPr lang="de-DE" dirty="0"/>
          </a:p>
        </p:txBody>
      </p:sp>
      <p:sp>
        <p:nvSpPr>
          <p:cNvPr id="3" name="Zástupný symbol pro obsah 2"/>
          <p:cNvSpPr>
            <a:spLocks noGrp="1"/>
          </p:cNvSpPr>
          <p:nvPr>
            <p:ph idx="1"/>
          </p:nvPr>
        </p:nvSpPr>
        <p:spPr/>
        <p:txBody>
          <a:bodyPr>
            <a:normAutofit/>
          </a:bodyPr>
          <a:lstStyle/>
          <a:p>
            <a:r>
              <a:rPr lang="cs-CZ" sz="2400" dirty="0" smtClean="0"/>
              <a:t>Er </a:t>
            </a:r>
            <a:r>
              <a:rPr lang="de-DE" sz="2400" dirty="0" smtClean="0"/>
              <a:t>bezeichnet eine Person oder Sache, auf die ein Teil bezogen wird </a:t>
            </a:r>
            <a:endParaRPr lang="cs-CZ" sz="2400" dirty="0" smtClean="0"/>
          </a:p>
          <a:p>
            <a:pPr marL="0" indent="0">
              <a:buNone/>
            </a:pPr>
            <a:endParaRPr lang="cs-CZ" sz="2400" dirty="0" smtClean="0"/>
          </a:p>
          <a:p>
            <a:pPr marL="0" indent="0">
              <a:buNone/>
            </a:pPr>
            <a:r>
              <a:rPr lang="cs-CZ" sz="2400" i="1" dirty="0" smtClean="0"/>
              <a:t>„</a:t>
            </a:r>
            <a:r>
              <a:rPr lang="cs-CZ" sz="2400" b="1" i="1" dirty="0" smtClean="0">
                <a:solidFill>
                  <a:srgbClr val="C00000"/>
                </a:solidFill>
              </a:rPr>
              <a:t>Mir</a:t>
            </a:r>
            <a:r>
              <a:rPr lang="cs-CZ" sz="2400" i="1" dirty="0" smtClean="0"/>
              <a:t> </a:t>
            </a:r>
            <a:r>
              <a:rPr lang="cs-CZ" sz="2400" i="1" dirty="0" err="1" smtClean="0"/>
              <a:t>is</a:t>
            </a:r>
            <a:r>
              <a:rPr lang="cs-CZ" sz="2400" i="1" dirty="0" smtClean="0"/>
              <a:t> </a:t>
            </a:r>
            <a:r>
              <a:rPr lang="cs-CZ" sz="2400" i="1" dirty="0" err="1" smtClean="0"/>
              <a:t>kalt</a:t>
            </a:r>
            <a:r>
              <a:rPr lang="cs-CZ" sz="2400" i="1" dirty="0" smtClean="0"/>
              <a:t>.“</a:t>
            </a:r>
          </a:p>
          <a:p>
            <a:pPr marL="0" indent="0">
              <a:buNone/>
            </a:pPr>
            <a:endParaRPr lang="cs-CZ" sz="2400" i="1" dirty="0"/>
          </a:p>
          <a:p>
            <a:pPr marL="0" indent="0">
              <a:buNone/>
            </a:pPr>
            <a:r>
              <a:rPr lang="cs-CZ" sz="2400" i="1" dirty="0" smtClean="0"/>
              <a:t>„</a:t>
            </a:r>
            <a:r>
              <a:rPr lang="cs-CZ" sz="2400" b="1" i="1" dirty="0" err="1" smtClean="0">
                <a:solidFill>
                  <a:srgbClr val="C00000"/>
                </a:solidFill>
              </a:rPr>
              <a:t>Ihm</a:t>
            </a:r>
            <a:r>
              <a:rPr lang="cs-CZ" sz="2400" i="1" dirty="0" smtClean="0"/>
              <a:t> </a:t>
            </a:r>
            <a:r>
              <a:rPr lang="cs-CZ" sz="2400" i="1" dirty="0" err="1" smtClean="0"/>
              <a:t>schmerzen</a:t>
            </a:r>
            <a:r>
              <a:rPr lang="cs-CZ" sz="2400" i="1" dirty="0" smtClean="0"/>
              <a:t> </a:t>
            </a:r>
            <a:r>
              <a:rPr lang="cs-CZ" sz="2400" i="1" dirty="0" err="1" smtClean="0"/>
              <a:t>die</a:t>
            </a:r>
            <a:r>
              <a:rPr lang="cs-CZ" sz="2400" i="1" dirty="0" smtClean="0"/>
              <a:t> </a:t>
            </a:r>
            <a:r>
              <a:rPr lang="cs-CZ" sz="2400" i="1" dirty="0" err="1" smtClean="0"/>
              <a:t>Beine</a:t>
            </a:r>
            <a:r>
              <a:rPr lang="cs-CZ" sz="2400" i="1" dirty="0" smtClean="0"/>
              <a:t>.“</a:t>
            </a:r>
          </a:p>
          <a:p>
            <a:pPr marL="0" indent="0">
              <a:buNone/>
            </a:pPr>
            <a:endParaRPr lang="cs-CZ" sz="2400" i="1" dirty="0"/>
          </a:p>
          <a:p>
            <a:pPr marL="0" indent="0">
              <a:buNone/>
            </a:pPr>
            <a:r>
              <a:rPr lang="cs-CZ" sz="2400" i="1" dirty="0" smtClean="0"/>
              <a:t>„</a:t>
            </a:r>
            <a:r>
              <a:rPr lang="cs-CZ" sz="2400" i="1" dirty="0" err="1" smtClean="0"/>
              <a:t>Sie</a:t>
            </a:r>
            <a:r>
              <a:rPr lang="cs-CZ" sz="2400" i="1" dirty="0" smtClean="0"/>
              <a:t> </a:t>
            </a:r>
            <a:r>
              <a:rPr lang="cs-CZ" sz="2400" i="1" dirty="0" err="1" smtClean="0"/>
              <a:t>wäscht</a:t>
            </a:r>
            <a:r>
              <a:rPr lang="cs-CZ" sz="2400" i="1" dirty="0" smtClean="0"/>
              <a:t> </a:t>
            </a:r>
            <a:r>
              <a:rPr lang="cs-CZ" sz="2400" b="1" i="1" dirty="0" err="1" smtClean="0">
                <a:solidFill>
                  <a:srgbClr val="C00000"/>
                </a:solidFill>
              </a:rPr>
              <a:t>ihrer</a:t>
            </a:r>
            <a:r>
              <a:rPr lang="cs-CZ" sz="2400" i="1" dirty="0" smtClean="0"/>
              <a:t> </a:t>
            </a:r>
            <a:r>
              <a:rPr lang="cs-CZ" sz="2400" i="1" dirty="0" err="1" smtClean="0"/>
              <a:t>Tochter</a:t>
            </a:r>
            <a:r>
              <a:rPr lang="cs-CZ" sz="2400" i="1" dirty="0" smtClean="0"/>
              <a:t> </a:t>
            </a:r>
            <a:r>
              <a:rPr lang="cs-CZ" sz="2400" i="1" dirty="0" err="1" smtClean="0"/>
              <a:t>die</a:t>
            </a:r>
            <a:r>
              <a:rPr lang="cs-CZ" sz="2400" i="1" dirty="0" smtClean="0"/>
              <a:t> </a:t>
            </a:r>
            <a:r>
              <a:rPr lang="cs-CZ" sz="2400" i="1" dirty="0" err="1" smtClean="0"/>
              <a:t>Hände</a:t>
            </a:r>
            <a:r>
              <a:rPr lang="cs-CZ" sz="2400" i="1" dirty="0" smtClean="0"/>
              <a:t>.“</a:t>
            </a:r>
          </a:p>
        </p:txBody>
      </p:sp>
    </p:spTree>
    <p:extLst>
      <p:ext uri="{BB962C8B-B14F-4D97-AF65-F5344CB8AC3E}">
        <p14:creationId xmlns:p14="http://schemas.microsoft.com/office/powerpoint/2010/main" val="2725769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Dativus</a:t>
            </a:r>
            <a:r>
              <a:rPr lang="cs-CZ" dirty="0" smtClean="0"/>
              <a:t> </a:t>
            </a:r>
            <a:r>
              <a:rPr lang="cs-CZ" dirty="0" err="1" smtClean="0"/>
              <a:t>finalis</a:t>
            </a:r>
            <a:endParaRPr lang="de-DE" dirty="0"/>
          </a:p>
        </p:txBody>
      </p:sp>
      <p:sp>
        <p:nvSpPr>
          <p:cNvPr id="3" name="Zástupný symbol pro obsah 2"/>
          <p:cNvSpPr>
            <a:spLocks noGrp="1"/>
          </p:cNvSpPr>
          <p:nvPr>
            <p:ph idx="1"/>
          </p:nvPr>
        </p:nvSpPr>
        <p:spPr/>
        <p:txBody>
          <a:bodyPr>
            <a:normAutofit/>
          </a:bodyPr>
          <a:lstStyle/>
          <a:p>
            <a:r>
              <a:rPr lang="de-DE" sz="2400" dirty="0" smtClean="0"/>
              <a:t>einen Zweck oder eine Wirkung zu bezeichnen, meist zusammen mit einer Personenbeziehung im Dativ</a:t>
            </a:r>
            <a:endParaRPr lang="cs-CZ" sz="2400" dirty="0" smtClean="0"/>
          </a:p>
          <a:p>
            <a:endParaRPr lang="cs-CZ" sz="2400" dirty="0"/>
          </a:p>
          <a:p>
            <a:pPr marL="0" indent="0">
              <a:buNone/>
            </a:pPr>
            <a:r>
              <a:rPr lang="cs-CZ" sz="2400" i="1" dirty="0" smtClean="0"/>
              <a:t>„Die </a:t>
            </a:r>
            <a:r>
              <a:rPr lang="cs-CZ" sz="2400" i="1" dirty="0" err="1" smtClean="0"/>
              <a:t>Sache</a:t>
            </a:r>
            <a:r>
              <a:rPr lang="cs-CZ" sz="2400" i="1" dirty="0" smtClean="0"/>
              <a:t> </a:t>
            </a:r>
            <a:r>
              <a:rPr lang="cs-CZ" sz="2400" i="1" dirty="0" err="1" smtClean="0"/>
              <a:t>ist</a:t>
            </a:r>
            <a:r>
              <a:rPr lang="cs-CZ" sz="2400" i="1" dirty="0" smtClean="0"/>
              <a:t> </a:t>
            </a:r>
            <a:r>
              <a:rPr lang="cs-CZ" sz="2400" b="1" i="1" dirty="0" err="1" smtClean="0">
                <a:solidFill>
                  <a:srgbClr val="C00000"/>
                </a:solidFill>
              </a:rPr>
              <a:t>mir</a:t>
            </a:r>
            <a:r>
              <a:rPr lang="cs-CZ" sz="2400" i="1" dirty="0" smtClean="0"/>
              <a:t> von </a:t>
            </a:r>
            <a:r>
              <a:rPr lang="cs-CZ" sz="2400" i="1" dirty="0" err="1" smtClean="0"/>
              <a:t>Nutzen</a:t>
            </a:r>
            <a:r>
              <a:rPr lang="cs-CZ" sz="2400" i="1" dirty="0" smtClean="0"/>
              <a:t>.“</a:t>
            </a:r>
          </a:p>
          <a:p>
            <a:pPr marL="0" indent="0">
              <a:buNone/>
            </a:pPr>
            <a:endParaRPr lang="cs-CZ" sz="2400" i="1" dirty="0"/>
          </a:p>
          <a:p>
            <a:pPr marL="0" indent="0">
              <a:buNone/>
            </a:pPr>
            <a:r>
              <a:rPr lang="cs-CZ" sz="2400" i="1" dirty="0" smtClean="0"/>
              <a:t>„Er </a:t>
            </a:r>
            <a:r>
              <a:rPr lang="cs-CZ" sz="2400" i="1" dirty="0" err="1" smtClean="0"/>
              <a:t>lebt</a:t>
            </a:r>
            <a:r>
              <a:rPr lang="cs-CZ" sz="2400" i="1" dirty="0" smtClean="0"/>
              <a:t> </a:t>
            </a:r>
            <a:r>
              <a:rPr lang="cs-CZ" sz="2400" i="1" dirty="0" err="1" smtClean="0"/>
              <a:t>nur</a:t>
            </a:r>
            <a:r>
              <a:rPr lang="cs-CZ" sz="2400" i="1" dirty="0" smtClean="0"/>
              <a:t> </a:t>
            </a:r>
            <a:r>
              <a:rPr lang="cs-CZ" sz="2400" i="1" dirty="0" err="1" smtClean="0">
                <a:solidFill>
                  <a:srgbClr val="C00000"/>
                </a:solidFill>
              </a:rPr>
              <a:t>seine</a:t>
            </a:r>
            <a:r>
              <a:rPr lang="cs-CZ" sz="2400" b="1" i="1" dirty="0" err="1" smtClean="0">
                <a:solidFill>
                  <a:srgbClr val="C00000"/>
                </a:solidFill>
              </a:rPr>
              <a:t>r</a:t>
            </a:r>
            <a:r>
              <a:rPr lang="cs-CZ" sz="2400" i="1" dirty="0" smtClean="0">
                <a:solidFill>
                  <a:srgbClr val="C00000"/>
                </a:solidFill>
              </a:rPr>
              <a:t> </a:t>
            </a:r>
            <a:r>
              <a:rPr lang="cs-CZ" sz="2400" i="1" dirty="0" err="1" smtClean="0"/>
              <a:t>Arbeit</a:t>
            </a:r>
            <a:r>
              <a:rPr lang="cs-CZ" sz="2400" i="1" dirty="0" smtClean="0"/>
              <a:t>.“</a:t>
            </a:r>
            <a:endParaRPr lang="de-DE" sz="2400" i="1" dirty="0"/>
          </a:p>
        </p:txBody>
      </p:sp>
    </p:spTree>
    <p:extLst>
      <p:ext uri="{BB962C8B-B14F-4D97-AF65-F5344CB8AC3E}">
        <p14:creationId xmlns:p14="http://schemas.microsoft.com/office/powerpoint/2010/main" val="3471080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3906</TotalTime>
  <Words>789</Words>
  <Application>Microsoft Office PowerPoint</Application>
  <PresentationFormat>Předvádění na obrazovce (4:3)</PresentationFormat>
  <Paragraphs>126</Paragraphs>
  <Slides>11</Slides>
  <Notes>9</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Dativklassen</vt:lpstr>
      <vt:lpstr>Dativ</vt:lpstr>
      <vt:lpstr>Freie Dative</vt:lpstr>
      <vt:lpstr>Pertinenzdativ</vt:lpstr>
      <vt:lpstr>Dativus ethicus</vt:lpstr>
      <vt:lpstr>Dativus (in) commodi</vt:lpstr>
      <vt:lpstr>Dativus iudicantis</vt:lpstr>
      <vt:lpstr>Dativus possessivus</vt:lpstr>
      <vt:lpstr>Dativus finalis</vt:lpstr>
      <vt:lpstr>Dativus mensurae (Dativ des Maßstabs)</vt:lpstr>
      <vt:lpstr>Quellen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Dativklassen</dc:title>
  <dc:creator>Iveta Šupová</dc:creator>
  <cp:lastModifiedBy>Iveta Šupová</cp:lastModifiedBy>
  <cp:revision>38</cp:revision>
  <dcterms:created xsi:type="dcterms:W3CDTF">2022-04-02T13:13:47Z</dcterms:created>
  <dcterms:modified xsi:type="dcterms:W3CDTF">2022-04-05T06:20:33Z</dcterms:modified>
</cp:coreProperties>
</file>