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59" r:id="rId8"/>
    <p:sldId id="270" r:id="rId9"/>
    <p:sldId id="260" r:id="rId10"/>
    <p:sldId id="263" r:id="rId11"/>
    <p:sldId id="264" r:id="rId12"/>
    <p:sldId id="271" r:id="rId13"/>
    <p:sldId id="261" r:id="rId14"/>
    <p:sldId id="265" r:id="rId15"/>
    <p:sldId id="266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66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831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133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89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50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97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5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08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65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39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47BCD-87EC-4D2F-8B37-AA82B3F9362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D846D-D848-409A-855E-EA78C4E2E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89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Nesnáze autenticity </a:t>
            </a:r>
            <a:br>
              <a:rPr lang="cs-CZ" dirty="0" smtClean="0"/>
            </a:br>
            <a:r>
              <a:rPr lang="cs-CZ" dirty="0" smtClean="0"/>
              <a:t>(a jiné neduhy moderny)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Ondřej Švec</a:t>
            </a:r>
          </a:p>
        </p:txBody>
      </p:sp>
    </p:spTree>
    <p:extLst>
      <p:ext uri="{BB962C8B-B14F-4D97-AF65-F5344CB8AC3E}">
        <p14:creationId xmlns:p14="http://schemas.microsoft.com/office/powerpoint/2010/main" val="412075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Faust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„Mám </a:t>
            </a:r>
            <a:r>
              <a:rPr lang="cs-CZ" dirty="0"/>
              <a:t>odvahu, bych v světě zkusil štěstí, </a:t>
            </a:r>
          </a:p>
          <a:p>
            <a:pPr marL="0" indent="0">
              <a:buNone/>
            </a:pPr>
            <a:r>
              <a:rPr lang="cs-CZ" dirty="0"/>
              <a:t>pozemskou slast i všechen bol chci nésti,</a:t>
            </a:r>
          </a:p>
          <a:p>
            <a:pPr marL="0" indent="0">
              <a:buNone/>
            </a:pPr>
            <a:r>
              <a:rPr lang="cs-CZ" dirty="0"/>
              <a:t> chci s nečasem a vichřicí se rvát, </a:t>
            </a:r>
          </a:p>
          <a:p>
            <a:pPr marL="0" indent="0">
              <a:buNone/>
            </a:pPr>
            <a:r>
              <a:rPr lang="cs-CZ" dirty="0"/>
              <a:t>a loď-</a:t>
            </a:r>
            <a:r>
              <a:rPr lang="cs-CZ" dirty="0" err="1"/>
              <a:t>li</a:t>
            </a:r>
            <a:r>
              <a:rPr lang="cs-CZ" dirty="0"/>
              <a:t> praská, v bouři nezoufat</a:t>
            </a:r>
            <a:r>
              <a:rPr lang="cs-CZ" dirty="0" smtClean="0"/>
              <a:t>.“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Goethe, Johann Wolfgang: Faust, Odeon, Praha, 1982, s. 35.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43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Faust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„Ba</a:t>
            </a:r>
            <a:r>
              <a:rPr lang="cs-CZ" dirty="0"/>
              <a:t>, tímto smyslem proniknut chci býti,</a:t>
            </a:r>
          </a:p>
          <a:p>
            <a:pPr marL="0" indent="0">
              <a:buNone/>
            </a:pPr>
            <a:r>
              <a:rPr lang="cs-CZ" dirty="0"/>
              <a:t>poslední závěr moudrosti je ten: </a:t>
            </a:r>
          </a:p>
          <a:p>
            <a:pPr marL="0" indent="0">
              <a:buNone/>
            </a:pPr>
            <a:r>
              <a:rPr lang="cs-CZ" dirty="0"/>
              <a:t>jen pak jsi hoden svobody a žití,</a:t>
            </a:r>
          </a:p>
          <a:p>
            <a:pPr marL="0" indent="0">
              <a:buNone/>
            </a:pPr>
            <a:r>
              <a:rPr lang="cs-CZ" dirty="0"/>
              <a:t>když rveš se o ně den co den</a:t>
            </a:r>
            <a:r>
              <a:rPr lang="cs-CZ" dirty="0" smtClean="0"/>
              <a:t>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Goethe, Johann Wolfgang: Faust, Odeon, Praha, 1982, s. 454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Implicitní varování obsažené ve Faustovi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Kdo zaznamenává pouze Faustův </a:t>
            </a:r>
            <a:r>
              <a:rPr lang="cs-CZ" dirty="0" smtClean="0"/>
              <a:t>monolog a </a:t>
            </a:r>
            <a:r>
              <a:rPr lang="cs-CZ" dirty="0"/>
              <a:t>nevnímá zvuk kopajících hrobařů a nevidí kouř ze spáleniště, propadá omylu.“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dirty="0" smtClean="0"/>
              <a:t>Lidé jsou </a:t>
            </a:r>
            <a:r>
              <a:rPr lang="cs-CZ" dirty="0"/>
              <a:t>odsouzeni k tomu, že se nemohou zastavit a pozastavit, nechtějí-li zůstat pozadu a skončit mezi poraženými a vyvrženými, mezi těmi, kteří nestačí tempu doby a nejsou schopni držet krok s akcelerací vývoje.“ 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cs-CZ" dirty="0" smtClean="0"/>
              <a:t>Karel Kosík, </a:t>
            </a:r>
            <a:r>
              <a:rPr lang="cs-CZ" i="1" dirty="0" smtClean="0"/>
              <a:t>Předpotopní </a:t>
            </a:r>
            <a:r>
              <a:rPr lang="cs-CZ" i="1" dirty="0"/>
              <a:t>úvahy</a:t>
            </a:r>
            <a:r>
              <a:rPr lang="cs-CZ" dirty="0"/>
              <a:t>, </a:t>
            </a:r>
            <a:r>
              <a:rPr lang="cs-CZ" dirty="0" err="1"/>
              <a:t>Torst</a:t>
            </a:r>
            <a:r>
              <a:rPr lang="cs-CZ" dirty="0"/>
              <a:t>, Praha, 1997, s. 96.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42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err="1" smtClean="0"/>
              <a:t>Das</a:t>
            </a:r>
            <a:r>
              <a:rPr lang="cs-CZ" i="1" dirty="0" smtClean="0"/>
              <a:t> Man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Spolu-bytí (</a:t>
            </a:r>
            <a:r>
              <a:rPr lang="cs-CZ" i="1" dirty="0" err="1" smtClean="0"/>
              <a:t>Mitsein</a:t>
            </a:r>
            <a:r>
              <a:rPr lang="cs-CZ" dirty="0" smtClean="0"/>
              <a:t>): každá činnost je standardizována společenskou praxí a její normami.</a:t>
            </a:r>
          </a:p>
          <a:p>
            <a:endParaRPr lang="cs-CZ" dirty="0" smtClean="0"/>
          </a:p>
          <a:p>
            <a:r>
              <a:rPr lang="cs-CZ" dirty="0"/>
              <a:t>Většinou nejsme individualitami, jako spíše účastníky toho, co Heidegger </a:t>
            </a:r>
            <a:r>
              <a:rPr lang="cs-CZ" dirty="0" err="1"/>
              <a:t>nazává</a:t>
            </a:r>
            <a:r>
              <a:rPr lang="cs-CZ" dirty="0"/>
              <a:t> „veřejností“ (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smtClean="0"/>
              <a:t>Man </a:t>
            </a:r>
            <a:r>
              <a:rPr lang="cs-CZ" dirty="0" smtClean="0"/>
              <a:t>= neurčité „ono se“) </a:t>
            </a:r>
            <a:endParaRPr lang="cs-CZ" dirty="0"/>
          </a:p>
          <a:p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„Líbí se nám a baví nás to, co se líbí; čteme, sledujeme a posuzujeme literaturu a umění, jak se čte a jak se posuzuje; ale také se z „davu“ stahujeme, jak se  to obvykle dělá; shledáváme pohoršujícím, co se obvykle takovým shledává.“ </a:t>
            </a:r>
          </a:p>
          <a:p>
            <a:pPr marL="0" indent="0">
              <a:buNone/>
            </a:pPr>
            <a:r>
              <a:rPr lang="cs-CZ" dirty="0" smtClean="0"/>
              <a:t>(M. Heidegger, </a:t>
            </a:r>
            <a:r>
              <a:rPr lang="cs-CZ" i="1" dirty="0" smtClean="0"/>
              <a:t>Bytí a čas</a:t>
            </a:r>
            <a:r>
              <a:rPr lang="cs-CZ" dirty="0" smtClean="0"/>
              <a:t>, §27. </a:t>
            </a:r>
            <a:r>
              <a:rPr lang="cs-CZ" dirty="0" smtClean="0"/>
              <a:t>str. 152-153</a:t>
            </a:r>
            <a:r>
              <a:rPr lang="cs-CZ" dirty="0" smtClean="0"/>
              <a:t>)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42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Diktát veřejnosti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smazává </a:t>
            </a:r>
            <a:r>
              <a:rPr lang="cs-CZ" dirty="0"/>
              <a:t>všechny </a:t>
            </a:r>
            <a:r>
              <a:rPr lang="cs-CZ" dirty="0" smtClean="0"/>
              <a:t>rozdíly</a:t>
            </a:r>
          </a:p>
          <a:p>
            <a:r>
              <a:rPr lang="cs-CZ" dirty="0" smtClean="0"/>
              <a:t>potlačuje </a:t>
            </a:r>
            <a:r>
              <a:rPr lang="cs-CZ" dirty="0"/>
              <a:t>veškeré výjimky, </a:t>
            </a:r>
            <a:r>
              <a:rPr lang="cs-CZ" dirty="0" smtClean="0"/>
              <a:t>případně si je osvojí (srov. komercializace odlišností a subkultur)</a:t>
            </a:r>
          </a:p>
          <a:p>
            <a:r>
              <a:rPr lang="cs-CZ" dirty="0" smtClean="0"/>
              <a:t>předepisuje </a:t>
            </a:r>
            <a:r>
              <a:rPr lang="cs-CZ" dirty="0"/>
              <a:t>způsob bytí </a:t>
            </a:r>
            <a:r>
              <a:rPr lang="cs-CZ" dirty="0" smtClean="0"/>
              <a:t>jedince co do životních cílů i cest, jak jich dosáhnout</a:t>
            </a:r>
          </a:p>
          <a:p>
            <a:r>
              <a:rPr lang="cs-CZ" dirty="0" smtClean="0"/>
              <a:t>udržuje v </a:t>
            </a:r>
            <a:r>
              <a:rPr lang="cs-CZ" i="1" dirty="0" smtClean="0"/>
              <a:t>řečech</a:t>
            </a:r>
            <a:r>
              <a:rPr lang="cs-CZ" dirty="0" smtClean="0"/>
              <a:t> průměrné porozumění věcem</a:t>
            </a:r>
          </a:p>
          <a:p>
            <a:r>
              <a:rPr lang="cs-CZ" dirty="0" smtClean="0"/>
              <a:t>za veřejný výklad nikdo neručí; je autoritativní právě v důsledku toho, že se na něm všichni podílíme opakováním již řečeného </a:t>
            </a:r>
          </a:p>
          <a:p>
            <a:r>
              <a:rPr lang="cs-CZ" dirty="0" smtClean="0"/>
              <a:t>neautentické přežívání v modu „ono se“ zároveň odlehčuje břímě znepokojujícího úkolu, jak být sebou.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36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Úzkost a „bytí sebou“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 specifickým naladěním, které nám odkrývá naše bytí-ve-světě jako </a:t>
            </a:r>
            <a:r>
              <a:rPr lang="cs-CZ" dirty="0" smtClean="0"/>
              <a:t>celek</a:t>
            </a:r>
          </a:p>
          <a:p>
            <a:r>
              <a:rPr lang="cs-CZ" dirty="0" smtClean="0"/>
              <a:t>vytrhává lidskou bytost z jejího každodenního pohroužení do dílčích činností, jejichž samotná smysluplnost se stává otázkou</a:t>
            </a:r>
          </a:p>
          <a:p>
            <a:r>
              <a:rPr lang="cs-CZ" dirty="0" smtClean="0"/>
              <a:t>osamocuje, dává utichnout „řečem“</a:t>
            </a:r>
          </a:p>
          <a:p>
            <a:r>
              <a:rPr lang="cs-CZ" dirty="0" smtClean="0"/>
              <a:t>vede k tomu, abych pochopil vlastní životní formu v její nesamozřejmosti, a převzal tak za ni zodpovědnost</a:t>
            </a:r>
          </a:p>
          <a:p>
            <a:r>
              <a:rPr lang="cs-CZ" dirty="0"/>
              <a:t>o</a:t>
            </a:r>
            <a:r>
              <a:rPr lang="cs-CZ" dirty="0" smtClean="0"/>
              <a:t>tevírá cestu k „vlastnímu modu existence“, spočívajícímu ve výslovném sebe-uchopení</a:t>
            </a:r>
          </a:p>
          <a:p>
            <a:r>
              <a:rPr lang="cs-CZ" dirty="0" smtClean="0"/>
              <a:t>konfrontace s vlastní konečností umožňuje pochopit nezastupitelnost vlastní existence, jejíž směřování nelze odůvodnit žádným odkazem na platné společenské normy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64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Autenticita v dialogu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Přebírám na sebe závazky za formu života, kterou chápu jako nahodilou: ani ne universální, ani ne přirozenou, ani ne zcela nutnou. </a:t>
            </a:r>
          </a:p>
          <a:p>
            <a:r>
              <a:rPr lang="cs-CZ" dirty="0"/>
              <a:t>Podle těchto norem je mi dáno žít: dokážu se k nim hlásit tak, že jsem schopen je odůvodnit před druhými? </a:t>
            </a:r>
          </a:p>
          <a:p>
            <a:r>
              <a:rPr lang="cs-CZ" dirty="0"/>
              <a:t>Vstupuji do hry na podávání a dožadování důvodů. </a:t>
            </a:r>
          </a:p>
          <a:p>
            <a:r>
              <a:rPr lang="cs-CZ" dirty="0"/>
              <a:t>Jestliže létám každý rok na dovolenou do tramtárie, nepodílím se tím na legitimizaci takového způsobu života, ve kterém je toto </a:t>
            </a:r>
            <a:r>
              <a:rPr lang="cs-CZ" dirty="0" smtClean="0"/>
              <a:t>normální?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23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Autonomie vs. </a:t>
            </a:r>
            <a:r>
              <a:rPr lang="cs-CZ" b="1" u="sng" dirty="0" smtClean="0"/>
              <a:t>autenticita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1) v Kantově pojetí vede uplatnění autonomie v praxi k odhalení universálních principů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200" dirty="0" smtClean="0"/>
              <a:t>X</a:t>
            </a:r>
          </a:p>
          <a:p>
            <a:r>
              <a:rPr lang="cs-CZ" dirty="0" smtClean="0"/>
              <a:t>důraz na osobitost a na to, co je v každém z nás singulární (např. u Herdera) </a:t>
            </a:r>
            <a:endParaRPr lang="cs-CZ" dirty="0"/>
          </a:p>
          <a:p>
            <a:endParaRPr lang="cs-CZ" dirty="0" smtClean="0"/>
          </a:p>
          <a:p>
            <a:pPr marL="265113" indent="-265113">
              <a:buNone/>
            </a:pPr>
            <a:r>
              <a:rPr lang="cs-CZ" dirty="0" smtClean="0"/>
              <a:t>2) Rozumová složka musí podle Kanta převládnout nad sklony a citem, má-li se jedinec  rozhodovat autonomně 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2600" dirty="0" smtClean="0"/>
              <a:t>X</a:t>
            </a:r>
            <a:endParaRPr lang="cs-CZ" dirty="0" smtClean="0"/>
          </a:p>
          <a:p>
            <a:r>
              <a:rPr lang="cs-CZ" dirty="0" smtClean="0"/>
              <a:t>Pojem autenticity zdůrazňuje, že dobrý i mravný život jedince tkví v harmonickém rozvinutí jeho citů, emocí a vášní. </a:t>
            </a:r>
          </a:p>
          <a:p>
            <a:endParaRPr lang="cs-CZ" dirty="0" smtClean="0"/>
          </a:p>
          <a:p>
            <a:pPr marL="265113" indent="-265113">
              <a:buNone/>
            </a:pPr>
            <a:r>
              <a:rPr lang="cs-CZ" dirty="0" smtClean="0"/>
              <a:t>3) Autonomní </a:t>
            </a:r>
            <a:r>
              <a:rPr lang="cs-CZ" dirty="0"/>
              <a:t>morálka je „</a:t>
            </a:r>
            <a:r>
              <a:rPr lang="cs-CZ" dirty="0" smtClean="0"/>
              <a:t>přísnější“, založená na požadavcích a uznání vlastních </a:t>
            </a:r>
            <a:r>
              <a:rPr lang="cs-CZ" dirty="0"/>
              <a:t>povinností vůči </a:t>
            </a:r>
            <a:r>
              <a:rPr lang="cs-CZ" dirty="0" smtClean="0"/>
              <a:t>celku</a:t>
            </a:r>
          </a:p>
          <a:p>
            <a:pPr marL="0" indent="0">
              <a:buNone/>
            </a:pPr>
            <a:r>
              <a:rPr lang="cs-CZ" sz="2600" dirty="0" smtClean="0"/>
              <a:t>	X</a:t>
            </a:r>
            <a:endParaRPr lang="cs-CZ" sz="2600" dirty="0"/>
          </a:p>
          <a:p>
            <a:r>
              <a:rPr lang="cs-CZ" dirty="0" smtClean="0"/>
              <a:t>Autentický jedinec chce být především věrný sobě samému</a:t>
            </a:r>
            <a:r>
              <a:rPr lang="cs-CZ" dirty="0"/>
              <a:t> </a:t>
            </a:r>
            <a:r>
              <a:rPr lang="cs-CZ" dirty="0" smtClean="0"/>
              <a:t>a dožaduje se vlastních práv na sebeurčení v protikladu s požadavky na konformitu.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48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Tři neduhy moderny dle Charlese </a:t>
            </a:r>
            <a:r>
              <a:rPr lang="cs-CZ" b="1" u="sng" dirty="0" err="1" smtClean="0"/>
              <a:t>Taylora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) individualismus</a:t>
            </a:r>
          </a:p>
          <a:p>
            <a:pPr marL="0" indent="0">
              <a:buNone/>
            </a:pPr>
            <a:r>
              <a:rPr lang="cs-CZ" dirty="0"/>
              <a:t>2) instrumentalismus </a:t>
            </a:r>
          </a:p>
          <a:p>
            <a:pPr marL="0" indent="0">
              <a:buNone/>
            </a:pPr>
            <a:r>
              <a:rPr lang="cs-CZ" dirty="0"/>
              <a:t>3) ztráta svobody v politické rovině.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Viz </a:t>
            </a:r>
            <a:r>
              <a:rPr lang="cs-CZ" dirty="0" smtClean="0"/>
              <a:t>Ch. </a:t>
            </a:r>
            <a:r>
              <a:rPr lang="cs-CZ" dirty="0" err="1" smtClean="0"/>
              <a:t>Taylor</a:t>
            </a:r>
            <a:r>
              <a:rPr lang="cs-CZ" dirty="0" smtClean="0"/>
              <a:t>: </a:t>
            </a:r>
            <a:r>
              <a:rPr lang="cs-CZ" i="1" dirty="0" smtClean="0"/>
              <a:t>The </a:t>
            </a:r>
            <a:r>
              <a:rPr lang="cs-CZ" i="1" dirty="0" err="1" smtClean="0"/>
              <a:t>malaise</a:t>
            </a:r>
            <a:r>
              <a:rPr lang="cs-CZ" i="1" dirty="0" smtClean="0"/>
              <a:t> of modernity</a:t>
            </a:r>
            <a:r>
              <a:rPr lang="cs-CZ" dirty="0" smtClean="0"/>
              <a:t>, Concord, Ontario: </a:t>
            </a:r>
            <a:r>
              <a:rPr lang="cs-CZ" dirty="0" err="1" smtClean="0"/>
              <a:t>Anansi</a:t>
            </a:r>
            <a:r>
              <a:rPr lang="cs-CZ" dirty="0" smtClean="0"/>
              <a:t>, </a:t>
            </a:r>
            <a:r>
              <a:rPr lang="cs-CZ" dirty="0" smtClean="0"/>
              <a:t>1991, česky: </a:t>
            </a:r>
            <a:r>
              <a:rPr lang="cs-CZ" i="1" dirty="0" smtClean="0"/>
              <a:t>Etika </a:t>
            </a:r>
            <a:r>
              <a:rPr lang="cs-CZ" i="1" dirty="0" smtClean="0"/>
              <a:t>autenticity</a:t>
            </a:r>
            <a:r>
              <a:rPr lang="cs-CZ" dirty="0" smtClean="0"/>
              <a:t>, Filozofia, Praha, 2001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95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Individualismus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Terčem </a:t>
            </a:r>
            <a:r>
              <a:rPr lang="cs-CZ" dirty="0" err="1"/>
              <a:t>Taylorovy</a:t>
            </a:r>
            <a:r>
              <a:rPr lang="cs-CZ" dirty="0"/>
              <a:t> kritiky je především relativismus, který z </a:t>
            </a:r>
            <a:r>
              <a:rPr lang="cs-CZ" dirty="0" smtClean="0"/>
              <a:t>individualismu  plyne</a:t>
            </a:r>
            <a:r>
              <a:rPr lang="cs-CZ" dirty="0"/>
              <a:t>:</a:t>
            </a:r>
            <a:endParaRPr lang="cs-CZ" dirty="0"/>
          </a:p>
          <a:p>
            <a:r>
              <a:rPr lang="cs-CZ" dirty="0"/>
              <a:t>Každý má své vlastní „hodnoty“, o kterých se </a:t>
            </a:r>
            <a:r>
              <a:rPr lang="cs-CZ" dirty="0" smtClean="0"/>
              <a:t>nediskutuje. </a:t>
            </a:r>
            <a:r>
              <a:rPr lang="cs-CZ" dirty="0"/>
              <a:t>Hodnoty každého jedince by se měly respektovat, tolerovat.</a:t>
            </a:r>
          </a:p>
          <a:p>
            <a:r>
              <a:rPr lang="cs-CZ" dirty="0" smtClean="0"/>
              <a:t>Opomíjí se tak závažné </a:t>
            </a:r>
            <a:r>
              <a:rPr lang="cs-CZ" dirty="0"/>
              <a:t>otázky, které jáství přesahují. </a:t>
            </a:r>
          </a:p>
          <a:p>
            <a:r>
              <a:rPr lang="cs-CZ" dirty="0" smtClean="0"/>
              <a:t>„Důsledkem </a:t>
            </a:r>
            <a:r>
              <a:rPr lang="cs-CZ" dirty="0"/>
              <a:t>je zúžený a zploštělý život.“ (</a:t>
            </a:r>
            <a:r>
              <a:rPr lang="cs-CZ" i="1" dirty="0"/>
              <a:t>Etika autenticity</a:t>
            </a:r>
            <a:r>
              <a:rPr lang="cs-CZ" dirty="0"/>
              <a:t>, s. 20)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64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Instrumentální </a:t>
            </a:r>
            <a:r>
              <a:rPr lang="cs-CZ" b="1" dirty="0"/>
              <a:t>racionalita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Svět </a:t>
            </a:r>
            <a:r>
              <a:rPr lang="cs-CZ" dirty="0"/>
              <a:t>se stal předmětem </a:t>
            </a:r>
            <a:r>
              <a:rPr lang="cs-CZ" dirty="0" smtClean="0"/>
              <a:t>matematického kalkulu a instrumentálně </a:t>
            </a:r>
            <a:r>
              <a:rPr lang="cs-CZ" dirty="0"/>
              <a:t>technického ovládání. </a:t>
            </a:r>
          </a:p>
          <a:p>
            <a:r>
              <a:rPr lang="cs-CZ" dirty="0" smtClean="0"/>
              <a:t>Pozitiva</a:t>
            </a:r>
            <a:r>
              <a:rPr lang="cs-CZ" dirty="0"/>
              <a:t>: zajištění materiálních podmínek života a zdravotní péče na nebývalé úrovni. </a:t>
            </a:r>
          </a:p>
          <a:p>
            <a:r>
              <a:rPr lang="cs-CZ" dirty="0" smtClean="0"/>
              <a:t>Jednostranné šířením </a:t>
            </a:r>
            <a:r>
              <a:rPr lang="cs-CZ" dirty="0" err="1"/>
              <a:t>kalkulativního</a:t>
            </a:r>
            <a:r>
              <a:rPr lang="cs-CZ" dirty="0"/>
              <a:t> způsobu </a:t>
            </a:r>
            <a:r>
              <a:rPr lang="cs-CZ" dirty="0" smtClean="0"/>
              <a:t>uvažování: koncentrace na nejefektivnější </a:t>
            </a:r>
            <a:r>
              <a:rPr lang="cs-CZ" dirty="0"/>
              <a:t>způsob využití prostředků. </a:t>
            </a:r>
            <a:endParaRPr lang="cs-CZ" dirty="0" smtClean="0"/>
          </a:p>
          <a:p>
            <a:r>
              <a:rPr lang="cs-CZ" dirty="0" smtClean="0"/>
              <a:t>Svět: zásobárna energií; Lidé: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ressources</a:t>
            </a:r>
            <a:r>
              <a:rPr lang="cs-CZ" dirty="0" smtClean="0"/>
              <a:t> </a:t>
            </a:r>
          </a:p>
          <a:p>
            <a:r>
              <a:rPr lang="cs-CZ" dirty="0" smtClean="0"/>
              <a:t>Kritický </a:t>
            </a:r>
            <a:r>
              <a:rPr lang="cs-CZ" dirty="0"/>
              <a:t>rozum osvícenství </a:t>
            </a:r>
            <a:r>
              <a:rPr lang="cs-CZ" dirty="0" smtClean="0"/>
              <a:t>-&gt; rozum instrumentální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501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Omezené pojetí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„Má svoboda končí tam, kde začíná svoboda </a:t>
            </a:r>
            <a:r>
              <a:rPr lang="cs-CZ" dirty="0" smtClean="0"/>
              <a:t>druhého“ (???)</a:t>
            </a:r>
          </a:p>
          <a:p>
            <a:pPr lvl="0"/>
            <a:r>
              <a:rPr lang="cs-CZ" dirty="0" smtClean="0"/>
              <a:t>Obecné </a:t>
            </a:r>
            <a:r>
              <a:rPr lang="cs-CZ" dirty="0"/>
              <a:t>normy jsou předmětem diskuse a argumentace – a nakolik se jimi řídím, nejsem nikdy „čistě autonomním“ aktérem</a:t>
            </a:r>
          </a:p>
          <a:p>
            <a:pPr lvl="0"/>
            <a:r>
              <a:rPr lang="cs-CZ" dirty="0"/>
              <a:t>Chápat sebe sama jako součást většího celku, jednat spolu s druhými a s ohledem na sdílené možnosti kolektivního jednání, opírat se přitom o kolektivní, obecné normy, neznamená nutně ztratit vlastní osobnost, ale spíš rozšířit ji za hranice toho, co je mi vlastní. </a:t>
            </a:r>
            <a:endParaRPr lang="cs-CZ" dirty="0" smtClean="0"/>
          </a:p>
          <a:p>
            <a:r>
              <a:rPr lang="cs-CZ" dirty="0"/>
              <a:t>Alexis de Tocqueville : „mírná diktatura“ je důsledek nezájmu o záležitosti, jež přesahují horizont osobního či skupinového prospěchu.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06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Svoboda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“Rozumný člověk je svobodnější ve </a:t>
            </a:r>
            <a:r>
              <a:rPr lang="cs-CZ" dirty="0" smtClean="0"/>
              <a:t>společenství [</a:t>
            </a:r>
            <a:r>
              <a:rPr lang="cs-CZ" i="1" dirty="0" err="1" smtClean="0"/>
              <a:t>civitas</a:t>
            </a:r>
            <a:r>
              <a:rPr lang="cs-CZ" dirty="0" smtClean="0"/>
              <a:t>], </a:t>
            </a:r>
            <a:r>
              <a:rPr lang="cs-CZ" dirty="0"/>
              <a:t>kde žije podle společného zákona, než o samotě, kde poslouchá jen sebe sama</a:t>
            </a:r>
            <a:r>
              <a:rPr lang="cs-CZ" dirty="0" smtClean="0"/>
              <a:t>.”</a:t>
            </a:r>
          </a:p>
          <a:p>
            <a:pPr marL="0" indent="0">
              <a:buNone/>
            </a:pPr>
            <a:r>
              <a:rPr lang="cs-CZ" dirty="0" smtClean="0"/>
              <a:t>				(Spinoza, </a:t>
            </a:r>
            <a:r>
              <a:rPr lang="cs-CZ" i="1" dirty="0" smtClean="0"/>
              <a:t>Etika</a:t>
            </a:r>
            <a:r>
              <a:rPr lang="cs-CZ" dirty="0" smtClean="0"/>
              <a:t>, část V)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Oproti často opakovanému a ve svých důsledcích zhoubnému klišé, podle nějž má svoboda končí tam, kde začíná svoboda druhého.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76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2022"/>
            <a:ext cx="12181891" cy="5513575"/>
          </a:xfrm>
        </p:spPr>
      </p:pic>
    </p:spTree>
    <p:extLst>
      <p:ext uri="{BB962C8B-B14F-4D97-AF65-F5344CB8AC3E}">
        <p14:creationId xmlns:p14="http://schemas.microsoft.com/office/powerpoint/2010/main" val="46096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Goetheho Faust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„Když </a:t>
            </a:r>
            <a:r>
              <a:rPr lang="cs-CZ" dirty="0"/>
              <a:t>okamžik mě zvábí k slovu:</a:t>
            </a:r>
          </a:p>
          <a:p>
            <a:pPr marL="0" indent="0">
              <a:buNone/>
            </a:pPr>
            <a:r>
              <a:rPr lang="cs-CZ" dirty="0"/>
              <a:t>Jsi tolik krásný! prodli jen </a:t>
            </a:r>
            <a:r>
              <a:rPr lang="cs-CZ" dirty="0" smtClean="0"/>
              <a:t>– </a:t>
            </a:r>
          </a:p>
          <a:p>
            <a:pPr marL="0" indent="0">
              <a:buNone/>
            </a:pPr>
            <a:r>
              <a:rPr lang="cs-CZ" dirty="0" smtClean="0"/>
              <a:t>pak </a:t>
            </a:r>
            <a:r>
              <a:rPr lang="cs-CZ" dirty="0"/>
              <a:t>si mě sevři do okovů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ó</a:t>
            </a:r>
            <a:r>
              <a:rPr lang="cs-CZ" dirty="0"/>
              <a:t>, pak chci rád být utracen</a:t>
            </a:r>
            <a:r>
              <a:rPr lang="cs-CZ" dirty="0" smtClean="0"/>
              <a:t>!“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Goethe, Johann Wolfgang: </a:t>
            </a:r>
            <a:r>
              <a:rPr lang="cs-CZ" i="1" dirty="0" smtClean="0"/>
              <a:t>Faust</a:t>
            </a:r>
            <a:r>
              <a:rPr lang="cs-CZ" dirty="0" smtClean="0"/>
              <a:t>, Odeon, Praha, 1982, s. 73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7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830</Words>
  <Application>Microsoft Office PowerPoint</Application>
  <PresentationFormat>Širokoúhlá obrazovka</PresentationFormat>
  <Paragraphs>99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Nesnáze autenticity  (a jiné neduhy moderny)</vt:lpstr>
      <vt:lpstr>Autonomie vs. autenticita</vt:lpstr>
      <vt:lpstr>Tři neduhy moderny dle Charlese Taylora </vt:lpstr>
      <vt:lpstr>1. Individualismus</vt:lpstr>
      <vt:lpstr>2. Instrumentální racionalita</vt:lpstr>
      <vt:lpstr>3. Omezené pojetí svobody</vt:lpstr>
      <vt:lpstr>3. Svoboda</vt:lpstr>
      <vt:lpstr>Prezentace aplikace PowerPoint</vt:lpstr>
      <vt:lpstr>Goetheho Faust</vt:lpstr>
      <vt:lpstr>Faust</vt:lpstr>
      <vt:lpstr>Faust</vt:lpstr>
      <vt:lpstr>Implicitní varování obsažené ve Faustovi</vt:lpstr>
      <vt:lpstr>Das Man</vt:lpstr>
      <vt:lpstr>Diktát veřejnosti </vt:lpstr>
      <vt:lpstr>Úzkost a „bytí sebou“</vt:lpstr>
      <vt:lpstr>Autenticita v dialogu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Nesnáze autenticity  (a jiné neduhy moderny)</dc:title>
  <dc:creator>Švec, Ondřej</dc:creator>
  <cp:lastModifiedBy>Ondrej Svec</cp:lastModifiedBy>
  <cp:revision>13</cp:revision>
  <dcterms:created xsi:type="dcterms:W3CDTF">2019-05-13T15:19:28Z</dcterms:created>
  <dcterms:modified xsi:type="dcterms:W3CDTF">2021-05-03T15:30:46Z</dcterms:modified>
</cp:coreProperties>
</file>