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3857EE-6E54-43DC-880F-D6C6133E6A1F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B6685D-6007-4B3F-83B5-0B7F5776E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0401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6685D-6007-4B3F-83B5-0B7F5776E955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EEC19-BAC6-4D14-A9C0-2791F073E721}" type="slidenum">
              <a:rPr lang="cs-CZ" smtClean="0"/>
              <a:pPr/>
              <a:t>2</a:t>
            </a:fld>
            <a:endParaRPr 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EEC19-BAC6-4D14-A9C0-2791F073E721}" type="slidenum">
              <a:rPr lang="cs-CZ" smtClean="0"/>
              <a:pPr/>
              <a:t>3</a:t>
            </a:fld>
            <a:endParaRPr lang="cs-C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EEC19-BAC6-4D14-A9C0-2791F073E721}" type="slidenum">
              <a:rPr lang="cs-CZ" smtClean="0"/>
              <a:pPr/>
              <a:t>4</a:t>
            </a:fld>
            <a:endParaRPr lang="cs-CZ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EEC19-BAC6-4D14-A9C0-2791F073E721}" type="slidenum">
              <a:rPr lang="cs-CZ" smtClean="0"/>
              <a:pPr/>
              <a:t>5</a:t>
            </a:fld>
            <a:endParaRPr lang="cs-CZ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EEC19-BAC6-4D14-A9C0-2791F073E721}" type="slidenum">
              <a:rPr lang="cs-CZ" smtClean="0"/>
              <a:pPr/>
              <a:t>6</a:t>
            </a:fld>
            <a:endParaRPr lang="cs-CZ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EEC19-BAC6-4D14-A9C0-2791F073E721}" type="slidenum">
              <a:rPr lang="cs-CZ" smtClean="0"/>
              <a:pPr/>
              <a:t>7</a:t>
            </a:fld>
            <a:endParaRPr lang="cs-CZ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EEC19-BAC6-4D14-A9C0-2791F073E721}" type="slidenum">
              <a:rPr lang="cs-CZ" smtClean="0"/>
              <a:pPr/>
              <a:t>8</a:t>
            </a:fld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0A404-58EA-4DAF-8B1A-11CF4AD1BBD2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07EB-CABC-45CD-92BC-1206B7AE83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0A404-58EA-4DAF-8B1A-11CF4AD1BBD2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07EB-CABC-45CD-92BC-1206B7AE83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0A404-58EA-4DAF-8B1A-11CF4AD1BBD2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07EB-CABC-45CD-92BC-1206B7AE83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0A404-58EA-4DAF-8B1A-11CF4AD1BBD2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07EB-CABC-45CD-92BC-1206B7AE83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0A404-58EA-4DAF-8B1A-11CF4AD1BBD2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07EB-CABC-45CD-92BC-1206B7AE83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0A404-58EA-4DAF-8B1A-11CF4AD1BBD2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07EB-CABC-45CD-92BC-1206B7AE83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0A404-58EA-4DAF-8B1A-11CF4AD1BBD2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07EB-CABC-45CD-92BC-1206B7AE83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0A404-58EA-4DAF-8B1A-11CF4AD1BBD2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07EB-CABC-45CD-92BC-1206B7AE83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0A404-58EA-4DAF-8B1A-11CF4AD1BBD2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07EB-CABC-45CD-92BC-1206B7AE83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0A404-58EA-4DAF-8B1A-11CF4AD1BBD2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07EB-CABC-45CD-92BC-1206B7AE83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0A404-58EA-4DAF-8B1A-11CF4AD1BBD2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707EB-CABC-45CD-92BC-1206B7AE83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0A404-58EA-4DAF-8B1A-11CF4AD1BBD2}" type="datetimeFigureOut">
              <a:rPr lang="cs-CZ" smtClean="0"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707EB-CABC-45CD-92BC-1206B7AE835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1472" y="1214422"/>
            <a:ext cx="7772400" cy="4429156"/>
          </a:xfrm>
        </p:spPr>
        <p:txBody>
          <a:bodyPr>
            <a:noAutofit/>
          </a:bodyPr>
          <a:lstStyle/>
          <a:p>
            <a:r>
              <a:rPr lang="cs-CZ" sz="6000" b="1" dirty="0" smtClean="0"/>
              <a:t>CRUSH SYNDROM</a:t>
            </a:r>
            <a:br>
              <a:rPr lang="cs-CZ" sz="6000" b="1" dirty="0" smtClean="0"/>
            </a:br>
            <a:r>
              <a:rPr lang="cs-CZ" sz="6000" b="1" dirty="0" smtClean="0"/>
              <a:t>INFARKT</a:t>
            </a:r>
            <a:br>
              <a:rPr lang="cs-CZ" sz="6000" b="1" dirty="0" smtClean="0"/>
            </a:br>
            <a:r>
              <a:rPr lang="cs-CZ" sz="6000" b="1" dirty="0" smtClean="0"/>
              <a:t>CMP</a:t>
            </a:r>
            <a:br>
              <a:rPr lang="cs-CZ" sz="6000" b="1" dirty="0" smtClean="0"/>
            </a:br>
            <a:r>
              <a:rPr lang="cs-CZ" sz="6000" b="1" dirty="0" smtClean="0"/>
              <a:t>ALERGIE</a:t>
            </a:r>
            <a:br>
              <a:rPr lang="cs-CZ" sz="6000" b="1" dirty="0" smtClean="0"/>
            </a:br>
            <a:r>
              <a:rPr lang="cs-CZ" sz="6000" b="1" dirty="0" smtClean="0"/>
              <a:t>POROD</a:t>
            </a:r>
            <a:endParaRPr lang="cs-CZ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5722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b="1" dirty="0" smtClean="0"/>
              <a:t>		</a:t>
            </a:r>
          </a:p>
          <a:p>
            <a:pPr>
              <a:buNone/>
            </a:pPr>
            <a:r>
              <a:rPr lang="cs-CZ" sz="2000" b="1" dirty="0" smtClean="0"/>
              <a:t>	CRUSH  SYNDROM (syndrom ze zasypání)</a:t>
            </a:r>
          </a:p>
          <a:p>
            <a:pPr>
              <a:buNone/>
            </a:pPr>
            <a:r>
              <a:rPr lang="cs-CZ" sz="2000" b="1" dirty="0" smtClean="0"/>
              <a:t>		</a:t>
            </a:r>
            <a:r>
              <a:rPr lang="cs-CZ" sz="2000" b="1" i="1" dirty="0" smtClean="0">
                <a:solidFill>
                  <a:schemeClr val="accent1"/>
                </a:solidFill>
              </a:rPr>
              <a:t>způsobený déletrvajícím zasypáním těla, obzvláště končetin, které 	jsou nedokrvené a zhmožděné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pPr>
              <a:buNone/>
            </a:pPr>
            <a:r>
              <a:rPr lang="cs-CZ" sz="2000" b="1" dirty="0" smtClean="0"/>
              <a:t>	PRVNÍ POMOC</a:t>
            </a:r>
          </a:p>
          <a:p>
            <a:pPr>
              <a:buNone/>
            </a:pPr>
            <a:r>
              <a:rPr lang="cs-CZ" sz="2000" b="1" dirty="0" smtClean="0"/>
              <a:t>		1. zaškrcení končetin (zabránění krvácení a vyplavování zplodin do 	    oběhu)</a:t>
            </a:r>
          </a:p>
          <a:p>
            <a:pPr>
              <a:buNone/>
            </a:pPr>
            <a:r>
              <a:rPr lang="cs-CZ" sz="2000" b="1" dirty="0" smtClean="0"/>
              <a:t>		2. protišoková opatření</a:t>
            </a:r>
          </a:p>
          <a:p>
            <a:pPr>
              <a:buNone/>
            </a:pPr>
            <a:r>
              <a:rPr lang="cs-CZ" sz="2000" b="1" dirty="0" smtClean="0"/>
              <a:t>		</a:t>
            </a:r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		Při zasypání delším než 1 hodina sami nevyprošťujeme!</a:t>
            </a:r>
          </a:p>
        </p:txBody>
      </p:sp>
      <p:pic>
        <p:nvPicPr>
          <p:cNvPr id="4" name="Picture 2" descr="C:\Documents and Settings\Lukas\Desktop\cerveny-kriz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143116"/>
            <a:ext cx="889022" cy="6667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572296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b="1" dirty="0" smtClean="0"/>
              <a:t>INFARKT MYOKARDU</a:t>
            </a:r>
          </a:p>
          <a:p>
            <a:pPr>
              <a:buNone/>
            </a:pPr>
            <a:r>
              <a:rPr lang="cs-CZ" sz="2000" b="1" dirty="0" smtClean="0"/>
              <a:t>		</a:t>
            </a:r>
            <a:r>
              <a:rPr lang="cs-CZ" sz="2000" b="1" i="1" dirty="0" smtClean="0">
                <a:solidFill>
                  <a:schemeClr val="accent1"/>
                </a:solidFill>
              </a:rPr>
              <a:t>způsoben nedokrevností části srdečního svalu</a:t>
            </a:r>
          </a:p>
          <a:p>
            <a:pPr>
              <a:buNone/>
            </a:pPr>
            <a:r>
              <a:rPr lang="cs-CZ" sz="2000" b="1" dirty="0" smtClean="0"/>
              <a:t>	</a:t>
            </a:r>
          </a:p>
          <a:p>
            <a:pPr>
              <a:buNone/>
            </a:pPr>
            <a:r>
              <a:rPr lang="cs-CZ" sz="2000" b="1" dirty="0" smtClean="0"/>
              <a:t>	Příznaky:	palčivá bolest za hrudní kostí, může vystřelovat do ramene 		a LHK</a:t>
            </a:r>
          </a:p>
          <a:p>
            <a:pPr>
              <a:buNone/>
            </a:pPr>
            <a:r>
              <a:rPr lang="cs-CZ" sz="2000" b="1" dirty="0" smtClean="0"/>
              <a:t>			slabost, nevolnost</a:t>
            </a:r>
          </a:p>
          <a:p>
            <a:pPr>
              <a:buNone/>
            </a:pPr>
            <a:r>
              <a:rPr lang="cs-CZ" sz="2000" b="1" dirty="0" smtClean="0"/>
              <a:t>			pocit úzkosti, strach ze smrti</a:t>
            </a:r>
          </a:p>
          <a:p>
            <a:pPr>
              <a:buNone/>
            </a:pPr>
            <a:r>
              <a:rPr lang="cs-CZ" sz="2000" b="1" dirty="0" smtClean="0"/>
              <a:t>			dušnost, zrychlený povrchní dech</a:t>
            </a:r>
          </a:p>
          <a:p>
            <a:pPr>
              <a:buNone/>
            </a:pPr>
            <a:r>
              <a:rPr lang="cs-CZ" sz="2000" b="1" dirty="0" smtClean="0"/>
              <a:t>			nepravidelná akce srdeční</a:t>
            </a:r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	PRVNÍ POMOC</a:t>
            </a:r>
          </a:p>
          <a:p>
            <a:pPr>
              <a:buNone/>
            </a:pPr>
            <a:r>
              <a:rPr lang="cs-CZ" sz="2000" b="1" dirty="0" smtClean="0"/>
              <a:t>		1. klid</a:t>
            </a:r>
          </a:p>
          <a:p>
            <a:pPr>
              <a:buNone/>
            </a:pPr>
            <a:r>
              <a:rPr lang="cs-CZ" sz="2000" b="1" dirty="0" smtClean="0"/>
              <a:t>		2. poloha v polosedě</a:t>
            </a:r>
          </a:p>
          <a:p>
            <a:pPr>
              <a:buNone/>
            </a:pPr>
            <a:r>
              <a:rPr lang="cs-CZ" sz="2000" b="1" dirty="0" smtClean="0"/>
              <a:t>		3. můžeme podat léky (Nitroglycerin, Acylpyrin – ½ </a:t>
            </a:r>
            <a:r>
              <a:rPr lang="cs-CZ" sz="2000" b="1" dirty="0" err="1" smtClean="0"/>
              <a:t>tbl</a:t>
            </a:r>
            <a:r>
              <a:rPr lang="cs-CZ" sz="2000" b="1" dirty="0" smtClean="0"/>
              <a:t>. pod jazyk)</a:t>
            </a:r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			</a:t>
            </a:r>
          </a:p>
        </p:txBody>
      </p:sp>
      <p:pic>
        <p:nvPicPr>
          <p:cNvPr id="4" name="Picture 2" descr="C:\Documents and Settings\Lukas\Desktop\cerveny-kriz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00504"/>
            <a:ext cx="889022" cy="6667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5722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b="1" dirty="0" smtClean="0"/>
              <a:t>	</a:t>
            </a:r>
          </a:p>
          <a:p>
            <a:pPr>
              <a:buNone/>
            </a:pPr>
            <a:r>
              <a:rPr lang="cs-CZ" sz="2000" b="1" dirty="0" smtClean="0"/>
              <a:t>	CÉVNÍ MOZKOVÁ PŘÍHODA (ICTUS)</a:t>
            </a:r>
          </a:p>
          <a:p>
            <a:pPr>
              <a:buNone/>
            </a:pPr>
            <a:r>
              <a:rPr lang="cs-CZ" sz="2000" b="1" dirty="0" smtClean="0"/>
              <a:t>		</a:t>
            </a:r>
            <a:r>
              <a:rPr lang="cs-CZ" sz="2000" b="1" i="1" dirty="0" smtClean="0">
                <a:solidFill>
                  <a:schemeClr val="accent1"/>
                </a:solidFill>
              </a:rPr>
              <a:t>porucha prokrvení mozkové tkáně</a:t>
            </a:r>
          </a:p>
          <a:p>
            <a:pPr>
              <a:buNone/>
            </a:pPr>
            <a:r>
              <a:rPr lang="cs-CZ" sz="2000" b="1" i="1" dirty="0" smtClean="0">
                <a:solidFill>
                  <a:schemeClr val="accent1"/>
                </a:solidFill>
              </a:rPr>
              <a:t>		způsobena ucpáním nebo prasknutím mozkové cévy</a:t>
            </a:r>
          </a:p>
          <a:p>
            <a:pPr>
              <a:buNone/>
            </a:pPr>
            <a:r>
              <a:rPr lang="cs-CZ" sz="2000" b="1" i="1" dirty="0" smtClean="0">
                <a:solidFill>
                  <a:schemeClr val="accent1"/>
                </a:solidFill>
              </a:rPr>
              <a:t>	</a:t>
            </a:r>
          </a:p>
          <a:p>
            <a:pPr>
              <a:buNone/>
            </a:pPr>
            <a:r>
              <a:rPr lang="cs-CZ" sz="2000" b="1" dirty="0" smtClean="0"/>
              <a:t>	Příznaky:	náhlá porucha hybnosti, řeči, vnímání</a:t>
            </a:r>
          </a:p>
          <a:p>
            <a:pPr>
              <a:buNone/>
            </a:pPr>
            <a:r>
              <a:rPr lang="cs-CZ" sz="2000" b="1" dirty="0" smtClean="0"/>
              <a:t>			asymetrie obličeje (pokleslý koutek úst)</a:t>
            </a:r>
          </a:p>
          <a:p>
            <a:pPr>
              <a:buNone/>
            </a:pPr>
            <a:r>
              <a:rPr lang="cs-CZ" sz="2000" b="1" dirty="0" smtClean="0"/>
              <a:t>			bolest hlavy, dezorientace</a:t>
            </a:r>
          </a:p>
          <a:p>
            <a:pPr>
              <a:buNone/>
            </a:pPr>
            <a:r>
              <a:rPr lang="cs-CZ" sz="2000" b="1" dirty="0" smtClean="0"/>
              <a:t>			závratě, nauzea, zvracení</a:t>
            </a:r>
          </a:p>
          <a:p>
            <a:pPr>
              <a:buNone/>
            </a:pPr>
            <a:r>
              <a:rPr lang="cs-CZ" sz="2000" b="1" dirty="0" smtClean="0"/>
              <a:t>			porucha vědomí</a:t>
            </a:r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	PRVNÍ POMOC</a:t>
            </a:r>
          </a:p>
          <a:p>
            <a:pPr>
              <a:buNone/>
            </a:pPr>
            <a:r>
              <a:rPr lang="cs-CZ" sz="2000" b="1" dirty="0" smtClean="0"/>
              <a:t>		1. klid</a:t>
            </a:r>
          </a:p>
          <a:p>
            <a:pPr>
              <a:buNone/>
            </a:pPr>
            <a:r>
              <a:rPr lang="cs-CZ" sz="2000" b="1" dirty="0" smtClean="0"/>
              <a:t>		2. poloha na zádech s podloženou hlavou</a:t>
            </a:r>
          </a:p>
          <a:p>
            <a:pPr>
              <a:buNone/>
            </a:pPr>
            <a:r>
              <a:rPr lang="cs-CZ" sz="2000" b="1" dirty="0" smtClean="0"/>
              <a:t>		3. chlazení hlavy, přísun čerstvého vzduchu</a:t>
            </a:r>
          </a:p>
        </p:txBody>
      </p:sp>
      <p:pic>
        <p:nvPicPr>
          <p:cNvPr id="4" name="Picture 2" descr="C:\Documents and Settings\Lukas\Desktop\cerveny-kriz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71942"/>
            <a:ext cx="889022" cy="6667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572296"/>
          </a:xfrm>
        </p:spPr>
        <p:txBody>
          <a:bodyPr>
            <a:normAutofit/>
          </a:bodyPr>
          <a:lstStyle/>
          <a:p>
            <a:endParaRPr lang="cs-CZ" sz="2000" b="1" dirty="0" smtClean="0"/>
          </a:p>
          <a:p>
            <a:pPr lvl="1">
              <a:buNone/>
            </a:pPr>
            <a:r>
              <a:rPr lang="cs-CZ" sz="2000" b="1" dirty="0" smtClean="0"/>
              <a:t>ALERGIE</a:t>
            </a:r>
          </a:p>
          <a:p>
            <a:pPr lvl="1">
              <a:buNone/>
            </a:pPr>
            <a:r>
              <a:rPr lang="cs-CZ" sz="2000" b="1" dirty="0" smtClean="0"/>
              <a:t>	</a:t>
            </a:r>
            <a:r>
              <a:rPr lang="cs-CZ" sz="2000" b="1" i="1" dirty="0" smtClean="0">
                <a:solidFill>
                  <a:schemeClr val="accent1"/>
                </a:solidFill>
              </a:rPr>
              <a:t>nadměrná imunitní odpověď organismu na cizorodou látku</a:t>
            </a:r>
          </a:p>
          <a:p>
            <a:pPr lvl="1">
              <a:buNone/>
            </a:pPr>
            <a:endParaRPr lang="cs-CZ" sz="2000" b="1" dirty="0" smtClean="0"/>
          </a:p>
          <a:p>
            <a:pPr lvl="1">
              <a:buNone/>
            </a:pPr>
            <a:r>
              <a:rPr lang="cs-CZ" sz="2000" b="1" dirty="0" smtClean="0"/>
              <a:t>Příznaky:	zarudnutí, svědění, otok, vyrážka</a:t>
            </a:r>
          </a:p>
          <a:p>
            <a:pPr lvl="1">
              <a:buNone/>
            </a:pPr>
            <a:r>
              <a:rPr lang="cs-CZ" sz="2000" b="1" dirty="0" smtClean="0"/>
              <a:t>			anafylaktický šok</a:t>
            </a:r>
          </a:p>
          <a:p>
            <a:pPr lvl="1">
              <a:buNone/>
            </a:pPr>
            <a:r>
              <a:rPr lang="cs-CZ" sz="2000" b="1" dirty="0" smtClean="0"/>
              <a:t>			</a:t>
            </a:r>
          </a:p>
          <a:p>
            <a:pPr lvl="1">
              <a:buNone/>
            </a:pPr>
            <a:endParaRPr lang="cs-CZ" sz="2000" b="1" dirty="0" smtClean="0"/>
          </a:p>
          <a:p>
            <a:pPr lvl="1">
              <a:buNone/>
            </a:pPr>
            <a:r>
              <a:rPr lang="cs-CZ" sz="2000" b="1" dirty="0" smtClean="0"/>
              <a:t>PRVNÍ POMOC</a:t>
            </a:r>
          </a:p>
          <a:p>
            <a:pPr lvl="1">
              <a:buNone/>
            </a:pPr>
            <a:r>
              <a:rPr lang="cs-CZ" sz="2000" b="1" dirty="0" smtClean="0"/>
              <a:t>	1. odstranění alergenu</a:t>
            </a:r>
          </a:p>
          <a:p>
            <a:pPr lvl="1">
              <a:buNone/>
            </a:pPr>
            <a:r>
              <a:rPr lang="cs-CZ" sz="2000" b="1" dirty="0" smtClean="0"/>
              <a:t>	2. podání </a:t>
            </a:r>
            <a:r>
              <a:rPr lang="cs-CZ" sz="2000" b="1" smtClean="0"/>
              <a:t>protialergického léku nebo autoinjektor</a:t>
            </a:r>
            <a:endParaRPr lang="cs-CZ" sz="2000" b="1" dirty="0" smtClean="0"/>
          </a:p>
          <a:p>
            <a:pPr lvl="1">
              <a:buNone/>
            </a:pPr>
            <a:r>
              <a:rPr lang="cs-CZ" sz="2000" b="1" dirty="0" smtClean="0"/>
              <a:t>	3. chlazení</a:t>
            </a:r>
          </a:p>
          <a:p>
            <a:pPr lvl="1">
              <a:buNone/>
            </a:pPr>
            <a:r>
              <a:rPr lang="cs-CZ" sz="2000" b="1" dirty="0" smtClean="0"/>
              <a:t>	4. snaha o zachování průchodnosti dýchacích cest </a:t>
            </a:r>
          </a:p>
          <a:p>
            <a:pPr lvl="1">
              <a:buNone/>
            </a:pPr>
            <a:r>
              <a:rPr lang="cs-CZ" sz="2000" b="1" dirty="0" smtClean="0"/>
              <a:t>			</a:t>
            </a:r>
          </a:p>
        </p:txBody>
      </p:sp>
      <p:pic>
        <p:nvPicPr>
          <p:cNvPr id="4" name="Picture 2" descr="C:\Documents and Settings\Lukas\Desktop\cerveny-kriz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928934"/>
            <a:ext cx="889022" cy="6667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500858"/>
          </a:xfrm>
        </p:spPr>
        <p:txBody>
          <a:bodyPr>
            <a:normAutofit/>
          </a:bodyPr>
          <a:lstStyle/>
          <a:p>
            <a:pPr lvl="1">
              <a:buNone/>
            </a:pPr>
            <a:endParaRPr lang="cs-CZ" sz="2000" b="1" dirty="0" smtClean="0"/>
          </a:p>
          <a:p>
            <a:pPr lvl="1">
              <a:buNone/>
            </a:pPr>
            <a:r>
              <a:rPr lang="cs-CZ" sz="2000" b="1" dirty="0" smtClean="0"/>
              <a:t>POROD</a:t>
            </a:r>
          </a:p>
          <a:p>
            <a:pPr lvl="1">
              <a:buNone/>
            </a:pPr>
            <a:r>
              <a:rPr lang="cs-CZ" sz="2000" b="1" dirty="0" smtClean="0"/>
              <a:t>	</a:t>
            </a:r>
          </a:p>
          <a:p>
            <a:pPr lvl="1">
              <a:buNone/>
            </a:pPr>
            <a:r>
              <a:rPr lang="cs-CZ" sz="2000" b="1" dirty="0" smtClean="0"/>
              <a:t>	Porod probíhá ve třech dobách:</a:t>
            </a:r>
          </a:p>
          <a:p>
            <a:pPr lvl="1">
              <a:buNone/>
            </a:pPr>
            <a:r>
              <a:rPr lang="cs-CZ" sz="2000" b="1" dirty="0" smtClean="0"/>
              <a:t>	1. doba – otevírací</a:t>
            </a:r>
          </a:p>
          <a:p>
            <a:pPr lvl="1">
              <a:buNone/>
            </a:pPr>
            <a:r>
              <a:rPr lang="cs-CZ" sz="2000" b="1" dirty="0" smtClean="0"/>
              <a:t>	2. doba – vypuzovací</a:t>
            </a:r>
          </a:p>
          <a:p>
            <a:pPr lvl="1">
              <a:buNone/>
            </a:pPr>
            <a:r>
              <a:rPr lang="cs-CZ" sz="2000" b="1" dirty="0" smtClean="0"/>
              <a:t>	3. doba – porod placenty</a:t>
            </a:r>
          </a:p>
          <a:p>
            <a:pPr lvl="1">
              <a:buNone/>
            </a:pPr>
            <a:endParaRPr lang="cs-CZ" sz="2000" b="1" dirty="0" smtClean="0"/>
          </a:p>
          <a:p>
            <a:pPr lvl="1">
              <a:buNone/>
            </a:pPr>
            <a:r>
              <a:rPr lang="cs-CZ" sz="2000" b="1" dirty="0" smtClean="0"/>
              <a:t>DOBA OTEVÍRACÍ</a:t>
            </a:r>
          </a:p>
          <a:p>
            <a:pPr lvl="1">
              <a:buNone/>
            </a:pPr>
            <a:r>
              <a:rPr lang="cs-CZ" sz="2000" b="1" dirty="0" smtClean="0"/>
              <a:t>	trvá 12-14 hodin</a:t>
            </a:r>
          </a:p>
          <a:p>
            <a:pPr lvl="1">
              <a:buNone/>
            </a:pPr>
            <a:r>
              <a:rPr lang="cs-CZ" sz="2000" b="1" dirty="0" smtClean="0"/>
              <a:t>	křečovité bolesti v pravidelných intervalech, které se zkracují</a:t>
            </a:r>
          </a:p>
          <a:p>
            <a:pPr lvl="1">
              <a:buNone/>
            </a:pPr>
            <a:r>
              <a:rPr lang="cs-CZ" sz="2000" b="1" dirty="0" smtClean="0"/>
              <a:t>	odtok plodové vody</a:t>
            </a:r>
          </a:p>
          <a:p>
            <a:pPr lvl="1">
              <a:buNone/>
            </a:pPr>
            <a:endParaRPr lang="cs-CZ" sz="2000" b="1" dirty="0" smtClean="0"/>
          </a:p>
          <a:p>
            <a:pPr lvl="1">
              <a:buNone/>
            </a:pPr>
            <a:r>
              <a:rPr lang="cs-CZ" sz="2000" b="1" dirty="0" smtClean="0"/>
              <a:t>PRVNÍ POMOC</a:t>
            </a:r>
          </a:p>
          <a:p>
            <a:pPr lvl="1">
              <a:buNone/>
            </a:pPr>
            <a:r>
              <a:rPr lang="cs-CZ" sz="2000" b="1" dirty="0" smtClean="0"/>
              <a:t>	1. uklidnění rodičky</a:t>
            </a:r>
          </a:p>
          <a:p>
            <a:pPr lvl="1">
              <a:buNone/>
            </a:pPr>
            <a:r>
              <a:rPr lang="cs-CZ" sz="2000" b="1" dirty="0" smtClean="0"/>
              <a:t>	2. zajištění soukromí a tepla</a:t>
            </a:r>
          </a:p>
          <a:p>
            <a:pPr lvl="1">
              <a:buNone/>
            </a:pPr>
            <a:r>
              <a:rPr lang="cs-CZ" sz="2000" b="1" dirty="0" smtClean="0"/>
              <a:t>	3. příprava potřebných pomůcek (čisté ručníky, horká voda)</a:t>
            </a:r>
          </a:p>
        </p:txBody>
      </p:sp>
      <p:pic>
        <p:nvPicPr>
          <p:cNvPr id="4" name="Picture 2" descr="C:\Documents and Settings\Lukas\Desktop\cerveny-kriz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786322"/>
            <a:ext cx="889022" cy="6667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5722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b="1" dirty="0" smtClean="0"/>
              <a:t>	</a:t>
            </a:r>
          </a:p>
          <a:p>
            <a:pPr>
              <a:buNone/>
            </a:pPr>
            <a:r>
              <a:rPr lang="cs-CZ" sz="2000" b="1" dirty="0"/>
              <a:t>	</a:t>
            </a:r>
            <a:r>
              <a:rPr lang="cs-CZ" sz="2000" b="1" dirty="0" smtClean="0"/>
              <a:t>DOBA VYPUZOVACÍ</a:t>
            </a:r>
          </a:p>
          <a:p>
            <a:pPr>
              <a:buNone/>
            </a:pPr>
            <a:r>
              <a:rPr lang="cs-CZ" sz="2000" b="1" dirty="0"/>
              <a:t>	</a:t>
            </a:r>
            <a:r>
              <a:rPr lang="cs-CZ" sz="2000" b="1" dirty="0" smtClean="0"/>
              <a:t>	trvá několik minut až 2 hodiny</a:t>
            </a:r>
          </a:p>
          <a:p>
            <a:pPr>
              <a:buNone/>
            </a:pPr>
            <a:r>
              <a:rPr lang="cs-CZ" sz="2000" b="1" dirty="0"/>
              <a:t>	</a:t>
            </a:r>
            <a:r>
              <a:rPr lang="cs-CZ" sz="2000" b="1" dirty="0" smtClean="0"/>
              <a:t>	končí porodem plodu</a:t>
            </a:r>
          </a:p>
          <a:p>
            <a:pPr>
              <a:buNone/>
            </a:pPr>
            <a:endParaRPr lang="cs-CZ" sz="2000" b="1" dirty="0"/>
          </a:p>
          <a:p>
            <a:pPr>
              <a:buNone/>
            </a:pPr>
            <a:r>
              <a:rPr lang="cs-CZ" sz="2000" b="1" dirty="0" smtClean="0"/>
              <a:t>	PRVNÍ POMOC</a:t>
            </a:r>
          </a:p>
          <a:p>
            <a:pPr>
              <a:buNone/>
            </a:pPr>
            <a:r>
              <a:rPr lang="cs-CZ" sz="2000" b="1" dirty="0"/>
              <a:t>	</a:t>
            </a:r>
            <a:r>
              <a:rPr lang="cs-CZ" sz="2000" b="1" dirty="0" smtClean="0"/>
              <a:t>	1. přidržení hlavičky, roztržení plodového vaku</a:t>
            </a:r>
          </a:p>
          <a:p>
            <a:pPr>
              <a:buNone/>
            </a:pPr>
            <a:r>
              <a:rPr lang="cs-CZ" sz="2000" b="1" dirty="0"/>
              <a:t>	</a:t>
            </a:r>
            <a:r>
              <a:rPr lang="cs-CZ" sz="2000" b="1" dirty="0" smtClean="0"/>
              <a:t>	2. dítě uchopíme v podpaží a zvedáme nahoru</a:t>
            </a:r>
          </a:p>
          <a:p>
            <a:pPr>
              <a:buNone/>
            </a:pPr>
            <a:r>
              <a:rPr lang="cs-CZ" sz="2000" b="1" dirty="0"/>
              <a:t>	</a:t>
            </a:r>
            <a:r>
              <a:rPr lang="cs-CZ" sz="2000" b="1" dirty="0" smtClean="0"/>
              <a:t>	3. dítěti vyčistit ústa, zabalit do deky, položit s hlavou níž</a:t>
            </a:r>
          </a:p>
          <a:p>
            <a:pPr>
              <a:buNone/>
            </a:pPr>
            <a:r>
              <a:rPr lang="cs-CZ" sz="2000" b="1" dirty="0"/>
              <a:t>	</a:t>
            </a:r>
            <a:r>
              <a:rPr lang="cs-CZ" sz="2000" b="1" dirty="0" smtClean="0"/>
              <a:t>	4. pokud nezačne spontánně dýchat do 90 sekund, zahájíme 		     umělé dýchání</a:t>
            </a:r>
          </a:p>
          <a:p>
            <a:pPr>
              <a:buNone/>
            </a:pPr>
            <a:r>
              <a:rPr lang="cs-CZ" sz="2000" b="1" dirty="0"/>
              <a:t>	</a:t>
            </a:r>
            <a:r>
              <a:rPr lang="cs-CZ" sz="2000" b="1" dirty="0" smtClean="0"/>
              <a:t>	 5. případně KPR</a:t>
            </a:r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000" b="1" dirty="0"/>
              <a:t>	</a:t>
            </a:r>
            <a:r>
              <a:rPr lang="cs-CZ" sz="2000" b="1" dirty="0" smtClean="0"/>
              <a:t>	</a:t>
            </a:r>
          </a:p>
          <a:p>
            <a:pPr>
              <a:buNone/>
            </a:pPr>
            <a:r>
              <a:rPr lang="cs-CZ" sz="2000" b="1" dirty="0"/>
              <a:t>	</a:t>
            </a:r>
            <a:r>
              <a:rPr lang="cs-CZ" sz="2000" b="1" dirty="0" smtClean="0"/>
              <a:t>	</a:t>
            </a:r>
            <a:endParaRPr lang="cs-CZ" sz="2000" b="1" dirty="0"/>
          </a:p>
        </p:txBody>
      </p:sp>
      <p:pic>
        <p:nvPicPr>
          <p:cNvPr id="4" name="Picture 2" descr="C:\Documents and Settings\Lukas\Desktop\cerveny-kriz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857364"/>
            <a:ext cx="889022" cy="6667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42852"/>
            <a:ext cx="8229600" cy="6572296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000" b="1" dirty="0"/>
              <a:t>	</a:t>
            </a:r>
            <a:r>
              <a:rPr lang="cs-CZ" sz="2000" b="1" dirty="0" smtClean="0"/>
              <a:t>POROD PLACENTY</a:t>
            </a:r>
          </a:p>
          <a:p>
            <a:pPr>
              <a:buNone/>
            </a:pPr>
            <a:r>
              <a:rPr lang="cs-CZ" sz="2000" b="1" dirty="0"/>
              <a:t>	</a:t>
            </a:r>
            <a:r>
              <a:rPr lang="cs-CZ" sz="2000" b="1" dirty="0" smtClean="0"/>
              <a:t>	trvá několik minut, max. 30 minut</a:t>
            </a:r>
          </a:p>
          <a:p>
            <a:pPr>
              <a:buNone/>
            </a:pPr>
            <a:r>
              <a:rPr lang="cs-CZ" sz="2000" b="1" dirty="0"/>
              <a:t>	</a:t>
            </a:r>
            <a:r>
              <a:rPr lang="cs-CZ" sz="2000" b="1" dirty="0" smtClean="0"/>
              <a:t>	končí porodem placenty</a:t>
            </a:r>
          </a:p>
          <a:p>
            <a:pPr>
              <a:buNone/>
            </a:pPr>
            <a:endParaRPr lang="cs-CZ" sz="2000" b="1" dirty="0"/>
          </a:p>
          <a:p>
            <a:pPr>
              <a:buNone/>
            </a:pPr>
            <a:r>
              <a:rPr lang="cs-CZ" sz="2000" b="1" dirty="0" smtClean="0"/>
              <a:t>	PRVNÍ POMOC</a:t>
            </a:r>
          </a:p>
          <a:p>
            <a:pPr>
              <a:buNone/>
            </a:pPr>
            <a:r>
              <a:rPr lang="cs-CZ" sz="2000" b="1" dirty="0"/>
              <a:t>	</a:t>
            </a:r>
            <a:r>
              <a:rPr lang="cs-CZ" sz="2000" b="1" dirty="0" smtClean="0"/>
              <a:t>	1. vytlačení placenty (netahat)</a:t>
            </a:r>
          </a:p>
          <a:p>
            <a:pPr>
              <a:buNone/>
            </a:pPr>
            <a:r>
              <a:rPr lang="cs-CZ" sz="2000" b="1" dirty="0"/>
              <a:t>	</a:t>
            </a:r>
            <a:r>
              <a:rPr lang="cs-CZ" sz="2000" b="1" dirty="0" smtClean="0"/>
              <a:t>	2. placentu uložit do igelitu</a:t>
            </a:r>
          </a:p>
          <a:p>
            <a:pPr>
              <a:buNone/>
            </a:pPr>
            <a:r>
              <a:rPr lang="cs-CZ" sz="2000" b="1" dirty="0"/>
              <a:t>	</a:t>
            </a:r>
            <a:r>
              <a:rPr lang="cs-CZ" sz="2000" b="1" dirty="0" smtClean="0"/>
              <a:t>	3. vyčkat příjezdu RZP</a:t>
            </a:r>
          </a:p>
          <a:p>
            <a:pPr>
              <a:buNone/>
            </a:pPr>
            <a:r>
              <a:rPr lang="cs-CZ" sz="2000" b="1" dirty="0"/>
              <a:t>	</a:t>
            </a:r>
            <a:r>
              <a:rPr lang="cs-CZ" sz="2000" b="1" dirty="0" smtClean="0"/>
              <a:t>	4. přerušení pupečníku, nejdříve 10 minut po porodu</a:t>
            </a:r>
          </a:p>
          <a:p>
            <a:pPr>
              <a:buNone/>
            </a:pPr>
            <a:r>
              <a:rPr lang="cs-CZ" sz="2000" b="1" dirty="0"/>
              <a:t>	</a:t>
            </a:r>
            <a:r>
              <a:rPr lang="cs-CZ" sz="2000" b="1" dirty="0" smtClean="0"/>
              <a:t>	5. pevné dvojí podvázání pupečníku 15 a 20 cm od bříška dítěte	6. přestřižení pupečníku</a:t>
            </a:r>
          </a:p>
          <a:p>
            <a:pPr>
              <a:buNone/>
            </a:pPr>
            <a:r>
              <a:rPr lang="cs-CZ" sz="2000" b="1" dirty="0"/>
              <a:t>	</a:t>
            </a:r>
            <a:r>
              <a:rPr lang="cs-CZ" sz="2000" b="1" dirty="0" smtClean="0"/>
              <a:t>	7. sterilní krytí pupečníku</a:t>
            </a:r>
          </a:p>
          <a:p>
            <a:pPr>
              <a:buNone/>
            </a:pPr>
            <a:r>
              <a:rPr lang="cs-CZ" sz="2000" b="1" dirty="0"/>
              <a:t>	</a:t>
            </a:r>
            <a:r>
              <a:rPr lang="cs-CZ" sz="2000" b="1" dirty="0" smtClean="0"/>
              <a:t>	8. po 10 minutách kontrola a podvaz pupečníku 10 cm od bříška,</a:t>
            </a:r>
          </a:p>
          <a:p>
            <a:pPr>
              <a:buNone/>
            </a:pPr>
            <a:r>
              <a:rPr lang="cs-CZ" sz="2000" b="1" dirty="0"/>
              <a:t>	</a:t>
            </a:r>
            <a:r>
              <a:rPr lang="cs-CZ" sz="2000" b="1" dirty="0" smtClean="0"/>
              <a:t>	     sterilní krytí</a:t>
            </a:r>
            <a:endParaRPr lang="cs-CZ" sz="2000" b="1" dirty="0"/>
          </a:p>
        </p:txBody>
      </p:sp>
      <p:pic>
        <p:nvPicPr>
          <p:cNvPr id="4" name="Picture 2" descr="C:\Documents and Settings\Lukas\Desktop\cerveny-kriz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857364"/>
            <a:ext cx="889022" cy="6667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</Words>
  <Application>Microsoft Office PowerPoint</Application>
  <PresentationFormat>Předvádění na obrazovce (4:3)</PresentationFormat>
  <Paragraphs>110</Paragraphs>
  <Slides>8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CRUSH SYNDROM INFARKT CMP ALERGIE POROD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CRUSH SYNDROM INFARKT CMP ALERGIE POROD</dc:title>
  <dc:creator>Lukáš Malý</dc:creator>
  <cp:lastModifiedBy>M</cp:lastModifiedBy>
  <cp:revision>2</cp:revision>
  <dcterms:created xsi:type="dcterms:W3CDTF">2008-09-18T11:38:49Z</dcterms:created>
  <dcterms:modified xsi:type="dcterms:W3CDTF">2020-09-21T13:44:09Z</dcterms:modified>
</cp:coreProperties>
</file>