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2.xml" ContentType="application/vnd.ms-office.chart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86" r:id="rId4"/>
    <p:sldId id="285" r:id="rId5"/>
    <p:sldId id="284" r:id="rId6"/>
    <p:sldId id="265" r:id="rId7"/>
    <p:sldId id="260" r:id="rId8"/>
    <p:sldId id="283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2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07" autoAdjust="0"/>
  </p:normalViewPr>
  <p:slideViewPr>
    <p:cSldViewPr snapToGrid="0">
      <p:cViewPr varScale="1">
        <p:scale>
          <a:sx n="116" d="100"/>
          <a:sy n="116" d="100"/>
        </p:scale>
        <p:origin x="120" y="19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862" b="0" i="0" u="none" strike="noStrike" kern="1200" spc="0" baseline="0" noProof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cs-CZ" noProof="0" dirty="0">
                <a:solidFill>
                  <a:schemeClr val="tx1"/>
                </a:solidFill>
                <a:latin typeface="Times New Roman" panose="02020603050405020304" pitchFamily="18" charset="0"/>
              </a:rPr>
              <a:t>Hrubé výnosy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1862" b="0" i="0" u="none" strike="noStrike" kern="1200" spc="0" baseline="0" noProof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  <a:effectLst/>
          </c:spPr>
          <c:invertIfNegative val="0"/>
          <c:val>
            <c:numRef>
              <c:f>Sheet1!$B$2:$B$6</c:f>
              <c:numCache>
                <c:formatCode>#,##0\ [$Kč-405]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Řada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20RR</c:v>
                      </c:pt>
                      <c:pt idx="1">
                        <c:v>20RR</c:v>
                      </c:pt>
                      <c:pt idx="2">
                        <c:v>20RR</c:v>
                      </c:pt>
                      <c:pt idx="3">
                        <c:v>20RR</c:v>
                      </c:pt>
                      <c:pt idx="4">
                        <c:v>20RR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EC1-46F8-924B-6328805B1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Kč-405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9-4116-BE49-3E1B5920BDBF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89-4116-BE49-3E1B5920BD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89-4116-BE49-3E1B5920BDBF}"/>
              </c:ext>
            </c:extLst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89-4116-BE49-3E1B5920BDBF}"/>
              </c:ext>
            </c:extLst>
          </c:dPt>
          <c:dLbls>
            <c:dLbl>
              <c:idx val="0"/>
              <c:layout>
                <c:manualLayout>
                  <c:x val="4.698224024235706E-2"/>
                  <c:y val="8.808121841874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89-4116-BE49-3E1B5920BDBF}"/>
                </c:ext>
              </c:extLst>
            </c:dLbl>
            <c:dLbl>
              <c:idx val="1"/>
              <c:layout>
                <c:manualLayout>
                  <c:x val="-5.5524465740967477E-2"/>
                  <c:y val="6.903663065252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89-4116-BE49-3E1B5920BDBF}"/>
                </c:ext>
              </c:extLst>
            </c:dLbl>
            <c:dLbl>
              <c:idx val="2"/>
              <c:layout>
                <c:manualLayout>
                  <c:x val="-2.9897789245136312E-2"/>
                  <c:y val="-9.046179188951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389-4116-BE49-3E1B5920BDBF}"/>
                </c:ext>
              </c:extLst>
            </c:dLbl>
            <c:dLbl>
              <c:idx val="3"/>
              <c:layout>
                <c:manualLayout>
                  <c:x val="3.2033345619788829E-2"/>
                  <c:y val="-0.126170393951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89-4116-BE49-3E1B5920BDBF}"/>
                </c:ext>
              </c:extLst>
            </c:dLbl>
            <c:numFmt formatCode="#,##0\ [$Kč-405]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Prodeje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Část 1</c:v>
                      </c:pt>
                      <c:pt idx="1">
                        <c:v>Část 2</c:v>
                      </c:pt>
                      <c:pt idx="2">
                        <c:v>Část 3</c:v>
                      </c:pt>
                      <c:pt idx="3">
                        <c:v>Část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389-4116-BE49-3E1B5920B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"/>
        <c:holeSize val="1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A74AE7-1BBF-4838-9D33-89887BE981F9}" type="datetime1">
              <a:rPr lang="cs-CZ" smtClean="0"/>
              <a:t>4.4.2019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AF34-5429-4E6E-A9D9-7D42B9B55FB1}" type="datetime1">
              <a:rPr lang="cs-CZ" smtClean="0"/>
              <a:pPr/>
              <a:t>4.4.2019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28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21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97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90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257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1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81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00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05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59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5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0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6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79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26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0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79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87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můžete upravit </a:t>
            </a:r>
            <a:br>
              <a:rPr lang="cs-CZ"/>
            </a:br>
            <a:r>
              <a:rPr lang="cs-CZ"/>
              <a:t>styl předlohy nadpisů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obrázkové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á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51" name="Osmiúhelní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5" name="Zástupný symbol pro číslo snímku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Volný tvar: Obrazec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Volný tvar: Obrazec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Volný tvar: Obrazec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0" name="Volný tvar: Obrazec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2" name="Volný tvar: Obrazec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38" name="Zástupný symbol obrázku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39" name="Zástupný symbol obrázku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0" name="Zástupný symbol obrázku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ený obdélní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5" name="Zaoblený obdélní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6" name="Obdélník: Zaoblené rohy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7" name="Zaoblený obdélní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8" name="Zaoblený obdélní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Sem můžete dát zdůrazněný text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rázkové odrážky ve 3 sloup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á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4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čísla –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cs-CZ" dirty="0"/>
              <a:t>1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Název oddílu 1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2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7" name="Zástupný symbol pro tex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8" name="Zástupný symbol pro tex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9" name="Zástupný symbol pro tex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0" name="Zástupný symbol pro tex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1" name="Zástupný symbol pro tex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2" name="Zástupný symbol pro tex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4" name="Zástupný symbol pro tex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5" name="Zástupný symbol pro tex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6" name="Zástupný symbol pro tex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8" name="Zástupný symbol pro tex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9" name="Zástupný symbol pro tex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50" name="Zástupný symbol pro tex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7" name="Zástupný symbol obráz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/>
              <a:t>Vložte nebo přetáhněte obrázek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5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Kontaktní číslo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E-mail nebo uživatelské jméno ze sociální sítě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Logo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Webová adresa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6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9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rázkové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á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4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5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32" name="Zástupný symbol obrázku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3" name="Zástupný symbol obrázku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4" name="Zástupný symbol obrázku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5" name="Zástupný symbol obrázku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obrázkové odrážky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Zástupný symbol obrázku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8" name="Zástupný symbol obrázku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9" name="Zástupný symbol obrázku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51" name="Osmiúhelní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5" name="Zástupný symbol pro číslo snímku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iúhelní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cs-CZ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Vaše logo nebo název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82" r:id="rId12"/>
    <p:sldLayoutId id="2147483670" r:id="rId13"/>
    <p:sldLayoutId id="2147483653" r:id="rId14"/>
    <p:sldLayoutId id="2147483673" r:id="rId15"/>
    <p:sldLayoutId id="2147483674" r:id="rId16"/>
    <p:sldLayoutId id="2147483676" r:id="rId17"/>
    <p:sldLayoutId id="2147483677" r:id="rId18"/>
    <p:sldLayoutId id="2147483654" r:id="rId19"/>
    <p:sldLayoutId id="2147483660" r:id="rId20"/>
    <p:sldLayoutId id="2147483661" r:id="rId21"/>
    <p:sldLayoutId id="2147483678" r:id="rId22"/>
    <p:sldLayoutId id="21474836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svg"/><Relationship Id="rId11" Type="http://schemas.openxmlformats.org/officeDocument/2006/relationships/image" Target="../media/image49.sv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43.sv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9.sv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svg"/><Relationship Id="rId11" Type="http://schemas.openxmlformats.org/officeDocument/2006/relationships/hyperlink" Target="http://www.fabrikcam.com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57.sv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3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5" Type="http://schemas.openxmlformats.org/officeDocument/2006/relationships/image" Target="../media/image23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rázku 19" descr="Pohled zblízka na strom&#10;&#10;Popis vygenerovaný s vysokou mírou spolehlivosti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Prezentace </a:t>
            </a:r>
            <a:br>
              <a:rPr lang="cs-CZ" dirty="0"/>
            </a:br>
            <a:r>
              <a:rPr lang="cs-CZ" dirty="0"/>
              <a:t>Pozice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59089BD-A05A-4E28-AFD9-50A72EA8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8" y="2072363"/>
            <a:ext cx="1736526" cy="702000"/>
          </a:xfrm>
          <a:prstGeom prst="rect">
            <a:avLst/>
          </a:prstGeo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Slogan prezentace</a:t>
            </a:r>
            <a:br>
              <a:rPr lang="cs-CZ"/>
            </a:br>
            <a:r>
              <a:rPr lang="cs-CZ"/>
              <a:t>Může být na dvou řádcích</a:t>
            </a:r>
            <a:endParaRPr lang="cs-CZ" dirty="0"/>
          </a:p>
        </p:txBody>
      </p:sp>
      <p:sp>
        <p:nvSpPr>
          <p:cNvPr id="47" name="Volný tvar: Obrazec 46" title="geometrický tvar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6816F-B457-4100-9975-0F3BAA3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Konkurence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E73219-73B6-4A50-8412-77850D56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38720"/>
            <a:ext cx="5472000" cy="360000"/>
          </a:xfrm>
        </p:spPr>
        <p:txBody>
          <a:bodyPr rtlCol="0"/>
          <a:lstStyle/>
          <a:p>
            <a:pPr rtl="0"/>
            <a:r>
              <a:rPr lang="cs-CZ"/>
              <a:t>Naše společnost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40752B-B871-4B72-8FE1-D34B8BB3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3062534"/>
            <a:ext cx="5472000" cy="3129466"/>
          </a:xfrm>
        </p:spPr>
        <p:txBody>
          <a:bodyPr rtlCol="0"/>
          <a:lstStyle/>
          <a:p>
            <a:pPr rtl="0"/>
            <a:r>
              <a:rPr lang="cs-CZ"/>
              <a:t>Přinesení strategií přežití typu výhra-výhra s cílem zajistit aktivní dominanci </a:t>
            </a:r>
          </a:p>
          <a:p>
            <a:pPr lvl="1" rtl="0"/>
            <a:r>
              <a:rPr lang="cs-CZ"/>
              <a:t>Lorem ipsum dolor sit amet, consectetuer adipiscing elit. Maecenas porttitor congue massa </a:t>
            </a:r>
          </a:p>
          <a:p>
            <a:pPr lvl="1" rtl="0"/>
            <a:r>
              <a:rPr lang="cs-CZ"/>
              <a:t>Fusce posuere, magna sed pulvinar ultricies, purus lectus malesuada libero, sit amet commodo magna eros quis urna</a:t>
            </a:r>
            <a:endParaRPr lang="cs-CZ" dirty="0"/>
          </a:p>
        </p:txBody>
      </p:sp>
      <p:cxnSp>
        <p:nvCxnSpPr>
          <p:cNvPr id="8" name="Přímá spojnice 7" descr="Prostřední oddělovací čára">
            <a:extLst>
              <a:ext uri="{FF2B5EF4-FFF2-40B4-BE49-F238E27FC236}">
                <a16:creationId xmlns:a16="http://schemas.microsoft.com/office/drawing/2014/main" id="{8C0B5329-C682-48C0-9185-0F9A9C17C1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902C058-20DE-46C9-BB43-8B24E6B9E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39245"/>
            <a:ext cx="5472000" cy="358775"/>
          </a:xfrm>
        </p:spPr>
        <p:txBody>
          <a:bodyPr rtlCol="0"/>
          <a:lstStyle/>
          <a:p>
            <a:pPr rtl="0"/>
            <a:r>
              <a:rPr lang="cs-CZ"/>
              <a:t>Konkurent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0033CE4-940B-422B-A258-BEC239BA9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3062514"/>
            <a:ext cx="5472113" cy="3128736"/>
          </a:xfrm>
        </p:spPr>
        <p:txBody>
          <a:bodyPr rtlCol="0"/>
          <a:lstStyle/>
          <a:p>
            <a:pPr rtl="0"/>
            <a:r>
              <a:rPr lang="cs-CZ"/>
              <a:t>Správa provozních změn v rámci pracovních postupů s cílem ustanovit architekturu </a:t>
            </a:r>
          </a:p>
          <a:p>
            <a:pPr lvl="1" rtl="0"/>
            <a:r>
              <a:rPr lang="cs-CZ"/>
              <a:t>Lorem ipsum dolor sit amet, consectetuer adipiscing elit. Maecenas porttitor congue massa </a:t>
            </a:r>
          </a:p>
          <a:p>
            <a:pPr lvl="1" rtl="0"/>
            <a:r>
              <a:rPr lang="cs-CZ"/>
              <a:t>Fusce posuere, magna sed pulvinar ultricies, purus lectus malesuada libero, sit amet commodo magna eros quis urna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59AED6-5408-4E4A-93B2-3909F2C8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6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Strategie růstu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cs-CZ"/>
              <a:t>Jak do budoucna porosteme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cs-CZ"/>
              <a:t>Fáze 1</a:t>
            </a:r>
            <a:br>
              <a:rPr lang="cs-CZ"/>
            </a:br>
            <a:r>
              <a:rPr lang="cs-CZ" sz="1400">
                <a:latin typeface="+mn-lt"/>
              </a:rPr>
              <a:t>Měsíc Rok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massa.</a:t>
            </a:r>
          </a:p>
          <a:p>
            <a:pPr rtl="0"/>
            <a:r>
              <a:rPr lang="cs-CZ"/>
              <a:t>Nunc viverra imperdiet enim. Fusce est. Vivamus a tellus.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cs-CZ"/>
              <a:t>Fáze 2</a:t>
            </a:r>
            <a:br>
              <a:rPr lang="cs-CZ"/>
            </a:br>
            <a:r>
              <a:rPr lang="cs-CZ" sz="1400">
                <a:latin typeface="+mn-lt"/>
              </a:rPr>
              <a:t>Měsíc Rok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massa.</a:t>
            </a:r>
          </a:p>
          <a:p>
            <a:pPr rtl="0"/>
            <a:r>
              <a:rPr lang="cs-CZ"/>
              <a:t>Nunc viverra imperdiet enim. Fusce est. Vivamus a tellus.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cs-CZ"/>
              <a:t>Fáze 3</a:t>
            </a:r>
            <a:br>
              <a:rPr lang="cs-CZ"/>
            </a:br>
            <a:r>
              <a:rPr lang="cs-CZ" sz="1400">
                <a:latin typeface="+mn-lt"/>
              </a:rPr>
              <a:t>Měsíc Rok</a:t>
            </a:r>
            <a:endParaRPr lang="cs-CZ" sz="1400" dirty="0">
              <a:latin typeface="+mn-lt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massa.</a:t>
            </a:r>
          </a:p>
          <a:p>
            <a:pPr rtl="0"/>
            <a:r>
              <a:rPr lang="cs-CZ"/>
              <a:t>Nunc viverra imperdiet enim. Fusce est. Vivamus a tellus.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9AB7435-FDC7-403C-A171-B7EF270C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Postup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C47F593-8BBB-4E42-93A0-A6382BB42B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Prognózování úspěchu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A6FC5CC-5CC2-43D6-94AF-A54C0597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49533"/>
              </p:ext>
            </p:extLst>
          </p:nvPr>
        </p:nvGraphicFramePr>
        <p:xfrm>
          <a:off x="431800" y="1728000"/>
          <a:ext cx="6680200" cy="39649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604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362057">
                <a:tc>
                  <a:txBody>
                    <a:bodyPr/>
                    <a:lstStyle/>
                    <a:p>
                      <a:pPr rtl="0"/>
                      <a:endParaRPr lang="cs-CZ" noProof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0" noProof="0">
                          <a:latin typeface="+mn-lt"/>
                        </a:rPr>
                        <a:t>Dodavatelé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0" noProof="0">
                          <a:latin typeface="+mn-lt"/>
                        </a:rPr>
                        <a:t>Uživatelé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0" noProof="0">
                          <a:latin typeface="+mn-lt"/>
                        </a:rPr>
                        <a:t>Hrubé výnosy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0" noProof="0">
                          <a:latin typeface="+mn-lt"/>
                        </a:rPr>
                        <a:t>Čisté výnosy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1" noProof="0">
                          <a:solidFill>
                            <a:schemeClr val="tx1"/>
                          </a:solidFill>
                        </a:rPr>
                        <a:t>20RR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1" noProof="0">
                          <a:solidFill>
                            <a:schemeClr val="tx1"/>
                          </a:solidFill>
                        </a:rPr>
                        <a:t>20RR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6 750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1 013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1" noProof="0">
                          <a:solidFill>
                            <a:schemeClr val="tx1"/>
                          </a:solidFill>
                        </a:rPr>
                        <a:t>20RR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33 750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5 063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1" noProof="0">
                          <a:solidFill>
                            <a:schemeClr val="tx1"/>
                          </a:solidFill>
                        </a:rPr>
                        <a:t>20RR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2 000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135 000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20 250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algn="ctr" rtl="0"/>
                      <a:r>
                        <a:rPr lang="cs-CZ" sz="1600" b="1" noProof="0">
                          <a:solidFill>
                            <a:schemeClr val="tx1"/>
                          </a:solidFill>
                        </a:rPr>
                        <a:t>20RR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4 000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 70 000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40 500 Kč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graphicFrame>
        <p:nvGraphicFramePr>
          <p:cNvPr id="10" name="Graf 9" title="Zástupný symbol grafu s hrubými výnosy">
            <a:extLst>
              <a:ext uri="{FF2B5EF4-FFF2-40B4-BE49-F238E27FC236}">
                <a16:creationId xmlns:a16="http://schemas.microsoft.com/office/drawing/2014/main" id="{37148895-F8B0-42CA-81D7-420E8C24C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153235"/>
              </p:ext>
            </p:extLst>
          </p:nvPr>
        </p:nvGraphicFramePr>
        <p:xfrm>
          <a:off x="7389813" y="1728001"/>
          <a:ext cx="4381500" cy="41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57985-EFB2-47B6-8166-144FEAEC1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8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Časová osa</a:t>
            </a:r>
            <a:endParaRPr lang="cs-CZ" dirty="0"/>
          </a:p>
        </p:txBody>
      </p:sp>
      <p:sp>
        <p:nvSpPr>
          <p:cNvPr id="68" name="Zástupný symbol pro text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cs-CZ"/>
              <a:t>Náš akční plán na dva roky</a:t>
            </a:r>
          </a:p>
          <a:p>
            <a:pPr rtl="0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3838E21-DCBD-4BF3-A56B-1B0AC1845A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125" y="3973125"/>
            <a:ext cx="553175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20RR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7257058-2973-4B53-836C-41233BC0D2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9268" y="3597398"/>
            <a:ext cx="502886" cy="201776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LED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4F0970F-3033-4EF3-B593-8ECF1F1BC1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1285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ÚNO</a:t>
            </a:r>
          </a:p>
        </p:txBody>
      </p:sp>
      <p:sp>
        <p:nvSpPr>
          <p:cNvPr id="31" name="Zástupný symbol pro text 30">
            <a:extLst>
              <a:ext uri="{FF2B5EF4-FFF2-40B4-BE49-F238E27FC236}">
                <a16:creationId xmlns:a16="http://schemas.microsoft.com/office/drawing/2014/main" id="{0FBB9E34-9406-4432-A2AA-735C161D6F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11190" y="2190750"/>
            <a:ext cx="1793875" cy="561975"/>
          </a:xfrm>
          <a:ln>
            <a:noFill/>
          </a:ln>
        </p:spPr>
        <p:txBody>
          <a:bodyPr rtlCol="0"/>
          <a:lstStyle/>
          <a:p>
            <a:pPr rtl="0"/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Návrh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Zástupný symbol pro text 31">
            <a:extLst>
              <a:ext uri="{FF2B5EF4-FFF2-40B4-BE49-F238E27FC236}">
                <a16:creationId xmlns:a16="http://schemas.microsoft.com/office/drawing/2014/main" id="{715D1787-D9EC-42D7-9E58-06C783ACCE5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5930" y="2531196"/>
            <a:ext cx="1724394" cy="185808"/>
          </a:xfrm>
        </p:spPr>
        <p:txBody>
          <a:bodyPr rtlCol="0"/>
          <a:lstStyle/>
          <a:p>
            <a:pPr rtl="0"/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Únor 20RR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1" name="Přímá spojnice se šipkou 70" title="Řádky událostí na časové ose">
            <a:extLst>
              <a:ext uri="{FF2B5EF4-FFF2-40B4-BE49-F238E27FC236}">
                <a16:creationId xmlns:a16="http://schemas.microsoft.com/office/drawing/2014/main" id="{BBE1F329-A8D2-4C03-9053-8D69618651CB}"/>
              </a:ext>
            </a:extLst>
          </p:cNvPr>
          <p:cNvCxnSpPr>
            <a:cxnSpLocks/>
          </p:cNvCxnSpPr>
          <p:nvPr/>
        </p:nvCxnSpPr>
        <p:spPr>
          <a:xfrm flipH="1">
            <a:off x="109272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7CCA00F5-B440-406B-A716-A13092CBFC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3302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BŘE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DD14BC5-F4CC-4A1D-B722-4B0E3AD084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785319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7BB9576B-97C2-4B6F-8D7A-D3D94B000C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57336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KVĚ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DB4DD14B-5E18-42FF-B2F1-6A2CB09383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353" y="3597398"/>
            <a:ext cx="502886" cy="201776"/>
          </a:xfrm>
        </p:spPr>
        <p:txBody>
          <a:bodyPr rtlCol="0"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ČVN</a:t>
            </a:r>
          </a:p>
        </p:txBody>
      </p:sp>
      <p:cxnSp>
        <p:nvCxnSpPr>
          <p:cNvPr id="74" name="Přímá spojnice se šipkou 73" title="Řádky událostí na časové ose">
            <a:extLst>
              <a:ext uri="{FF2B5EF4-FFF2-40B4-BE49-F238E27FC236}">
                <a16:creationId xmlns:a16="http://schemas.microsoft.com/office/drawing/2014/main" id="{3D985F57-4828-4F43-9FE0-15EF491E81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71100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ástupný symbol pro text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2074163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Focus group</a:t>
            </a:r>
            <a:endParaRPr lang="cs-CZ" dirty="0"/>
          </a:p>
        </p:txBody>
      </p:sp>
      <p:sp>
        <p:nvSpPr>
          <p:cNvPr id="59" name="Zástupný symbol pro text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2108903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Červen 20RR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F5F410E5-8F7F-4F9E-9FFE-E7BAE98D72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01370" y="3597398"/>
            <a:ext cx="502886" cy="201776"/>
          </a:xfrm>
        </p:spPr>
        <p:txBody>
          <a:bodyPr rtlCol="0"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ČVC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2A8B8B4-43EE-4C8C-A799-7FB8016D3DD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73387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SRP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BE55EE5B-B6FB-4321-9477-52192E27D6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145404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ZÁŘ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C93FB8A9-9620-42A8-A149-00CC0FC29C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17421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ŘÍJ</a:t>
            </a:r>
          </a:p>
        </p:txBody>
      </p:sp>
      <p:sp>
        <p:nvSpPr>
          <p:cNvPr id="60" name="Zástupný symbol pro text 30">
            <a:extLst>
              <a:ext uri="{FF2B5EF4-FFF2-40B4-BE49-F238E27FC236}">
                <a16:creationId xmlns:a16="http://schemas.microsoft.com/office/drawing/2014/main" id="{518ED7A4-3142-4C1B-8706-E6F9BDA12CD4}"/>
              </a:ext>
            </a:extLst>
          </p:cNvPr>
          <p:cNvSpPr txBox="1">
            <a:spLocks/>
          </p:cNvSpPr>
          <p:nvPr/>
        </p:nvSpPr>
        <p:spPr>
          <a:xfrm>
            <a:off x="3971909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Zpětná vazba</a:t>
            </a:r>
            <a:endParaRPr lang="cs-CZ" dirty="0"/>
          </a:p>
        </p:txBody>
      </p:sp>
      <p:sp>
        <p:nvSpPr>
          <p:cNvPr id="61" name="Zástupný symbol pro text 31">
            <a:extLst>
              <a:ext uri="{FF2B5EF4-FFF2-40B4-BE49-F238E27FC236}">
                <a16:creationId xmlns:a16="http://schemas.microsoft.com/office/drawing/2014/main" id="{ADF4B596-4378-464E-8BA9-FB6ADF27D160}"/>
              </a:ext>
            </a:extLst>
          </p:cNvPr>
          <p:cNvSpPr txBox="1">
            <a:spLocks/>
          </p:cNvSpPr>
          <p:nvPr/>
        </p:nvSpPr>
        <p:spPr>
          <a:xfrm>
            <a:off x="4006649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Říjen 20RR</a:t>
            </a:r>
            <a:endParaRPr lang="cs-CZ" dirty="0"/>
          </a:p>
        </p:txBody>
      </p:sp>
      <p:cxnSp>
        <p:nvCxnSpPr>
          <p:cNvPr id="72" name="Přímá spojnice se šipkou 71" title="Řádky událostí na časové ose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486884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5D9E0D54-DF90-4CE3-B2EF-54C50783B7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89438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2CCC6E1D-9B5C-4276-A7D2-B86F661B7D4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561455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645EDCB7-4237-4A5E-9B93-7DD3CD3C4F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33468" y="3597398"/>
            <a:ext cx="502886" cy="201776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LED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08325" y="3973125"/>
            <a:ext cx="553175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20RR</a:t>
            </a:r>
          </a:p>
        </p:txBody>
      </p:sp>
      <p:cxnSp>
        <p:nvCxnSpPr>
          <p:cNvPr id="75" name="Přímá spojnice se šipkou 74" title="Řádky událostí na časové ose">
            <a:extLst>
              <a:ext uri="{FF2B5EF4-FFF2-40B4-BE49-F238E27FC236}">
                <a16:creationId xmlns:a16="http://schemas.microsoft.com/office/drawing/2014/main" id="{40DC3788-4E8E-4F3D-BD1E-8EFA13B070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284891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ástupný symbol pro text 30">
            <a:extLst>
              <a:ext uri="{FF2B5EF4-FFF2-40B4-BE49-F238E27FC236}">
                <a16:creationId xmlns:a16="http://schemas.microsoft.com/office/drawing/2014/main" id="{86B6D762-C9DD-4996-B05F-20E8C744D387}"/>
              </a:ext>
            </a:extLst>
          </p:cNvPr>
          <p:cNvSpPr txBox="1">
            <a:spLocks/>
          </p:cNvSpPr>
          <p:nvPr/>
        </p:nvSpPr>
        <p:spPr>
          <a:xfrm>
            <a:off x="5387954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Základní produkt</a:t>
            </a:r>
            <a:endParaRPr lang="cs-CZ" dirty="0"/>
          </a:p>
        </p:txBody>
      </p:sp>
      <p:sp>
        <p:nvSpPr>
          <p:cNvPr id="63" name="Zástupný symbol pro text 31">
            <a:extLst>
              <a:ext uri="{FF2B5EF4-FFF2-40B4-BE49-F238E27FC236}">
                <a16:creationId xmlns:a16="http://schemas.microsoft.com/office/drawing/2014/main" id="{096832AE-2EF2-4535-996B-35001117AE74}"/>
              </a:ext>
            </a:extLst>
          </p:cNvPr>
          <p:cNvSpPr txBox="1">
            <a:spLocks/>
          </p:cNvSpPr>
          <p:nvPr/>
        </p:nvSpPr>
        <p:spPr>
          <a:xfrm>
            <a:off x="5422694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Leden 20RR</a:t>
            </a:r>
            <a:endParaRPr lang="cs-CZ" dirty="0"/>
          </a:p>
        </p:txBody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id="{7936DD04-54B5-45E1-B77E-535E48E1D46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05481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ÚNO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3E1BC326-1FAE-422A-BA37-4C92724EF4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977498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BŘE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24CF4B32-44BD-46E1-B99A-1ADBAC380A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49515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</a:t>
            </a:r>
          </a:p>
        </p:txBody>
      </p:sp>
      <p:sp>
        <p:nvSpPr>
          <p:cNvPr id="23" name="Zástupný symbol pro text 22">
            <a:extLst>
              <a:ext uri="{FF2B5EF4-FFF2-40B4-BE49-F238E27FC236}">
                <a16:creationId xmlns:a16="http://schemas.microsoft.com/office/drawing/2014/main" id="{5DD0D4ED-8247-483E-A339-415BFA054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921532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KVĚ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F8DA1472-0F22-45EC-9606-34DC3AF9CA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93549" y="3597398"/>
            <a:ext cx="502886" cy="201776"/>
          </a:xfrm>
        </p:spPr>
        <p:txBody>
          <a:bodyPr rtlCol="0"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ČVN</a:t>
            </a:r>
          </a:p>
        </p:txBody>
      </p:sp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id="{BED3DA06-A855-49CE-8356-4A9D947FC8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865566" y="3597398"/>
            <a:ext cx="502886" cy="201776"/>
          </a:xfrm>
        </p:spPr>
        <p:txBody>
          <a:bodyPr rtlCol="0"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ČVC</a:t>
            </a:r>
          </a:p>
        </p:txBody>
      </p:sp>
      <p:cxnSp>
        <p:nvCxnSpPr>
          <p:cNvPr id="76" name="Přímá spojnice se šipkou 75" title="Řádky událostí na časové ose">
            <a:extLst>
              <a:ext uri="{FF2B5EF4-FFF2-40B4-BE49-F238E27FC236}">
                <a16:creationId xmlns:a16="http://schemas.microsoft.com/office/drawing/2014/main" id="{EB858692-F88E-43A4-8B27-E23B8AC17249}"/>
              </a:ext>
            </a:extLst>
          </p:cNvPr>
          <p:cNvCxnSpPr>
            <a:cxnSpLocks/>
          </p:cNvCxnSpPr>
          <p:nvPr/>
        </p:nvCxnSpPr>
        <p:spPr>
          <a:xfrm rot="10800000" flipH="1">
            <a:off x="9116629" y="4171551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ástupný symbol pro text 30">
            <a:extLst>
              <a:ext uri="{FF2B5EF4-FFF2-40B4-BE49-F238E27FC236}">
                <a16:creationId xmlns:a16="http://schemas.microsoft.com/office/drawing/2014/main" id="{926B0AAB-FFB2-4EF7-823F-9CC4BE3F9038}"/>
              </a:ext>
            </a:extLst>
          </p:cNvPr>
          <p:cNvSpPr txBox="1">
            <a:spLocks/>
          </p:cNvSpPr>
          <p:nvPr/>
        </p:nvSpPr>
        <p:spPr>
          <a:xfrm>
            <a:off x="8219692" y="4994301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Uvedení</a:t>
            </a:r>
            <a:endParaRPr lang="cs-CZ" dirty="0"/>
          </a:p>
        </p:txBody>
      </p:sp>
      <p:sp>
        <p:nvSpPr>
          <p:cNvPr id="67" name="Zástupný symbol pro text 31">
            <a:extLst>
              <a:ext uri="{FF2B5EF4-FFF2-40B4-BE49-F238E27FC236}">
                <a16:creationId xmlns:a16="http://schemas.microsoft.com/office/drawing/2014/main" id="{8CD2E1AD-1EB5-4624-9837-0D937266EA13}"/>
              </a:ext>
            </a:extLst>
          </p:cNvPr>
          <p:cNvSpPr txBox="1">
            <a:spLocks/>
          </p:cNvSpPr>
          <p:nvPr/>
        </p:nvSpPr>
        <p:spPr>
          <a:xfrm>
            <a:off x="8254432" y="53333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Červenec 20RR</a:t>
            </a:r>
            <a:endParaRPr lang="cs-CZ" dirty="0"/>
          </a:p>
        </p:txBody>
      </p:sp>
      <p:sp>
        <p:nvSpPr>
          <p:cNvPr id="27" name="Zástupný symbol pro text 26">
            <a:extLst>
              <a:ext uri="{FF2B5EF4-FFF2-40B4-BE49-F238E27FC236}">
                <a16:creationId xmlns:a16="http://schemas.microsoft.com/office/drawing/2014/main" id="{E20F207A-33A7-43C3-873C-25499611EA6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337583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SRP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id="{B7E6CCF4-3AC5-455D-B1E1-9CDCE79FA2D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809600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ZÁŘ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id="{357282C0-B362-4514-BC66-EC9066996A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281617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ŘÍJ</a:t>
            </a:r>
          </a:p>
        </p:txBody>
      </p:sp>
      <p:sp>
        <p:nvSpPr>
          <p:cNvPr id="29" name="Zástupný symbol pro text 28">
            <a:extLst>
              <a:ext uri="{FF2B5EF4-FFF2-40B4-BE49-F238E27FC236}">
                <a16:creationId xmlns:a16="http://schemas.microsoft.com/office/drawing/2014/main" id="{AF84C149-B9E1-4CEB-AC25-65E5E0C9ECD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753634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</a:t>
            </a:r>
          </a:p>
        </p:txBody>
      </p:sp>
      <p:cxnSp>
        <p:nvCxnSpPr>
          <p:cNvPr id="73" name="Přímá spojnice se šipkou 72" title="Řádky událostí na časové ose">
            <a:extLst>
              <a:ext uri="{FF2B5EF4-FFF2-40B4-BE49-F238E27FC236}">
                <a16:creationId xmlns:a16="http://schemas.microsoft.com/office/drawing/2014/main" id="{4A412F69-2D59-4EA2-9BA0-74B513D9F63B}"/>
              </a:ext>
            </a:extLst>
          </p:cNvPr>
          <p:cNvCxnSpPr>
            <a:cxnSpLocks/>
          </p:cNvCxnSpPr>
          <p:nvPr/>
        </p:nvCxnSpPr>
        <p:spPr>
          <a:xfrm flipH="1">
            <a:off x="11005041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ástupný symbol pro text 30">
            <a:extLst>
              <a:ext uri="{FF2B5EF4-FFF2-40B4-BE49-F238E27FC236}">
                <a16:creationId xmlns:a16="http://schemas.microsoft.com/office/drawing/2014/main" id="{3BF16A02-C583-41A6-B28D-1DA71C3D603B}"/>
              </a:ext>
            </a:extLst>
          </p:cNvPr>
          <p:cNvSpPr txBox="1">
            <a:spLocks/>
          </p:cNvSpPr>
          <p:nvPr/>
        </p:nvSpPr>
        <p:spPr>
          <a:xfrm>
            <a:off x="9927693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Návrh verze 2</a:t>
            </a:r>
            <a:endParaRPr lang="cs-CZ" dirty="0"/>
          </a:p>
        </p:txBody>
      </p:sp>
      <p:sp>
        <p:nvSpPr>
          <p:cNvPr id="65" name="Zástupný symbol pro text 31">
            <a:extLst>
              <a:ext uri="{FF2B5EF4-FFF2-40B4-BE49-F238E27FC236}">
                <a16:creationId xmlns:a16="http://schemas.microsoft.com/office/drawing/2014/main" id="{F168CAA8-0A9E-4AEE-82FE-9F30480DEA54}"/>
              </a:ext>
            </a:extLst>
          </p:cNvPr>
          <p:cNvSpPr txBox="1">
            <a:spLocks/>
          </p:cNvSpPr>
          <p:nvPr/>
        </p:nvSpPr>
        <p:spPr>
          <a:xfrm>
            <a:off x="9962433" y="2529804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cs-CZ"/>
              <a:t>Listopad 20RR</a:t>
            </a:r>
            <a:endParaRPr lang="cs-CZ" dirty="0"/>
          </a:p>
        </p:txBody>
      </p:sp>
      <p:sp>
        <p:nvSpPr>
          <p:cNvPr id="30" name="Zástupný symbol pro text 29">
            <a:extLst>
              <a:ext uri="{FF2B5EF4-FFF2-40B4-BE49-F238E27FC236}">
                <a16:creationId xmlns:a16="http://schemas.microsoft.com/office/drawing/2014/main" id="{1182FFC2-5425-4688-B728-F2248AC174B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1225651" y="3597398"/>
            <a:ext cx="502886" cy="201776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</a:t>
            </a:r>
          </a:p>
        </p:txBody>
      </p:sp>
      <p:grpSp>
        <p:nvGrpSpPr>
          <p:cNvPr id="33" name="Skupina 32" title="Řádky měsíců na časové ose">
            <a:extLst>
              <a:ext uri="{FF2B5EF4-FFF2-40B4-BE49-F238E27FC236}">
                <a16:creationId xmlns:a16="http://schemas.microsoft.com/office/drawing/2014/main" id="{AFD09076-D1F6-4F08-8939-1F1577E5A1AC}"/>
              </a:ext>
            </a:extLst>
          </p:cNvPr>
          <p:cNvGrpSpPr/>
          <p:nvPr/>
        </p:nvGrpSpPr>
        <p:grpSpPr>
          <a:xfrm>
            <a:off x="620711" y="3799174"/>
            <a:ext cx="10856347" cy="173951"/>
            <a:chOff x="620711" y="3799174"/>
            <a:chExt cx="10856347" cy="173951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1851F931-A22B-44AA-B078-8F13276740C5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>
              <a:off x="620711" y="3799174"/>
              <a:ext cx="2" cy="17395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653A16F3-2319-4900-94E3-2D1EE11FE250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4FC807E-B2A8-4953-AA5C-6D49F5FE3128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62129982-9661-4201-A7A9-D830435CAF7C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8EC9CA8C-382D-4780-857E-7923D6612296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55124F5F-0D19-4683-ABFD-3276BD8C0D2A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33740EF7-5BAA-4406-9463-F2DBFE3F1764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4E722C75-9D4B-4ACF-8624-346EBA52AB0C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2D341D20-3335-4187-B094-E72F119FBFA6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3BA093FB-4616-49E8-A8CB-7A95CC81F7BF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2237583E-E0FF-431F-AEFC-A3E007B41FEF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C8CC9F1D-9948-435E-B101-CE530C3C415D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FDED2865-67EC-4583-B0BC-2A7549CA14FE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78E72E4E-F5B7-469D-9C2A-54960B3814DA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F2A5CFE2-8B3A-4FE1-B4D5-A3C1CDD0D60B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D8945B65-A1FD-4893-8E5B-694EBE6ABE48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69559BBA-B1D3-41F3-BCBE-CB4BB933EEA0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0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1FA10-2775-487B-B727-772179D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Finance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5CEDA25-1E94-4CF9-B6CD-A1094EDD7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74499"/>
              </p:ext>
            </p:extLst>
          </p:nvPr>
        </p:nvGraphicFramePr>
        <p:xfrm>
          <a:off x="431800" y="1124680"/>
          <a:ext cx="11340000" cy="46661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8399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552258">
                  <a:extLst>
                    <a:ext uri="{9D8B030D-6E8A-4147-A177-3AD203B41FA5}">
                      <a16:colId xmlns:a16="http://schemas.microsoft.com/office/drawing/2014/main" val="1944590475"/>
                    </a:ext>
                  </a:extLst>
                </a:gridCol>
              </a:tblGrid>
              <a:tr h="293897"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Rok 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Rok 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Rok 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Prodejci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160 000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Uživatelé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1 600 000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Prodej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Průměrná prodejní cena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15% výnosy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5 625 000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Náklady na výnosy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2071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Hrubý zisk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5 625 000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48 000 000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216 000 000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217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Výdaje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9893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Prodej a marketing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5 062 500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38 400 000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151 200 000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70 %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79637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Zákaznické služby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1 687 500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9 600 000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21 600 000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10 %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0336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Vývoj produktu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562 500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2 400 000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10 800 000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5 %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52400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Výzkum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281 250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2 400 000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4 320 000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2 %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38634"/>
                  </a:ext>
                </a:extLst>
              </a:tr>
              <a:tr h="30501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Celkové výdaje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7 593 750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52 800 000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b="1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187 920 000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4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85602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EBIT</a:t>
                      </a: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-1 968 750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-4 800 000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0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28 080 000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59351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3C8A8-A96E-4C3C-B900-3F4964389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09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Tým</a:t>
            </a:r>
          </a:p>
        </p:txBody>
      </p:sp>
      <p:pic>
        <p:nvPicPr>
          <p:cNvPr id="49" name="Zástupný symbol obrázku 48" descr="Skupina lidí&#10;&#10;Popis vygenerovaný s velmi vysokou mírou spolehlivosti">
            <a:extLst>
              <a:ext uri="{FF2B5EF4-FFF2-40B4-BE49-F238E27FC236}">
                <a16:creationId xmlns:a16="http://schemas.microsoft.com/office/drawing/2014/main" id="{BEE07BF0-BD3B-4588-B435-7C90E9F1115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2808242"/>
            <a:ext cx="1505966" cy="1505966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70B2821-A8E7-46E4-B168-879973D3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Allan</a:t>
            </a:r>
            <a:br>
              <a:rPr lang="cs-CZ"/>
            </a:br>
            <a:r>
              <a:rPr lang="cs-CZ"/>
              <a:t>Mattsson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1049CF-117A-4565-9592-D23257E4C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Výkonný ředitel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F6C3308C-9E0D-4714-B21C-782220416A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</a:p>
        </p:txBody>
      </p:sp>
      <p:pic>
        <p:nvPicPr>
          <p:cNvPr id="51" name="Zástupný symbol obrázku 50" descr="Osoba stojící v místnosti&#10;&#10;Popis vygenerovaný s velmi vysokou mírou spolehlivosti">
            <a:extLst>
              <a:ext uri="{FF2B5EF4-FFF2-40B4-BE49-F238E27FC236}">
                <a16:creationId xmlns:a16="http://schemas.microsoft.com/office/drawing/2014/main" id="{990571E5-B221-49BE-902B-B3D307AAD3D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742" y="2808242"/>
            <a:ext cx="1505966" cy="1505966"/>
          </a:xfr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7DAA7A7-68A8-441E-AF97-3634DB969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Marta</a:t>
            </a:r>
            <a:br>
              <a:rPr lang="cs-CZ"/>
            </a:br>
            <a:r>
              <a:rPr lang="cs-CZ"/>
              <a:t>Havránková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1B99F9D-EB43-4713-8B9F-9A43B2F70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Předsedkyně rady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A4AAB936-097B-4C03-AE79-B2920CDE259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</a:p>
        </p:txBody>
      </p:sp>
      <p:pic>
        <p:nvPicPr>
          <p:cNvPr id="53" name="Zástupný symbol obrázku 52" descr="Usmívající se osoba&#10;&#10;Popis vygenerovaný s velmi vysokou mírou spolehlivosti">
            <a:extLst>
              <a:ext uri="{FF2B5EF4-FFF2-40B4-BE49-F238E27FC236}">
                <a16:creationId xmlns:a16="http://schemas.microsoft.com/office/drawing/2014/main" id="{C47055E4-1604-491C-AEB0-8BF6FDE485F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683" y="2808242"/>
            <a:ext cx="1505966" cy="1505966"/>
          </a:xfr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D45246F-921D-40B3-8F49-8C6BC23173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cs-CZ"/>
              <a:t>Věra </a:t>
            </a:r>
            <a:br>
              <a:rPr lang="cs-CZ"/>
            </a:br>
            <a:r>
              <a:rPr lang="cs-CZ"/>
              <a:t>Kopecká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763732E-FB74-4F6C-88AC-EBAAC00C4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Finanční ředitelka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5929A30E-A2FC-439E-B985-4BD4359DFE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</a:p>
        </p:txBody>
      </p:sp>
      <p:grpSp>
        <p:nvGrpSpPr>
          <p:cNvPr id="33" name="Skupina 32" title="skupina trojúhelníků">
            <a:extLst>
              <a:ext uri="{FF2B5EF4-FFF2-40B4-BE49-F238E27FC236}">
                <a16:creationId xmlns:a16="http://schemas.microsoft.com/office/drawing/2014/main" id="{8F728585-A663-4E22-87F7-AAD670071200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Volný tvar: Obrazec 33" title="trojúhelníky">
              <a:extLst>
                <a:ext uri="{FF2B5EF4-FFF2-40B4-BE49-F238E27FC236}">
                  <a16:creationId xmlns:a16="http://schemas.microsoft.com/office/drawing/2014/main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5" name="Volný tvar: Obrazec 34" title="trojúhelníky">
              <a:extLst>
                <a:ext uri="{FF2B5EF4-FFF2-40B4-BE49-F238E27FC236}">
                  <a16:creationId xmlns:a16="http://schemas.microsoft.com/office/drawing/2014/main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6" name="Volný tvar: Obrazec 35" title="trojúhelníky">
              <a:extLst>
                <a:ext uri="{FF2B5EF4-FFF2-40B4-BE49-F238E27FC236}">
                  <a16:creationId xmlns:a16="http://schemas.microsoft.com/office/drawing/2014/main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7" name="Volný tvar: Obrazec 36" title="trojúhelníky">
              <a:extLst>
                <a:ext uri="{FF2B5EF4-FFF2-40B4-BE49-F238E27FC236}">
                  <a16:creationId xmlns:a16="http://schemas.microsoft.com/office/drawing/2014/main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8" name="Volný tvar: Obrazec 37" title="trojúhelníky">
              <a:extLst>
                <a:ext uri="{FF2B5EF4-FFF2-40B4-BE49-F238E27FC236}">
                  <a16:creationId xmlns:a16="http://schemas.microsoft.com/office/drawing/2014/main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9" name="Volný tvar: Obrazec 38" title="trojúhelníky">
              <a:extLst>
                <a:ext uri="{FF2B5EF4-FFF2-40B4-BE49-F238E27FC236}">
                  <a16:creationId xmlns:a16="http://schemas.microsoft.com/office/drawing/2014/main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0" name="Volný tvar: Obrazec 39" title="trojúhelníky">
              <a:extLst>
                <a:ext uri="{FF2B5EF4-FFF2-40B4-BE49-F238E27FC236}">
                  <a16:creationId xmlns:a16="http://schemas.microsoft.com/office/drawing/2014/main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1" name="Volný tvar: Obrazec 40" title="trojúhelníky">
              <a:extLst>
                <a:ext uri="{FF2B5EF4-FFF2-40B4-BE49-F238E27FC236}">
                  <a16:creationId xmlns:a16="http://schemas.microsoft.com/office/drawing/2014/main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2" name="Volný tvar: Obrazec 41" title="trojúhelníky">
              <a:extLst>
                <a:ext uri="{FF2B5EF4-FFF2-40B4-BE49-F238E27FC236}">
                  <a16:creationId xmlns:a16="http://schemas.microsoft.com/office/drawing/2014/main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3" name="Volný tvar: Obrazec 42" title="trojúhelníky">
              <a:extLst>
                <a:ext uri="{FF2B5EF4-FFF2-40B4-BE49-F238E27FC236}">
                  <a16:creationId xmlns:a16="http://schemas.microsoft.com/office/drawing/2014/main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4" name="Volný tvar: Obrazec 43" title="trojúhelníky">
              <a:extLst>
                <a:ext uri="{FF2B5EF4-FFF2-40B4-BE49-F238E27FC236}">
                  <a16:creationId xmlns:a16="http://schemas.microsoft.com/office/drawing/2014/main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5" name="Volný tvar: Obrazec 44" title="trojúhelníky">
              <a:extLst>
                <a:ext uri="{FF2B5EF4-FFF2-40B4-BE49-F238E27FC236}">
                  <a16:creationId xmlns:a16="http://schemas.microsoft.com/office/drawing/2014/main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6" name="Volný tvar: Obrazec 45" title="trojúhelníky">
              <a:extLst>
                <a:ext uri="{FF2B5EF4-FFF2-40B4-BE49-F238E27FC236}">
                  <a16:creationId xmlns:a16="http://schemas.microsoft.com/office/drawing/2014/main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47" name="Volný tvar: Obrazec 46" title="trojúhelníky">
              <a:extLst>
                <a:ext uri="{FF2B5EF4-FFF2-40B4-BE49-F238E27FC236}">
                  <a16:creationId xmlns:a16="http://schemas.microsoft.com/office/drawing/2014/main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49E91-9331-4D7D-9534-00A6BAB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Finanční zdroje</a:t>
            </a:r>
            <a:endParaRPr lang="cs-CZ" dirty="0"/>
          </a:p>
        </p:txBody>
      </p:sp>
      <p:grpSp>
        <p:nvGrpSpPr>
          <p:cNvPr id="10" name="Skupina 9" title="Kategorie finančních zdrojů (seskupené)">
            <a:extLst>
              <a:ext uri="{FF2B5EF4-FFF2-40B4-BE49-F238E27FC236}">
                <a16:creationId xmlns:a16="http://schemas.microsoft.com/office/drawing/2014/main" id="{7991DB0A-528C-4F75-B29F-30E8300DA02C}"/>
              </a:ext>
            </a:extLst>
          </p:cNvPr>
          <p:cNvGrpSpPr/>
          <p:nvPr/>
        </p:nvGrpSpPr>
        <p:grpSpPr>
          <a:xfrm>
            <a:off x="286064" y="1497049"/>
            <a:ext cx="2805945" cy="1634164"/>
            <a:chOff x="286064" y="993330"/>
            <a:chExt cx="2805945" cy="1634164"/>
          </a:xfrm>
        </p:grpSpPr>
        <p:pic>
          <p:nvPicPr>
            <p:cNvPr id="14" name="Grafika 13" descr="Síť" title="Zástupná ikona">
              <a:extLst>
                <a:ext uri="{FF2B5EF4-FFF2-40B4-BE49-F238E27FC236}">
                  <a16:creationId xmlns:a16="http://schemas.microsoft.com/office/drawing/2014/main" id="{18424AB1-887D-4FB3-BE95-50D84780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75854" y="993330"/>
              <a:ext cx="516155" cy="516155"/>
            </a:xfrm>
            <a:prstGeom prst="rect">
              <a:avLst/>
            </a:prstGeom>
          </p:spPr>
        </p:pic>
        <p:sp>
          <p:nvSpPr>
            <p:cNvPr id="12" name="Zástupný symbol pro text 80">
              <a:extLst>
                <a:ext uri="{FF2B5EF4-FFF2-40B4-BE49-F238E27FC236}">
                  <a16:creationId xmlns:a16="http://schemas.microsoft.com/office/drawing/2014/main" id="{90281C71-0600-4FA5-BF84-8F72BE03A85D}"/>
                </a:ext>
              </a:extLst>
            </p:cNvPr>
            <p:cNvSpPr txBox="1">
              <a:spLocks/>
            </p:cNvSpPr>
            <p:nvPr/>
          </p:nvSpPr>
          <p:spPr>
            <a:xfrm>
              <a:off x="286064" y="1504110"/>
              <a:ext cx="2740633" cy="272762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Kategorie finančních zdrojů</a:t>
              </a:r>
            </a:p>
          </p:txBody>
        </p:sp>
        <p:sp>
          <p:nvSpPr>
            <p:cNvPr id="11" name="Zástupný symbol pro text 80">
              <a:extLst>
                <a:ext uri="{FF2B5EF4-FFF2-40B4-BE49-F238E27FC236}">
                  <a16:creationId xmlns:a16="http://schemas.microsoft.com/office/drawing/2014/main" id="{3BF28A40-3F44-4C6A-81B5-2161EEF431B8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910839"/>
              <a:ext cx="2391394" cy="716655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cs-CZ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  <a:endPara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Skupina 19" title="Kategorie finančních zdrojů (seskupené)">
            <a:extLst>
              <a:ext uri="{FF2B5EF4-FFF2-40B4-BE49-F238E27FC236}">
                <a16:creationId xmlns:a16="http://schemas.microsoft.com/office/drawing/2014/main" id="{9E1D0716-8092-4CF7-A12E-F1BCC99E89C3}"/>
              </a:ext>
            </a:extLst>
          </p:cNvPr>
          <p:cNvGrpSpPr/>
          <p:nvPr/>
        </p:nvGrpSpPr>
        <p:grpSpPr>
          <a:xfrm>
            <a:off x="163286" y="3927174"/>
            <a:ext cx="2971658" cy="1773976"/>
            <a:chOff x="102958" y="2759296"/>
            <a:chExt cx="2971658" cy="1773976"/>
          </a:xfrm>
        </p:grpSpPr>
        <p:pic>
          <p:nvPicPr>
            <p:cNvPr id="24" name="Grafika 23" descr="Noviny" title="Zástupná ikona">
              <a:extLst>
                <a:ext uri="{FF2B5EF4-FFF2-40B4-BE49-F238E27FC236}">
                  <a16:creationId xmlns:a16="http://schemas.microsoft.com/office/drawing/2014/main" id="{87FF2375-B49A-4319-B4DC-3C80BAD9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558461" y="2759296"/>
              <a:ext cx="516155" cy="516155"/>
            </a:xfrm>
            <a:prstGeom prst="rect">
              <a:avLst/>
            </a:prstGeom>
          </p:spPr>
        </p:pic>
        <p:sp>
          <p:nvSpPr>
            <p:cNvPr id="22" name="Zástupný symbol pro text 80">
              <a:extLst>
                <a:ext uri="{FF2B5EF4-FFF2-40B4-BE49-F238E27FC236}">
                  <a16:creationId xmlns:a16="http://schemas.microsoft.com/office/drawing/2014/main" id="{84749242-C662-4254-B6A3-246DC1FF6808}"/>
                </a:ext>
              </a:extLst>
            </p:cNvPr>
            <p:cNvSpPr txBox="1">
              <a:spLocks/>
            </p:cNvSpPr>
            <p:nvPr/>
          </p:nvSpPr>
          <p:spPr>
            <a:xfrm>
              <a:off x="102958" y="3409888"/>
              <a:ext cx="2923739" cy="272762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Kategorie finančních zdrojů</a:t>
              </a:r>
            </a:p>
          </p:txBody>
        </p:sp>
        <p:sp>
          <p:nvSpPr>
            <p:cNvPr id="21" name="Zástupný symbol pro text 80">
              <a:extLst>
                <a:ext uri="{FF2B5EF4-FFF2-40B4-BE49-F238E27FC236}">
                  <a16:creationId xmlns:a16="http://schemas.microsoft.com/office/drawing/2014/main" id="{C3483C53-05C7-41D1-985C-79B44C4DB3B7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816617"/>
              <a:ext cx="2391394" cy="716655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cs-CZ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  <a:endPara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4" name="Graf 3" title="Graf finančních zdrojů">
            <a:extLst>
              <a:ext uri="{FF2B5EF4-FFF2-40B4-BE49-F238E27FC236}">
                <a16:creationId xmlns:a16="http://schemas.microsoft.com/office/drawing/2014/main" id="{1ABE75E8-2998-4AD8-8098-39EDE88A0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879952"/>
              </p:ext>
            </p:extLst>
          </p:nvPr>
        </p:nvGraphicFramePr>
        <p:xfrm>
          <a:off x="3122536" y="1030514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5" name="Skupina 24" title="Kategorie finančních zdrojů (seskupené)">
            <a:extLst>
              <a:ext uri="{FF2B5EF4-FFF2-40B4-BE49-F238E27FC236}">
                <a16:creationId xmlns:a16="http://schemas.microsoft.com/office/drawing/2014/main" id="{C08AEB7B-A2ED-4C07-8C5A-156DA6D715BE}"/>
              </a:ext>
            </a:extLst>
          </p:cNvPr>
          <p:cNvGrpSpPr/>
          <p:nvPr/>
        </p:nvGrpSpPr>
        <p:grpSpPr>
          <a:xfrm>
            <a:off x="8881417" y="1497049"/>
            <a:ext cx="3046952" cy="1962347"/>
            <a:chOff x="8881417" y="2258575"/>
            <a:chExt cx="3046952" cy="1962347"/>
          </a:xfrm>
        </p:grpSpPr>
        <p:pic>
          <p:nvPicPr>
            <p:cNvPr id="29" name="Grafika 28" descr="Zástupný symbol ikony">
              <a:extLst>
                <a:ext uri="{FF2B5EF4-FFF2-40B4-BE49-F238E27FC236}">
                  <a16:creationId xmlns:a16="http://schemas.microsoft.com/office/drawing/2014/main" id="{E0E3C227-EFA0-47A9-BAEC-A3B06FCA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  <p:sp>
          <p:nvSpPr>
            <p:cNvPr id="27" name="Zástupný symbol pro text 80">
              <a:extLst>
                <a:ext uri="{FF2B5EF4-FFF2-40B4-BE49-F238E27FC236}">
                  <a16:creationId xmlns:a16="http://schemas.microsoft.com/office/drawing/2014/main" id="{E691EA48-9FD0-4A91-A269-A8156DBAA8A1}"/>
                </a:ext>
              </a:extLst>
            </p:cNvPr>
            <p:cNvSpPr txBox="1">
              <a:spLocks/>
            </p:cNvSpPr>
            <p:nvPr/>
          </p:nvSpPr>
          <p:spPr>
            <a:xfrm>
              <a:off x="8967861" y="2909603"/>
              <a:ext cx="2960508" cy="272762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Kategorie finančních zdrojů</a:t>
              </a:r>
            </a:p>
          </p:txBody>
        </p:sp>
        <p:sp>
          <p:nvSpPr>
            <p:cNvPr id="26" name="Zástupný symbol pro text 80">
              <a:extLst>
                <a:ext uri="{FF2B5EF4-FFF2-40B4-BE49-F238E27FC236}">
                  <a16:creationId xmlns:a16="http://schemas.microsoft.com/office/drawing/2014/main" id="{CF9BA5D5-8439-442E-A476-F8D139086D8D}"/>
                </a:ext>
              </a:extLst>
            </p:cNvPr>
            <p:cNvSpPr txBox="1">
              <a:spLocks/>
            </p:cNvSpPr>
            <p:nvPr/>
          </p:nvSpPr>
          <p:spPr>
            <a:xfrm>
              <a:off x="8987806" y="3316332"/>
              <a:ext cx="2391394" cy="904590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cs-CZ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  <a:endPara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Skupina 4" title="Kategorie finančních zdrojů (seskupené)">
            <a:extLst>
              <a:ext uri="{FF2B5EF4-FFF2-40B4-BE49-F238E27FC236}">
                <a16:creationId xmlns:a16="http://schemas.microsoft.com/office/drawing/2014/main" id="{9D2FFF25-64F0-47A5-BE16-964530465F5E}"/>
              </a:ext>
            </a:extLst>
          </p:cNvPr>
          <p:cNvGrpSpPr/>
          <p:nvPr/>
        </p:nvGrpSpPr>
        <p:grpSpPr>
          <a:xfrm>
            <a:off x="8881417" y="3927174"/>
            <a:ext cx="2989454" cy="1962347"/>
            <a:chOff x="8881417" y="2258575"/>
            <a:chExt cx="2989454" cy="1962347"/>
          </a:xfrm>
        </p:grpSpPr>
        <p:pic>
          <p:nvPicPr>
            <p:cNvPr id="9" name="Grafika 8" descr="Terč" title="Zástupná ikona">
              <a:extLst>
                <a:ext uri="{FF2B5EF4-FFF2-40B4-BE49-F238E27FC236}">
                  <a16:creationId xmlns:a16="http://schemas.microsoft.com/office/drawing/2014/main" id="{CE6069C6-95DD-4ED1-982A-DC78C0F4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  <p:sp>
          <p:nvSpPr>
            <p:cNvPr id="7" name="Zástupný symbol pro text 80">
              <a:extLst>
                <a:ext uri="{FF2B5EF4-FFF2-40B4-BE49-F238E27FC236}">
                  <a16:creationId xmlns:a16="http://schemas.microsoft.com/office/drawing/2014/main" id="{2ABA949D-514D-46F1-9EA0-0044B954A1B5}"/>
                </a:ext>
              </a:extLst>
            </p:cNvPr>
            <p:cNvSpPr txBox="1">
              <a:spLocks/>
            </p:cNvSpPr>
            <p:nvPr/>
          </p:nvSpPr>
          <p:spPr>
            <a:xfrm>
              <a:off x="8967861" y="2909603"/>
              <a:ext cx="2903010" cy="272762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Kategorie finančních zdrojů</a:t>
              </a:r>
            </a:p>
          </p:txBody>
        </p:sp>
        <p:sp>
          <p:nvSpPr>
            <p:cNvPr id="6" name="Zástupný symbol pro text 80">
              <a:extLst>
                <a:ext uri="{FF2B5EF4-FFF2-40B4-BE49-F238E27FC236}">
                  <a16:creationId xmlns:a16="http://schemas.microsoft.com/office/drawing/2014/main" id="{A0FE60BC-B552-4E0C-A2F3-D99FDA7DA656}"/>
                </a:ext>
              </a:extLst>
            </p:cNvPr>
            <p:cNvSpPr txBox="1">
              <a:spLocks/>
            </p:cNvSpPr>
            <p:nvPr/>
          </p:nvSpPr>
          <p:spPr>
            <a:xfrm>
              <a:off x="8987806" y="3316332"/>
              <a:ext cx="2391394" cy="904590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cs-CZ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consectetuer adipiscing elit</a:t>
              </a:r>
              <a:endPara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8DE63-22D3-42B8-803D-E9D8BE04D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8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obrázku 18" descr="Obrázek vlevo nahoře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/>
              <a:t>Souhrn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Slogan nebo podnadpis souhrnu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massa. Fusce posuere, magna sed pulvinar ultricies, purus lectus malesuada libero, sit amet commodo magna eros quis urna</a:t>
            </a:r>
          </a:p>
          <a:p>
            <a:pPr rtl="0"/>
            <a:r>
              <a:rPr lang="cs-CZ"/>
              <a:t>Nunc viverra imperdiet enim. Fusce est.</a:t>
            </a:r>
            <a:br>
              <a:rPr lang="cs-CZ"/>
            </a:br>
            <a:r>
              <a:rPr lang="cs-CZ"/>
              <a:t>Vivamus a tellus</a:t>
            </a:r>
          </a:p>
          <a:p>
            <a:pPr rtl="0"/>
            <a:r>
              <a:rPr lang="cs-CZ"/>
              <a:t>Pellentesque habitant morbi tristique senectus et netus et malesuada fames ac turpis egestas. Proin pharetra nonummy pede. Mauris et orci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symbol obrázku 18" descr="Obrázek z přírody&#10;&#10;Popis vygenerovaný s velmi vysokou mírou spolehlivosti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/>
              <a:t>Děkujeme!</a:t>
            </a:r>
          </a:p>
        </p:txBody>
      </p:sp>
      <p:cxnSp>
        <p:nvCxnSpPr>
          <p:cNvPr id="5" name="Přímá spojnice 4" descr="Oddělovací čára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Zástupný symbol obrázku 28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7860902" y="2602788"/>
            <a:ext cx="1745432" cy="705600"/>
          </a:xfr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sz="2100"/>
              <a:t>Karel Hovorka</a:t>
            </a:r>
          </a:p>
        </p:txBody>
      </p:sp>
      <p:pic>
        <p:nvPicPr>
          <p:cNvPr id="13" name="Grafika 12" descr="Uživatel" title="Ikona – jméno prezentujícího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+420 123 456 789</a:t>
            </a:r>
          </a:p>
        </p:txBody>
      </p:sp>
      <p:pic>
        <p:nvPicPr>
          <p:cNvPr id="15" name="Grafika 14" descr="Smartphone" title="Ikona – telefonní číslo prezentujícího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adresa@example.com</a:t>
            </a:r>
          </a:p>
        </p:txBody>
      </p:sp>
      <p:pic>
        <p:nvPicPr>
          <p:cNvPr id="14" name="Grafika 13" descr="Obálka" title="Ikona – e-mail prezentujícího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>
                <a:hlinkClick r:id="rId11"/>
              </a:rPr>
              <a:t>www.fabrikam.com</a:t>
            </a:r>
            <a:r>
              <a:rPr lang="cs-CZ"/>
              <a:t> </a:t>
            </a:r>
          </a:p>
        </p:txBody>
      </p:sp>
      <p:pic>
        <p:nvPicPr>
          <p:cNvPr id="30" name="Grafika 29" descr="Svět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 descr="Kulatá skupina nadpisu">
            <a:extLst>
              <a:ext uri="{FF2B5EF4-FFF2-40B4-BE49-F238E27FC236}">
                <a16:creationId xmlns:a16="http://schemas.microsoft.com/office/drawing/2014/main" id="{35FEA634-736C-4DEE-990A-6FEA41163C96}"/>
              </a:ext>
            </a:extLst>
          </p:cNvPr>
          <p:cNvGrpSpPr/>
          <p:nvPr/>
        </p:nvGrpSpPr>
        <p:grpSpPr>
          <a:xfrm>
            <a:off x="621233" y="527364"/>
            <a:ext cx="3722032" cy="3722032"/>
            <a:chOff x="621233" y="527364"/>
            <a:chExt cx="3722032" cy="3722032"/>
          </a:xfrm>
        </p:grpSpPr>
        <p:sp>
          <p:nvSpPr>
            <p:cNvPr id="37" name="Ovál 36" title="Kulaté grafiky na pozadí">
              <a:extLst>
                <a:ext uri="{FF2B5EF4-FFF2-40B4-BE49-F238E27FC236}">
                  <a16:creationId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 rot="20700000">
              <a:off x="621233" y="527364"/>
              <a:ext cx="3722032" cy="3722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8" name="Nadpis 2">
              <a:extLst>
                <a:ext uri="{FF2B5EF4-FFF2-40B4-BE49-F238E27FC236}">
                  <a16:creationId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1324038" y="1006246"/>
              <a:ext cx="2316423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cs-CZ" sz="8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cs-CZ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ál 40" title="Kulaté grafiky na pozadí">
              <a:extLst>
                <a:ext uri="{FF2B5EF4-FFF2-40B4-BE49-F238E27FC236}">
                  <a16:creationId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799634" y="3378603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0" name="Ovál 39" title="Kulaté grafiky na pozadí">
              <a:extLst>
                <a:ext uri="{FF2B5EF4-FFF2-40B4-BE49-F238E27FC236}">
                  <a16:creationId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25525" y="527364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213CF5D7-AB2C-4EC5-9FB8-BB42E36A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00000">
            <a:off x="944220" y="2200046"/>
            <a:ext cx="3076059" cy="973345"/>
          </a:xfrm>
        </p:spPr>
        <p:txBody>
          <a:bodyPr rtlCol="0"/>
          <a:lstStyle/>
          <a:p>
            <a:pPr algn="ctr" rtl="0"/>
            <a:r>
              <a:rPr lang="cs-CZ" sz="2800">
                <a:solidFill>
                  <a:schemeClr val="bg1"/>
                </a:solidFill>
              </a:rPr>
              <a:t>JAK POUŽÍVAT TUTO ŠABLONU </a:t>
            </a:r>
            <a:endParaRPr lang="cs-CZ" sz="2800" dirty="0">
              <a:solidFill>
                <a:schemeClr val="bg1"/>
              </a:solidFill>
            </a:endParaRPr>
          </a:p>
        </p:txBody>
      </p:sp>
      <p:grpSp>
        <p:nvGrpSpPr>
          <p:cNvPr id="7" name="Skupina 6" descr="Skupina pro přidání vašeho obrázku">
            <a:extLst>
              <a:ext uri="{FF2B5EF4-FFF2-40B4-BE49-F238E27FC236}">
                <a16:creationId xmlns:a16="http://schemas.microsoft.com/office/drawing/2014/main" id="{BE82479A-D764-4D19-9115-609900FAE49C}"/>
              </a:ext>
            </a:extLst>
          </p:cNvPr>
          <p:cNvGrpSpPr/>
          <p:nvPr/>
        </p:nvGrpSpPr>
        <p:grpSpPr>
          <a:xfrm>
            <a:off x="4729446" y="346685"/>
            <a:ext cx="4380426" cy="3523089"/>
            <a:chOff x="4729446" y="346685"/>
            <a:chExt cx="4380426" cy="3523089"/>
          </a:xfrm>
        </p:grpSpPr>
        <p:sp>
          <p:nvSpPr>
            <p:cNvPr id="15" name="Textové pole 14">
              <a:extLst>
                <a:ext uri="{FF2B5EF4-FFF2-40B4-BE49-F238E27FC236}">
                  <a16:creationId xmlns:a16="http://schemas.microsoft.com/office/drawing/2014/main" id="{5083EB4B-86A0-45E7-8493-F0169A4CCC87}"/>
                </a:ext>
              </a:extLst>
            </p:cNvPr>
            <p:cNvSpPr txBox="1"/>
            <p:nvPr/>
          </p:nvSpPr>
          <p:spPr>
            <a:xfrm>
              <a:off x="4842361" y="346685"/>
              <a:ext cx="413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sz="2000" b="1"/>
                <a:t>Přidejte své obrázky</a:t>
              </a:r>
              <a:endParaRPr lang="cs-CZ" sz="2000" b="1" dirty="0"/>
            </a:p>
          </p:txBody>
        </p:sp>
        <p:cxnSp>
          <p:nvCxnSpPr>
            <p:cNvPr id="51" name="Přímá spojnice 50" title="Oddělovací čára">
              <a:extLst>
                <a:ext uri="{FF2B5EF4-FFF2-40B4-BE49-F238E27FC236}">
                  <a16:creationId xmlns:a16="http://schemas.microsoft.com/office/drawing/2014/main" id="{4D8CE414-6289-4399-A898-EB323629C163}"/>
                </a:ext>
              </a:extLst>
            </p:cNvPr>
            <p:cNvCxnSpPr>
              <a:cxnSpLocks/>
            </p:cNvCxnSpPr>
            <p:nvPr/>
          </p:nvCxnSpPr>
          <p:spPr>
            <a:xfrm>
              <a:off x="5929659" y="773329"/>
              <a:ext cx="19800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Obrázek 11" title="Grafiky u pokynů k šabloně">
              <a:extLst>
                <a:ext uri="{FF2B5EF4-FFF2-40B4-BE49-F238E27FC236}">
                  <a16:creationId xmlns:a16="http://schemas.microsoft.com/office/drawing/2014/main" id="{B945A26A-43DB-4AED-BA9E-E81359BA2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446" y="989100"/>
              <a:ext cx="2181225" cy="2162175"/>
            </a:xfrm>
            <a:prstGeom prst="rect">
              <a:avLst/>
            </a:prstGeom>
          </p:spPr>
        </p:pic>
        <p:sp>
          <p:nvSpPr>
            <p:cNvPr id="20" name="Grafika 18" title="Šipka u pokynů k šabloně">
              <a:extLst>
                <a:ext uri="{FF2B5EF4-FFF2-40B4-BE49-F238E27FC236}">
                  <a16:creationId xmlns:a16="http://schemas.microsoft.com/office/drawing/2014/main" id="{3CDE6CC0-E86B-4B0C-B994-AD3ECE46636B}"/>
                </a:ext>
              </a:extLst>
            </p:cNvPr>
            <p:cNvSpPr/>
            <p:nvPr/>
          </p:nvSpPr>
          <p:spPr>
            <a:xfrm rot="4500000" flipH="1">
              <a:off x="5708596" y="2757043"/>
              <a:ext cx="367586" cy="457870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cs-CZ" dirty="0"/>
            </a:p>
          </p:txBody>
        </p:sp>
        <p:sp>
          <p:nvSpPr>
            <p:cNvPr id="16" name="Textové pole 15">
              <a:extLst>
                <a:ext uri="{FF2B5EF4-FFF2-40B4-BE49-F238E27FC236}">
                  <a16:creationId xmlns:a16="http://schemas.microsoft.com/office/drawing/2014/main" id="{1AA52088-CC08-4B31-88C3-7589922DEBB6}"/>
                </a:ext>
              </a:extLst>
            </p:cNvPr>
            <p:cNvSpPr txBox="1"/>
            <p:nvPr/>
          </p:nvSpPr>
          <p:spPr>
            <a:xfrm>
              <a:off x="4768215" y="3284999"/>
              <a:ext cx="201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sz="1600"/>
                <a:t>Odstraňte zástupný obrázek,</a:t>
              </a:r>
              <a:endParaRPr lang="cs-CZ" sz="1600" dirty="0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56A7864C-1101-45CF-B3E0-1BB84A195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1014" y="989100"/>
              <a:ext cx="2019300" cy="2038349"/>
            </a:xfrm>
            <a:prstGeom prst="rect">
              <a:avLst/>
            </a:prstGeom>
          </p:spPr>
        </p:pic>
        <p:sp>
          <p:nvSpPr>
            <p:cNvPr id="21" name="Grafika 18" title="Šipka u pokynů k šabloně">
              <a:extLst>
                <a:ext uri="{FF2B5EF4-FFF2-40B4-BE49-F238E27FC236}">
                  <a16:creationId xmlns:a16="http://schemas.microsoft.com/office/drawing/2014/main" id="{051A3989-527C-4619-9BF7-E99892F1986E}"/>
                </a:ext>
              </a:extLst>
            </p:cNvPr>
            <p:cNvSpPr/>
            <p:nvPr/>
          </p:nvSpPr>
          <p:spPr>
            <a:xfrm rot="17820117">
              <a:off x="7795578" y="2653476"/>
              <a:ext cx="421360" cy="524851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cs-CZ" dirty="0"/>
            </a:p>
          </p:txBody>
        </p:sp>
        <p:sp>
          <p:nvSpPr>
            <p:cNvPr id="17" name="Textové pole 16">
              <a:extLst>
                <a:ext uri="{FF2B5EF4-FFF2-40B4-BE49-F238E27FC236}">
                  <a16:creationId xmlns:a16="http://schemas.microsoft.com/office/drawing/2014/main" id="{0F108E97-1B0C-4A75-91C1-1B9A03212BD0}"/>
                </a:ext>
              </a:extLst>
            </p:cNvPr>
            <p:cNvSpPr txBox="1"/>
            <p:nvPr/>
          </p:nvSpPr>
          <p:spPr>
            <a:xfrm>
              <a:off x="6971455" y="3284998"/>
              <a:ext cx="213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sz="1600"/>
                <a:t>pak vyberte </a:t>
              </a:r>
              <a:r>
                <a:rPr lang="cs-CZ" sz="1600" b="1" i="1"/>
                <a:t>nebo</a:t>
              </a:r>
              <a:r>
                <a:rPr lang="cs-CZ" sz="1600"/>
                <a:t> přetáhněte svoji fotku.</a:t>
              </a:r>
              <a:endParaRPr lang="cs-CZ" sz="1600" dirty="0"/>
            </a:p>
          </p:txBody>
        </p:sp>
      </p:grpSp>
      <p:sp>
        <p:nvSpPr>
          <p:cNvPr id="23" name="Textové pole 22">
            <a:extLst>
              <a:ext uri="{FF2B5EF4-FFF2-40B4-BE49-F238E27FC236}">
                <a16:creationId xmlns:a16="http://schemas.microsoft.com/office/drawing/2014/main" id="{92C20CDD-0E88-460E-B553-CC0BFE2D7E81}"/>
              </a:ext>
            </a:extLst>
          </p:cNvPr>
          <p:cNvSpPr txBox="1"/>
          <p:nvPr/>
        </p:nvSpPr>
        <p:spPr>
          <a:xfrm>
            <a:off x="4111232" y="4669576"/>
            <a:ext cx="4045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cs-CZ" sz="2000" b="1"/>
              <a:t>Vyberte si barvy</a:t>
            </a:r>
            <a:endParaRPr lang="cs-CZ" sz="2000" b="1" dirty="0"/>
          </a:p>
        </p:txBody>
      </p:sp>
      <p:cxnSp>
        <p:nvCxnSpPr>
          <p:cNvPr id="50" name="Přímá spojnice 49" title="Oddělovací čára">
            <a:extLst>
              <a:ext uri="{FF2B5EF4-FFF2-40B4-BE49-F238E27FC236}">
                <a16:creationId xmlns:a16="http://schemas.microsoft.com/office/drawing/2014/main" id="{71143300-E077-4D07-9693-A1F162D61767}"/>
              </a:ext>
            </a:extLst>
          </p:cNvPr>
          <p:cNvCxnSpPr>
            <a:cxnSpLocks/>
          </p:cNvCxnSpPr>
          <p:nvPr/>
        </p:nvCxnSpPr>
        <p:spPr>
          <a:xfrm>
            <a:off x="4209607" y="5147020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 pole 21">
            <a:extLst>
              <a:ext uri="{FF2B5EF4-FFF2-40B4-BE49-F238E27FC236}">
                <a16:creationId xmlns:a16="http://schemas.microsoft.com/office/drawing/2014/main" id="{0EDD0AB6-01C4-4545-BA3F-9047F2A0799E}"/>
              </a:ext>
            </a:extLst>
          </p:cNvPr>
          <p:cNvSpPr txBox="1"/>
          <p:nvPr/>
        </p:nvSpPr>
        <p:spPr>
          <a:xfrm>
            <a:off x="4111232" y="5298649"/>
            <a:ext cx="4867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s-CZ" sz="1600" dirty="0"/>
              <a:t>Změňte barvy vašeho motivu </a:t>
            </a:r>
            <a:br>
              <a:rPr lang="cs-CZ" sz="1600" dirty="0"/>
            </a:br>
            <a:r>
              <a:rPr lang="cs-CZ" sz="1600" dirty="0"/>
              <a:t>v zobrazení </a:t>
            </a:r>
            <a:r>
              <a:rPr lang="cs-CZ" sz="1600" b="1" dirty="0"/>
              <a:t>Předloha snímků</a:t>
            </a:r>
            <a:r>
              <a:rPr lang="cs-CZ" sz="1600" dirty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</a:t>
            </a:r>
            <a:r>
              <a:rPr lang="cs-CZ" sz="1200" dirty="0"/>
              <a:t>Zobrazení </a:t>
            </a:r>
            <a:r>
              <a:rPr lang="cs-CZ" sz="1200" dirty="0">
                <a:sym typeface="Wingdings" panose="05000000000000000000" pitchFamily="2" charset="2"/>
              </a:rPr>
              <a:t></a:t>
            </a:r>
            <a:r>
              <a:rPr lang="cs-CZ" sz="1200" dirty="0"/>
              <a:t> Předloha snímků </a:t>
            </a:r>
            <a:r>
              <a:rPr lang="cs-CZ" sz="1200" dirty="0">
                <a:sym typeface="Wingdings" panose="05000000000000000000" pitchFamily="2" charset="2"/>
              </a:rPr>
              <a:t> rozevírací seznam Barvy</a:t>
            </a:r>
            <a:endParaRPr lang="cs-CZ" dirty="0"/>
          </a:p>
        </p:txBody>
      </p:sp>
      <p:pic>
        <p:nvPicPr>
          <p:cNvPr id="35" name="Grafika 34" title="Klikněte na ikonu">
            <a:extLst>
              <a:ext uri="{FF2B5EF4-FFF2-40B4-BE49-F238E27FC236}">
                <a16:creationId xmlns:a16="http://schemas.microsoft.com/office/drawing/2014/main" id="{FE77A636-0A2F-43A6-A666-027B31BBE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18386" y="5896206"/>
            <a:ext cx="199025" cy="19902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5E4CC77-F166-480D-B4C3-5D8B48679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6" y="4732694"/>
            <a:ext cx="2734442" cy="118682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39" name="Textové pole 38">
            <a:extLst>
              <a:ext uri="{FF2B5EF4-FFF2-40B4-BE49-F238E27FC236}">
                <a16:creationId xmlns:a16="http://schemas.microsoft.com/office/drawing/2014/main" id="{EE816D14-AD3C-4935-8CBF-20A2233CD8EE}"/>
              </a:ext>
            </a:extLst>
          </p:cNvPr>
          <p:cNvSpPr txBox="1"/>
          <p:nvPr/>
        </p:nvSpPr>
        <p:spPr>
          <a:xfrm>
            <a:off x="9262029" y="1799087"/>
            <a:ext cx="180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Až se naučíte pracovat s předlohami snímků v šabloně, můžete tento snímek odstranit.</a:t>
            </a: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ál 52" title="Kulaté grafiky na pozadí">
            <a:extLst>
              <a:ext uri="{FF2B5EF4-FFF2-40B4-BE49-F238E27FC236}">
                <a16:creationId xmlns:a16="http://schemas.microsoft.com/office/drawing/2014/main" id="{FAD8A723-1B46-4241-82C6-307FB9AFAA72}"/>
              </a:ext>
            </a:extLst>
          </p:cNvPr>
          <p:cNvSpPr/>
          <p:nvPr/>
        </p:nvSpPr>
        <p:spPr>
          <a:xfrm>
            <a:off x="11071018" y="1745104"/>
            <a:ext cx="687382" cy="687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9" name="Grafika 47" title="ikona koše">
            <a:extLst>
              <a:ext uri="{FF2B5EF4-FFF2-40B4-BE49-F238E27FC236}">
                <a16:creationId xmlns:a16="http://schemas.microsoft.com/office/drawing/2014/main" id="{8DA3E33B-4A06-4660-8AE8-549D26985401}"/>
              </a:ext>
            </a:extLst>
          </p:cNvPr>
          <p:cNvSpPr/>
          <p:nvPr/>
        </p:nvSpPr>
        <p:spPr>
          <a:xfrm>
            <a:off x="11284713" y="1928212"/>
            <a:ext cx="259992" cy="321166"/>
          </a:xfrm>
          <a:custGeom>
            <a:avLst/>
            <a:gdLst>
              <a:gd name="connsiteX0" fmla="*/ 407881 w 418718"/>
              <a:gd name="connsiteY0" fmla="*/ 116995 h 517240"/>
              <a:gd name="connsiteX1" fmla="*/ 406403 w 418718"/>
              <a:gd name="connsiteY1" fmla="*/ 129803 h 517240"/>
              <a:gd name="connsiteX2" fmla="*/ 19951 w 418718"/>
              <a:gd name="connsiteY2" fmla="*/ 129803 h 517240"/>
              <a:gd name="connsiteX3" fmla="*/ 18473 w 418718"/>
              <a:gd name="connsiteY3" fmla="*/ 116995 h 517240"/>
              <a:gd name="connsiteX4" fmla="*/ 78818 w 418718"/>
              <a:gd name="connsiteY4" fmla="*/ 57635 h 517240"/>
              <a:gd name="connsiteX5" fmla="*/ 136453 w 418718"/>
              <a:gd name="connsiteY5" fmla="*/ 57635 h 517240"/>
              <a:gd name="connsiteX6" fmla="*/ 175122 w 418718"/>
              <a:gd name="connsiteY6" fmla="*/ 18474 h 517240"/>
              <a:gd name="connsiteX7" fmla="*/ 175369 w 418718"/>
              <a:gd name="connsiteY7" fmla="*/ 18473 h 517240"/>
              <a:gd name="connsiteX8" fmla="*/ 251231 w 418718"/>
              <a:gd name="connsiteY8" fmla="*/ 18473 h 517240"/>
              <a:gd name="connsiteX9" fmla="*/ 289408 w 418718"/>
              <a:gd name="connsiteY9" fmla="*/ 57389 h 517240"/>
              <a:gd name="connsiteX10" fmla="*/ 289408 w 418718"/>
              <a:gd name="connsiteY10" fmla="*/ 57389 h 517240"/>
              <a:gd name="connsiteX11" fmla="*/ 347044 w 418718"/>
              <a:gd name="connsiteY11" fmla="*/ 57389 h 517240"/>
              <a:gd name="connsiteX12" fmla="*/ 407881 w 418718"/>
              <a:gd name="connsiteY12" fmla="*/ 116995 h 517240"/>
              <a:gd name="connsiteX13" fmla="*/ 36453 w 418718"/>
              <a:gd name="connsiteY13" fmla="*/ 157389 h 517240"/>
              <a:gd name="connsiteX14" fmla="*/ 389901 w 418718"/>
              <a:gd name="connsiteY14" fmla="*/ 157389 h 517240"/>
              <a:gd name="connsiteX15" fmla="*/ 389901 w 418718"/>
              <a:gd name="connsiteY15" fmla="*/ 456896 h 517240"/>
              <a:gd name="connsiteX16" fmla="*/ 349507 w 418718"/>
              <a:gd name="connsiteY16" fmla="*/ 509359 h 517240"/>
              <a:gd name="connsiteX17" fmla="*/ 336453 w 418718"/>
              <a:gd name="connsiteY17" fmla="*/ 511083 h 517240"/>
              <a:gd name="connsiteX18" fmla="*/ 87931 w 418718"/>
              <a:gd name="connsiteY18" fmla="*/ 511083 h 517240"/>
              <a:gd name="connsiteX19" fmla="*/ 36452 w 418718"/>
              <a:gd name="connsiteY19" fmla="*/ 457172 h 517240"/>
              <a:gd name="connsiteX20" fmla="*/ 36453 w 418718"/>
              <a:gd name="connsiteY20" fmla="*/ 457142 h 517240"/>
              <a:gd name="connsiteX21" fmla="*/ 36453 w 418718"/>
              <a:gd name="connsiteY21" fmla="*/ 157635 h 517240"/>
              <a:gd name="connsiteX22" fmla="*/ 282758 w 418718"/>
              <a:gd name="connsiteY22" fmla="*/ 440640 h 517240"/>
              <a:gd name="connsiteX23" fmla="*/ 300492 w 418718"/>
              <a:gd name="connsiteY23" fmla="*/ 458374 h 517240"/>
              <a:gd name="connsiteX24" fmla="*/ 301724 w 418718"/>
              <a:gd name="connsiteY24" fmla="*/ 458374 h 517240"/>
              <a:gd name="connsiteX25" fmla="*/ 318719 w 418718"/>
              <a:gd name="connsiteY25" fmla="*/ 439654 h 517240"/>
              <a:gd name="connsiteX26" fmla="*/ 318719 w 418718"/>
              <a:gd name="connsiteY26" fmla="*/ 229556 h 517240"/>
              <a:gd name="connsiteX27" fmla="*/ 318719 w 418718"/>
              <a:gd name="connsiteY27" fmla="*/ 222906 h 517240"/>
              <a:gd name="connsiteX28" fmla="*/ 296379 w 418718"/>
              <a:gd name="connsiteY28" fmla="*/ 210762 h 517240"/>
              <a:gd name="connsiteX29" fmla="*/ 283497 w 418718"/>
              <a:gd name="connsiteY29" fmla="*/ 227832 h 517240"/>
              <a:gd name="connsiteX30" fmla="*/ 283497 w 418718"/>
              <a:gd name="connsiteY30" fmla="*/ 440640 h 517240"/>
              <a:gd name="connsiteX31" fmla="*/ 194088 w 418718"/>
              <a:gd name="connsiteY31" fmla="*/ 440640 h 517240"/>
              <a:gd name="connsiteX32" fmla="*/ 211822 w 418718"/>
              <a:gd name="connsiteY32" fmla="*/ 458374 h 517240"/>
              <a:gd name="connsiteX33" fmla="*/ 215517 w 418718"/>
              <a:gd name="connsiteY33" fmla="*/ 458374 h 517240"/>
              <a:gd name="connsiteX34" fmla="*/ 232019 w 418718"/>
              <a:gd name="connsiteY34" fmla="*/ 439654 h 517240"/>
              <a:gd name="connsiteX35" fmla="*/ 232019 w 418718"/>
              <a:gd name="connsiteY35" fmla="*/ 229310 h 517240"/>
              <a:gd name="connsiteX36" fmla="*/ 232019 w 418718"/>
              <a:gd name="connsiteY36" fmla="*/ 222906 h 517240"/>
              <a:gd name="connsiteX37" fmla="*/ 214532 w 418718"/>
              <a:gd name="connsiteY37" fmla="*/ 209852 h 517240"/>
              <a:gd name="connsiteX38" fmla="*/ 197044 w 418718"/>
              <a:gd name="connsiteY38" fmla="*/ 228078 h 517240"/>
              <a:gd name="connsiteX39" fmla="*/ 197044 w 418718"/>
              <a:gd name="connsiteY39" fmla="*/ 440640 h 517240"/>
              <a:gd name="connsiteX40" fmla="*/ 105419 w 418718"/>
              <a:gd name="connsiteY40" fmla="*/ 440640 h 517240"/>
              <a:gd name="connsiteX41" fmla="*/ 123153 w 418718"/>
              <a:gd name="connsiteY41" fmla="*/ 458374 h 517240"/>
              <a:gd name="connsiteX42" fmla="*/ 123153 w 418718"/>
              <a:gd name="connsiteY42" fmla="*/ 458374 h 517240"/>
              <a:gd name="connsiteX43" fmla="*/ 141641 w 418718"/>
              <a:gd name="connsiteY43" fmla="*/ 441948 h 517240"/>
              <a:gd name="connsiteX44" fmla="*/ 141625 w 418718"/>
              <a:gd name="connsiteY44" fmla="*/ 439654 h 517240"/>
              <a:gd name="connsiteX45" fmla="*/ 141625 w 418718"/>
              <a:gd name="connsiteY45" fmla="*/ 229310 h 517240"/>
              <a:gd name="connsiteX46" fmla="*/ 141625 w 418718"/>
              <a:gd name="connsiteY46" fmla="*/ 222906 h 517240"/>
              <a:gd name="connsiteX47" fmla="*/ 120363 w 418718"/>
              <a:gd name="connsiteY47" fmla="*/ 209605 h 517240"/>
              <a:gd name="connsiteX48" fmla="*/ 106650 w 418718"/>
              <a:gd name="connsiteY48" fmla="*/ 228078 h 517240"/>
              <a:gd name="connsiteX49" fmla="*/ 106650 w 418718"/>
              <a:gd name="connsiteY49" fmla="*/ 440640 h 51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18718" h="517240">
                <a:moveTo>
                  <a:pt x="407881" y="116995"/>
                </a:moveTo>
                <a:cubicBezTo>
                  <a:pt x="407876" y="121306"/>
                  <a:pt x="407379" y="125603"/>
                  <a:pt x="406403" y="129803"/>
                </a:cubicBezTo>
                <a:lnTo>
                  <a:pt x="19951" y="129803"/>
                </a:lnTo>
                <a:cubicBezTo>
                  <a:pt x="18974" y="125603"/>
                  <a:pt x="18479" y="121306"/>
                  <a:pt x="18473" y="116995"/>
                </a:cubicBezTo>
                <a:cubicBezTo>
                  <a:pt x="19011" y="84053"/>
                  <a:pt x="45871" y="57631"/>
                  <a:pt x="78818" y="57635"/>
                </a:cubicBezTo>
                <a:lnTo>
                  <a:pt x="136453" y="57635"/>
                </a:lnTo>
                <a:cubicBezTo>
                  <a:pt x="136317" y="36143"/>
                  <a:pt x="153630" y="18610"/>
                  <a:pt x="175122" y="18474"/>
                </a:cubicBezTo>
                <a:cubicBezTo>
                  <a:pt x="175204" y="18473"/>
                  <a:pt x="175287" y="18473"/>
                  <a:pt x="175369" y="18473"/>
                </a:cubicBezTo>
                <a:lnTo>
                  <a:pt x="251231" y="18473"/>
                </a:lnTo>
                <a:cubicBezTo>
                  <a:pt x="272492" y="18743"/>
                  <a:pt x="289546" y="36127"/>
                  <a:pt x="289408" y="57389"/>
                </a:cubicBezTo>
                <a:lnTo>
                  <a:pt x="289408" y="57389"/>
                </a:lnTo>
                <a:lnTo>
                  <a:pt x="347044" y="57389"/>
                </a:lnTo>
                <a:cubicBezTo>
                  <a:pt x="380278" y="57115"/>
                  <a:pt x="407475" y="83763"/>
                  <a:pt x="407881" y="116995"/>
                </a:cubicBezTo>
                <a:close/>
                <a:moveTo>
                  <a:pt x="36453" y="157389"/>
                </a:moveTo>
                <a:lnTo>
                  <a:pt x="389901" y="157389"/>
                </a:lnTo>
                <a:lnTo>
                  <a:pt x="389901" y="456896"/>
                </a:lnTo>
                <a:cubicBezTo>
                  <a:pt x="390566" y="481746"/>
                  <a:pt x="373699" y="503649"/>
                  <a:pt x="349507" y="509359"/>
                </a:cubicBezTo>
                <a:cubicBezTo>
                  <a:pt x="345261" y="510553"/>
                  <a:pt x="340864" y="511132"/>
                  <a:pt x="336453" y="511083"/>
                </a:cubicBezTo>
                <a:lnTo>
                  <a:pt x="87931" y="511083"/>
                </a:lnTo>
                <a:cubicBezTo>
                  <a:pt x="58828" y="510410"/>
                  <a:pt x="35780" y="486273"/>
                  <a:pt x="36452" y="457172"/>
                </a:cubicBezTo>
                <a:cubicBezTo>
                  <a:pt x="36453" y="457162"/>
                  <a:pt x="36453" y="457152"/>
                  <a:pt x="36453" y="457142"/>
                </a:cubicBezTo>
                <a:lnTo>
                  <a:pt x="36453" y="157635"/>
                </a:lnTo>
                <a:close/>
                <a:moveTo>
                  <a:pt x="282758" y="440640"/>
                </a:moveTo>
                <a:cubicBezTo>
                  <a:pt x="282758" y="450433"/>
                  <a:pt x="290699" y="458374"/>
                  <a:pt x="300492" y="458374"/>
                </a:cubicBezTo>
                <a:lnTo>
                  <a:pt x="301724" y="458374"/>
                </a:lnTo>
                <a:cubicBezTo>
                  <a:pt x="311561" y="457842"/>
                  <a:pt x="319137" y="449497"/>
                  <a:pt x="318719" y="439654"/>
                </a:cubicBezTo>
                <a:lnTo>
                  <a:pt x="318719" y="229556"/>
                </a:lnTo>
                <a:cubicBezTo>
                  <a:pt x="318960" y="227346"/>
                  <a:pt x="318960" y="225116"/>
                  <a:pt x="318719" y="222906"/>
                </a:cubicBezTo>
                <a:cubicBezTo>
                  <a:pt x="315903" y="213383"/>
                  <a:pt x="305901" y="207947"/>
                  <a:pt x="296379" y="210762"/>
                </a:cubicBezTo>
                <a:cubicBezTo>
                  <a:pt x="288800" y="213004"/>
                  <a:pt x="283573" y="219930"/>
                  <a:pt x="283497" y="227832"/>
                </a:cubicBezTo>
                <a:lnTo>
                  <a:pt x="283497" y="440640"/>
                </a:lnTo>
                <a:close/>
                <a:moveTo>
                  <a:pt x="194088" y="440640"/>
                </a:moveTo>
                <a:cubicBezTo>
                  <a:pt x="194088" y="450433"/>
                  <a:pt x="202028" y="458374"/>
                  <a:pt x="211822" y="458374"/>
                </a:cubicBezTo>
                <a:lnTo>
                  <a:pt x="215517" y="458374"/>
                </a:lnTo>
                <a:cubicBezTo>
                  <a:pt x="225220" y="457714"/>
                  <a:pt x="232582" y="449364"/>
                  <a:pt x="232019" y="439654"/>
                </a:cubicBezTo>
                <a:lnTo>
                  <a:pt x="232019" y="229310"/>
                </a:lnTo>
                <a:cubicBezTo>
                  <a:pt x="232513" y="227204"/>
                  <a:pt x="232513" y="225012"/>
                  <a:pt x="232019" y="222906"/>
                </a:cubicBezTo>
                <a:cubicBezTo>
                  <a:pt x="229874" y="215059"/>
                  <a:pt x="222665" y="209677"/>
                  <a:pt x="214532" y="209852"/>
                </a:cubicBezTo>
                <a:cubicBezTo>
                  <a:pt x="204698" y="210120"/>
                  <a:pt x="196906" y="218242"/>
                  <a:pt x="197044" y="228078"/>
                </a:cubicBezTo>
                <a:lnTo>
                  <a:pt x="197044" y="440640"/>
                </a:lnTo>
                <a:close/>
                <a:moveTo>
                  <a:pt x="105419" y="440640"/>
                </a:moveTo>
                <a:cubicBezTo>
                  <a:pt x="105419" y="450433"/>
                  <a:pt x="113358" y="458374"/>
                  <a:pt x="123153" y="458374"/>
                </a:cubicBezTo>
                <a:lnTo>
                  <a:pt x="123153" y="458374"/>
                </a:lnTo>
                <a:cubicBezTo>
                  <a:pt x="132794" y="458943"/>
                  <a:pt x="141071" y="451588"/>
                  <a:pt x="141641" y="441948"/>
                </a:cubicBezTo>
                <a:cubicBezTo>
                  <a:pt x="141686" y="441184"/>
                  <a:pt x="141681" y="440418"/>
                  <a:pt x="141625" y="439654"/>
                </a:cubicBezTo>
                <a:lnTo>
                  <a:pt x="141625" y="229310"/>
                </a:lnTo>
                <a:cubicBezTo>
                  <a:pt x="142119" y="227204"/>
                  <a:pt x="142119" y="225012"/>
                  <a:pt x="141625" y="222906"/>
                </a:cubicBezTo>
                <a:cubicBezTo>
                  <a:pt x="139427" y="213362"/>
                  <a:pt x="129908" y="207407"/>
                  <a:pt x="120363" y="209605"/>
                </a:cubicBezTo>
                <a:cubicBezTo>
                  <a:pt x="111876" y="211560"/>
                  <a:pt x="106065" y="219389"/>
                  <a:pt x="106650" y="228078"/>
                </a:cubicBezTo>
                <a:lnTo>
                  <a:pt x="106650" y="4406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cs-CZ" dirty="0"/>
          </a:p>
        </p:txBody>
      </p:sp>
      <p:sp>
        <p:nvSpPr>
          <p:cNvPr id="14" name="Textové pole 13">
            <a:extLst>
              <a:ext uri="{FF2B5EF4-FFF2-40B4-BE49-F238E27FC236}">
                <a16:creationId xmlns:a16="http://schemas.microsoft.com/office/drawing/2014/main" id="{7EAFFD73-4869-4CC3-8C60-E7C58E91DDE1}"/>
              </a:ext>
            </a:extLst>
          </p:cNvPr>
          <p:cNvSpPr txBox="1"/>
          <p:nvPr/>
        </p:nvSpPr>
        <p:spPr>
          <a:xfrm>
            <a:off x="9050314" y="3438858"/>
            <a:ext cx="30052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cs-CZ" sz="2000" b="1"/>
              <a:t>Logo společnosti</a:t>
            </a:r>
            <a:endParaRPr lang="cs-CZ" sz="2000" b="1" dirty="0"/>
          </a:p>
        </p:txBody>
      </p:sp>
      <p:cxnSp>
        <p:nvCxnSpPr>
          <p:cNvPr id="52" name="Přímá spojnice 51" title="Oddělovací čára">
            <a:extLst>
              <a:ext uri="{FF2B5EF4-FFF2-40B4-BE49-F238E27FC236}">
                <a16:creationId xmlns:a16="http://schemas.microsoft.com/office/drawing/2014/main" id="{C3FAA6A7-F6DD-4888-9C91-27DCE5E7C10D}"/>
              </a:ext>
            </a:extLst>
          </p:cNvPr>
          <p:cNvCxnSpPr>
            <a:cxnSpLocks/>
          </p:cNvCxnSpPr>
          <p:nvPr/>
        </p:nvCxnSpPr>
        <p:spPr>
          <a:xfrm>
            <a:off x="9693151" y="394526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 pole 9">
            <a:extLst>
              <a:ext uri="{FF2B5EF4-FFF2-40B4-BE49-F238E27FC236}">
                <a16:creationId xmlns:a16="http://schemas.microsoft.com/office/drawing/2014/main" id="{DBE590BD-3E87-43CE-BDCC-A6A81A224642}"/>
              </a:ext>
            </a:extLst>
          </p:cNvPr>
          <p:cNvSpPr txBox="1"/>
          <p:nvPr/>
        </p:nvSpPr>
        <p:spPr>
          <a:xfrm>
            <a:off x="9050314" y="4058430"/>
            <a:ext cx="30052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s-CZ" sz="1600"/>
              <a:t>Logo společnosti můžete vložit na </a:t>
            </a:r>
            <a:r>
              <a:rPr lang="cs-CZ" sz="1600" b="1"/>
              <a:t>předlohu snímků</a:t>
            </a:r>
            <a:r>
              <a:rPr lang="cs-CZ"/>
              <a:t/>
            </a:r>
            <a:br>
              <a:rPr lang="cs-CZ"/>
            </a:br>
            <a:r>
              <a:rPr lang="cs-CZ"/>
              <a:t>    </a:t>
            </a:r>
            <a:r>
              <a:rPr lang="cs-CZ" sz="1200"/>
              <a:t>Zobrazení </a:t>
            </a:r>
            <a:r>
              <a:rPr lang="cs-CZ" sz="1200">
                <a:sym typeface="Wingdings" panose="05000000000000000000" pitchFamily="2" charset="2"/>
              </a:rPr>
              <a:t></a:t>
            </a:r>
            <a:r>
              <a:rPr lang="cs-CZ" sz="1200"/>
              <a:t> Předloha snímků</a:t>
            </a:r>
          </a:p>
          <a:p>
            <a:pPr algn="ctr" rtl="0"/>
            <a:r>
              <a:rPr lang="cs-CZ" sz="1200"/>
              <a:t/>
            </a:r>
            <a:br>
              <a:rPr lang="cs-CZ" sz="1200"/>
            </a:br>
            <a:r>
              <a:rPr lang="cs-CZ" sz="1200"/>
              <a:t>Odeberte zástupný symbol a vložte své logo nebo upravte text.</a:t>
            </a:r>
            <a:endParaRPr lang="cs-CZ" dirty="0"/>
          </a:p>
        </p:txBody>
      </p:sp>
      <p:pic>
        <p:nvPicPr>
          <p:cNvPr id="34" name="Grafika 33" title="Klikněte na ikonu">
            <a:extLst>
              <a:ext uri="{FF2B5EF4-FFF2-40B4-BE49-F238E27FC236}">
                <a16:creationId xmlns:a16="http://schemas.microsoft.com/office/drawing/2014/main" id="{CD918641-0E9F-47D8-845F-9A6E26FAFE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94254" y="4668435"/>
            <a:ext cx="199025" cy="199025"/>
          </a:xfrm>
          <a:prstGeom prst="rect">
            <a:avLst/>
          </a:prstGeom>
        </p:spPr>
      </p:pic>
      <p:sp>
        <p:nvSpPr>
          <p:cNvPr id="8" name="Grafika 6" title="Šipka u pokynů k šabloně">
            <a:extLst>
              <a:ext uri="{FF2B5EF4-FFF2-40B4-BE49-F238E27FC236}">
                <a16:creationId xmlns:a16="http://schemas.microsoft.com/office/drawing/2014/main" id="{B380D939-B966-40C5-8110-A8705AE6EE34}"/>
              </a:ext>
            </a:extLst>
          </p:cNvPr>
          <p:cNvSpPr/>
          <p:nvPr/>
        </p:nvSpPr>
        <p:spPr>
          <a:xfrm rot="16200000" flipH="1">
            <a:off x="9821839" y="5322606"/>
            <a:ext cx="907492" cy="984181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rgbClr val="231F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2" name="Grafika 18" title="Šipka u pokynů k šabloně">
            <a:extLst>
              <a:ext uri="{FF2B5EF4-FFF2-40B4-BE49-F238E27FC236}">
                <a16:creationId xmlns:a16="http://schemas.microsoft.com/office/drawing/2014/main" id="{1C423936-E785-4AA4-AE30-B44E99C3D5C5}"/>
              </a:ext>
            </a:extLst>
          </p:cNvPr>
          <p:cNvSpPr/>
          <p:nvPr/>
        </p:nvSpPr>
        <p:spPr>
          <a:xfrm rot="5780139" flipV="1">
            <a:off x="3669280" y="4501078"/>
            <a:ext cx="659696" cy="82172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231F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12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obrázku 13" descr="Obrázek z přírody&#10;&#10;Popis vygenerovaný s vysokou mírou spolehlivosti">
            <a:extLst>
              <a:ext uri="{FF2B5EF4-FFF2-40B4-BE49-F238E27FC236}">
                <a16:creationId xmlns:a16="http://schemas.microsoft.com/office/drawing/2014/main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cs-CZ" sz="4200" dirty="0"/>
              <a:t>O nás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cs-CZ" sz="4400"/>
              <a:t>Větší nadpis</a:t>
            </a:r>
            <a:br>
              <a:rPr lang="cs-CZ" sz="4400"/>
            </a:br>
            <a:r>
              <a:rPr lang="cs-CZ" sz="4400"/>
              <a:t>Patří sem</a:t>
            </a:r>
          </a:p>
          <a:p>
            <a:pPr marL="0" indent="0" rtl="0">
              <a:buNone/>
            </a:pPr>
            <a:r>
              <a:rPr lang="cs-CZ"/>
              <a:t>Pellentesque habitant morbi tristique senectus et netus et malesuada fames ac turpis egestas. Proin pharetra nonummy pede. Mauris et orci</a:t>
            </a:r>
            <a:endParaRPr lang="cs-CZ" dirty="0"/>
          </a:p>
        </p:txBody>
      </p:sp>
      <p:grpSp>
        <p:nvGrpSpPr>
          <p:cNvPr id="46" name="Skupina 45" title="skupina trojúhelníků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Volný tvar: Obrazec 15" title="trojúhelníky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7" name="Volný tvar: Obrazec 16" title="trojúhelníky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8" name="Volný tvar: Obrazec 17" title="trojúhelníky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9" name="Volný tvar: Obrazec 18" title="trojúhelníky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0" name="Volný tvar: Obrazec 19" title="trojúhelníky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1" name="Volný tvar: Obrazec 20" title="trojúhelníky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Volný tvar: Obrazec 21" title="trojúhelníky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Volný tvar: Obrazec 22" title="trojúhelníky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4" name="Volný tvar: Obrazec 23" title="trojúhelníky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5" name="Volný tvar: Obrazec 24" title="trojúhelníky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6" name="Volný tvar: Obrazec 25" title="trojúhelníky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Volný tvar: Obrazec 26" title="trojúhelníky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Volný tvar: Obrazec 27" title="trojúhelníky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Volný tvar: Obrazec 28" title="trojúhelníky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Problém</a:t>
            </a:r>
            <a:endParaRPr lang="cs-CZ" dirty="0"/>
          </a:p>
        </p:txBody>
      </p:sp>
      <p:pic>
        <p:nvPicPr>
          <p:cNvPr id="67" name="Zástupný symbol obrázku 66" descr="Obláček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/>
              <a:t>Měnící se</a:t>
            </a:r>
            <a:br>
              <a:rPr lang="cs-CZ"/>
            </a:br>
            <a:r>
              <a:rPr lang="cs-CZ"/>
              <a:t>klima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5" name="Přímá spojnice 74" descr="První oddělovací čára na snímk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Zástupný symbol obrázku 158" descr="Kak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/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Nedostatek</a:t>
            </a:r>
            <a:br>
              <a:rPr lang="cs-CZ"/>
            </a:br>
            <a:r>
              <a:rPr lang="cs-CZ"/>
              <a:t>vody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7" name="Přímá spojnice 76" descr="Druhá oddělovací čára na snímk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Zástupný symbol obrázku 160" descr="Teplomě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Delší</a:t>
            </a:r>
            <a:br>
              <a:rPr lang="cs-CZ"/>
            </a:br>
            <a:r>
              <a:rPr lang="cs-CZ"/>
              <a:t>zimy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8" name="Přímá spojnice 77" descr="Třetí oddělovací čára na snímku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Zástupný symbol obrázku 162" descr="Palm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/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cs-CZ"/>
              <a:t>Nový</a:t>
            </a:r>
            <a:br>
              <a:rPr lang="cs-CZ"/>
            </a:br>
            <a:r>
              <a:rPr lang="cs-CZ"/>
              <a:t>terén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9" name="Přímá spojnice 78" descr="Čtvrtá oddělovací čára na snímku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Zástupný symbol obrázku 164" descr="Továrna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/>
      </p:pic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cs-CZ"/>
              <a:t>Dopad </a:t>
            </a:r>
            <a:br>
              <a:rPr lang="cs-CZ"/>
            </a:br>
            <a:r>
              <a:rPr lang="cs-CZ"/>
              <a:t>průmyslu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Řešení</a:t>
            </a:r>
            <a:endParaRPr lang="cs-CZ" dirty="0"/>
          </a:p>
        </p:txBody>
      </p:sp>
      <p:pic>
        <p:nvPicPr>
          <p:cNvPr id="93" name="Zástupný symbol obrázku 92" descr="lupa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/>
              <a:t>Čistá </a:t>
            </a:r>
            <a:br>
              <a:rPr lang="cs-CZ"/>
            </a:br>
            <a:r>
              <a:rPr lang="cs-CZ"/>
              <a:t>voda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5" name="Přímá spojnice 74" descr="První oddělovací čára na snímk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Zástupný symbol obrázku 94" descr="listoví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Prosperující</a:t>
            </a:r>
            <a:br>
              <a:rPr lang="cs-CZ"/>
            </a:br>
            <a:r>
              <a:rPr lang="cs-CZ"/>
              <a:t>rostliny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7" name="Přímá spojnice 76" descr="Druhá oddělovací čára na snímk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Zástupný symbol obrázku 96" descr="jablko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Zdravá </a:t>
            </a:r>
            <a:br>
              <a:rPr lang="cs-CZ"/>
            </a:br>
            <a:r>
              <a:rPr lang="cs-CZ"/>
              <a:t>zelenina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pic>
        <p:nvPicPr>
          <p:cNvPr id="12" name="Zástupný symbol obrázku 11" descr="letecký snímek stromů v lese">
            <a:extLst>
              <a:ext uri="{FF2B5EF4-FFF2-40B4-BE49-F238E27FC236}">
                <a16:creationId xmlns:a16="http://schemas.microsoft.com/office/drawing/2014/main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93" r="93"/>
          <a:stretch>
            <a:fillRect/>
          </a:stretch>
        </p:blipFill>
        <p:spPr/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voda, vlny, písečná pláž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89" b="89"/>
          <a:stretch>
            <a:fillRect/>
          </a:stretch>
        </p:blipFill>
        <p:spPr>
          <a:xfrm>
            <a:off x="105351" y="496139"/>
            <a:ext cx="6208364" cy="627514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Produkt</a:t>
            </a:r>
            <a:endParaRPr lang="cs-CZ" dirty="0"/>
          </a:p>
        </p:txBody>
      </p:sp>
      <p:pic>
        <p:nvPicPr>
          <p:cNvPr id="71" name="Zástupný symbol obrázku 70" descr="odkaz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Přímé odkazy na web</a:t>
            </a:r>
          </a:p>
        </p:txBody>
      </p:sp>
      <p:sp>
        <p:nvSpPr>
          <p:cNvPr id="78" name="Zástupný symbol pro text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001317" cy="720000"/>
          </a:xfrm>
        </p:spPr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79" name="Přímá spojnice 78" descr="První oddělovací čára na snímku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Zástupný symbol obrázku 72" descr="odeslat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Rychlá komunikace</a:t>
            </a:r>
            <a:endParaRPr lang="cs-CZ" dirty="0"/>
          </a:p>
        </p:txBody>
      </p:sp>
      <p:sp>
        <p:nvSpPr>
          <p:cNvPr id="76" name="Zástupný symbol pro text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301993"/>
            <a:ext cx="2001317" cy="720000"/>
          </a:xfrm>
        </p:spPr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80" name="Přímá spojnice 79" descr="Druhá oddělovací čára na snímku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Zástupný symbol obrázku 74" descr="síť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Propojená rozhraní API</a:t>
            </a:r>
            <a:endParaRPr lang="cs-CZ" dirty="0"/>
          </a:p>
        </p:txBody>
      </p:sp>
      <p:sp>
        <p:nvSpPr>
          <p:cNvPr id="77" name="Zástupný symbol pro text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001317" cy="720000"/>
          </a:xfrm>
        </p:spPr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Digitální produkt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/>
              <a:t>Zdůrazněte svou </a:t>
            </a:r>
            <a:br>
              <a:rPr lang="cs-CZ"/>
            </a:br>
            <a:r>
              <a:rPr lang="cs-CZ"/>
              <a:t>hlavní výhodu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cs-CZ"/>
              <a:t>Mezi další výhody patří:</a:t>
            </a:r>
          </a:p>
          <a:p>
            <a:pPr rtl="0"/>
            <a:r>
              <a:rPr lang="cs-CZ" sz="1200"/>
              <a:t>Nunc viverra imperdiet enim. Fusce est.</a:t>
            </a:r>
            <a:br>
              <a:rPr lang="cs-CZ" sz="1200"/>
            </a:br>
            <a:r>
              <a:rPr lang="cs-CZ" sz="1200"/>
              <a:t>Vivamus a tellus</a:t>
            </a:r>
          </a:p>
          <a:p>
            <a:pPr rtl="0"/>
            <a:r>
              <a:rPr lang="cs-CZ" sz="1200"/>
              <a:t>Nunc viverra imperdiet enim. Fusce est.</a:t>
            </a:r>
            <a:br>
              <a:rPr lang="cs-CZ" sz="1200"/>
            </a:br>
            <a:r>
              <a:rPr lang="cs-CZ" sz="1200"/>
              <a:t>Vivamus a tellus</a:t>
            </a:r>
            <a:endParaRPr lang="cs-CZ" sz="1200" dirty="0"/>
          </a:p>
        </p:txBody>
      </p:sp>
      <p:pic>
        <p:nvPicPr>
          <p:cNvPr id="17" name="Zástupný symbol obrázku 16" descr="Obrázek ilustrující vodu a vodní sporty&#10;&#10;Popis vygenerovaný s vysokou mírou spolehlivosti">
            <a:extLst>
              <a:ext uri="{FF2B5EF4-FFF2-40B4-BE49-F238E27FC236}">
                <a16:creationId xmlns:a16="http://schemas.microsoft.com/office/drawing/2014/main" id="{3B6B24E4-D6F2-45A2-990E-B855C75B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 descr="Obrázek na levém panelu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sz="3400" dirty="0"/>
              <a:t>Nadpis oddělovacího snímku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elit. Maecenas porttitor congue</a:t>
            </a:r>
            <a:endParaRPr lang="cs-CZ" dirty="0"/>
          </a:p>
        </p:txBody>
      </p:sp>
      <p:grpSp>
        <p:nvGrpSpPr>
          <p:cNvPr id="60" name="Skupina 59" title="geometrický tvar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Volný tvar: Obrazec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52" name="Volný tvar: Obrazec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53" name="Volný tvar: Obrazec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54" name="Volný tvar: Obrazec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Obchodní model</a:t>
            </a:r>
            <a:endParaRPr lang="cs-CZ" dirty="0"/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cs-CZ"/>
              <a:t>Existuje možnost úspěchu.</a:t>
            </a:r>
            <a:endParaRPr lang="cs-CZ" dirty="0"/>
          </a:p>
        </p:txBody>
      </p:sp>
      <p:pic>
        <p:nvPicPr>
          <p:cNvPr id="33" name="Zástupný symbol obrázku 32" descr="Učitel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/>
      </p:pic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cs-CZ"/>
              <a:t>Posilování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26" name="Přímá spojnice 25" descr="První oddělovací čára na snímku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Zástupný symbol obrázku 34" descr="Skupina">
            <a:extLst>
              <a:ext uri="{FF2B5EF4-FFF2-40B4-BE49-F238E27FC236}">
                <a16:creationId xmlns:a16="http://schemas.microsoft.com/office/drawing/2014/main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/>
      </p:pic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cs-CZ"/>
              <a:t>Začleňování</a:t>
            </a:r>
            <a:endParaRPr lang="cs-CZ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cxnSp>
        <p:nvCxnSpPr>
          <p:cNvPr id="27" name="Přímá spojnice 26" descr="Druhá oddělovací čára na snímku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Zástupný symbol obrázku 36" descr="Knihy">
            <a:extLst>
              <a:ext uri="{FF2B5EF4-FFF2-40B4-BE49-F238E27FC236}">
                <a16:creationId xmlns:a16="http://schemas.microsoft.com/office/drawing/2014/main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/>
      </p:pic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cs-CZ"/>
              <a:t>Výzkum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Lorem ipsum dolor sit amet, consectetuer adipiscing elit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30B8C-152D-4041-AC3C-8B85647A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Příležitosti na trhu</a:t>
            </a:r>
            <a:endParaRPr lang="cs-CZ" dirty="0"/>
          </a:p>
        </p:txBody>
      </p:sp>
      <p:pic>
        <p:nvPicPr>
          <p:cNvPr id="9" name="Grafika 8" descr="Terč" title="Zástupná ikona">
            <a:extLst>
              <a:ext uri="{FF2B5EF4-FFF2-40B4-BE49-F238E27FC236}">
                <a16:creationId xmlns:a16="http://schemas.microsoft.com/office/drawing/2014/main" id="{FE3C0AD7-AC2C-4BF6-9B04-D74540297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750" y="1391763"/>
            <a:ext cx="753719" cy="753719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16DD47F-D181-45CD-A525-14A14AF48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cs-CZ"/>
              <a:t>1 mld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4FC6F7-3678-4EB1-9653-A3E4DAC4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 </a:t>
            </a:r>
          </a:p>
          <a:p>
            <a:pPr rtl="0"/>
            <a:r>
              <a:rPr lang="cs-CZ"/>
              <a:t>Fusce posuere, magna sed pulvinar ultricies, purus lectus malesuada libero, sit amet commodo magna eros quis urna</a:t>
            </a:r>
            <a:endParaRPr lang="cs-CZ" dirty="0"/>
          </a:p>
        </p:txBody>
      </p:sp>
      <p:cxnSp>
        <p:nvCxnSpPr>
          <p:cNvPr id="10" name="Přímá spojnice 9" descr="Střední oddělovací čára">
            <a:extLst>
              <a:ext uri="{FF2B5EF4-FFF2-40B4-BE49-F238E27FC236}">
                <a16:creationId xmlns:a16="http://schemas.microsoft.com/office/drawing/2014/main" id="{6A291D71-D2C5-4D04-8396-5D3466157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 descr="Přednášející" title="Zástupná ikona">
            <a:extLst>
              <a:ext uri="{FF2B5EF4-FFF2-40B4-BE49-F238E27FC236}">
                <a16:creationId xmlns:a16="http://schemas.microsoft.com/office/drawing/2014/main" id="{CA2E6407-E074-43E0-AA4A-D7B9ADF2DA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4740" y="1391763"/>
            <a:ext cx="753719" cy="753719"/>
          </a:xfrm>
          <a:prstGeom prst="rect">
            <a:avLst/>
          </a:prstGeo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0976196-87DB-406C-9904-8B1F6B13B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cs-CZ"/>
              <a:t>2 mld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6CA641-190C-4E8A-B694-3EA9C4DCD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rtl="0"/>
            <a:r>
              <a:rPr lang="cs-CZ"/>
              <a:t>Lorem ipsum dolor sit amet, consectetuer adipiscing elit. Maecenas porttitor congue massa </a:t>
            </a:r>
          </a:p>
          <a:p>
            <a:pPr rtl="0"/>
            <a:r>
              <a:rPr lang="cs-CZ"/>
              <a:t>Fusce posuere, magna sed pulvinar ultricies, purus lectus malesuada libero, sit amet commodo magna eros quis urna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FC72F-9055-4E36-A7BE-257454033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784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616_TF16411175.potx" id="{1974165F-7DED-4212-BAB3-1DFA497A8DE5}" vid="{4A815AFE-CBAA-4A10-8B60-DF09A7BF73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0FA681-072D-404E-AD53-83F01585FAD0}"/>
</file>

<file path=customXml/itemProps2.xml><?xml version="1.0" encoding="utf-8"?>
<ds:datastoreItem xmlns:ds="http://schemas.openxmlformats.org/officeDocument/2006/customXml" ds:itemID="{5DA00C53-56D2-4EEA-94EF-AF39B7280019}"/>
</file>

<file path=customXml/itemProps3.xml><?xml version="1.0" encoding="utf-8"?>
<ds:datastoreItem xmlns:ds="http://schemas.openxmlformats.org/officeDocument/2006/customXml" ds:itemID="{593CFCF3-E70C-454F-972B-D5D57D8495EA}"/>
</file>

<file path=docProps/app.xml><?xml version="1.0" encoding="utf-8"?>
<Properties xmlns="http://schemas.openxmlformats.org/officeDocument/2006/extended-properties" xmlns:vt="http://schemas.openxmlformats.org/officeDocument/2006/docPropsVTypes">
  <Template>Zelená prodejní prezentace</Template>
  <TotalTime>0</TotalTime>
  <Words>957</Words>
  <Application>Microsoft Office PowerPoint</Application>
  <PresentationFormat>Širokoúhlá obrazovka</PresentationFormat>
  <Paragraphs>287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 Pozice</vt:lpstr>
      <vt:lpstr>O nás</vt:lpstr>
      <vt:lpstr>Problém</vt:lpstr>
      <vt:lpstr>Řešení</vt:lpstr>
      <vt:lpstr>Produkt</vt:lpstr>
      <vt:lpstr>Digitální produkt</vt:lpstr>
      <vt:lpstr>Nadpis oddělovacího snímku</vt:lpstr>
      <vt:lpstr>Obchodní model</vt:lpstr>
      <vt:lpstr>Příležitosti na trhu</vt:lpstr>
      <vt:lpstr>Konkurence</vt:lpstr>
      <vt:lpstr>Strategie růstu</vt:lpstr>
      <vt:lpstr>Postup</vt:lpstr>
      <vt:lpstr>Časová osa</vt:lpstr>
      <vt:lpstr>Finance</vt:lpstr>
      <vt:lpstr>Tým</vt:lpstr>
      <vt:lpstr>Finanční zdroje</vt:lpstr>
      <vt:lpstr>Souhrn</vt:lpstr>
      <vt:lpstr>Děkujeme!</vt:lpstr>
      <vt:lpstr>JAK POUŽÍVAT TUTO ŠABLONU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2019-04-04T07:12:09Z</dcterms:created>
  <dcterms:modified xsi:type="dcterms:W3CDTF">2019-04-04T07:13:50Z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