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F447AC-03B2-4647-89FA-057962F73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6BB269-76B9-42C7-8DF0-F90FB2F457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37E933-C11C-4865-A874-360862D7F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1F25-72CF-4BF5-9EDD-862100CE5BAA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AF4423-A3B7-4896-9820-E3549384A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2AE4BC-4E34-49B4-AF2C-C17735B1E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3D3B-729A-46B0-81FA-B879E62CE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252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1CB96-5174-4DF6-9C57-BA4DE09EE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0744B6E-665F-4BA1-95FE-D18A9B397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2D0084-D41B-409A-92D3-EA996AB4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1F25-72CF-4BF5-9EDD-862100CE5BAA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B00843-5DE9-46CB-83AF-7AE03FC21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A2EE5A-C966-4F5C-9482-747E776B1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3D3B-729A-46B0-81FA-B879E62CE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85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A13DC8F-D6FF-48AC-9E15-18BCA43967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283287-23DF-4CFE-A38C-B4E1EC5EF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EDBC3E-7C12-4C4D-B7A8-1017F9E7E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1F25-72CF-4BF5-9EDD-862100CE5BAA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D5F924-510A-4E19-AED4-93FBEE0CA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F11A67-06EA-493E-98D7-36F953D9F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3D3B-729A-46B0-81FA-B879E62CE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696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938B8-4C26-435B-B996-20213A172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01809E-E4CC-4CA3-9646-C9DB392A4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82F4B9-96CA-4F6E-A7A5-3AF3E96F0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1F25-72CF-4BF5-9EDD-862100CE5BAA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597EBC-056F-4E28-AD22-F8E951230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9973CF-C0B9-4E0E-9457-42095A9CC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3D3B-729A-46B0-81FA-B879E62CE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37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28DC77-942C-4ECB-A6D3-2C0032B42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DE1F85-E3BA-4207-9C8B-154A1C00C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C79759-9AF0-438F-B3B1-EB487BE16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1F25-72CF-4BF5-9EDD-862100CE5BAA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27D51E-618F-4DB8-8326-C89AB9147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7218B0-DE9E-4DA4-89CC-2856BCC73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3D3B-729A-46B0-81FA-B879E62CE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002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642A4-90CB-460A-8D3D-63965FAA4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6DFFB7-4418-4A36-BFE3-B75C63241B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2874CC-27E9-4982-AF2C-AEB26C9F74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43C20D-C0CF-4F02-B23E-952BD0FC4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1F25-72CF-4BF5-9EDD-862100CE5BAA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E7BF58-563F-4EFA-B0E9-5710F3BEF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8221C6-7C20-4386-8286-5F17FC0D2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3D3B-729A-46B0-81FA-B879E62CE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32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49EC1-CD62-4A18-82B3-1E30C7170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D576D4-7CB3-449A-8829-23118EC36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94F2F3-8D38-431B-9335-422BF8800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F992265-AB3F-4D44-A447-39974F5254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E498AAE-EF96-4FF0-834A-5E099F4D7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8F0AA26-4E74-4D48-9F7B-2FA7AEA24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1F25-72CF-4BF5-9EDD-862100CE5BAA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8270713-7A91-4FE2-9A1E-50AAC172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219DDE6-709E-471C-AC35-CE366442D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3D3B-729A-46B0-81FA-B879E62CE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20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2F30A4-128E-4FAA-9ABD-8837D38CD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04A26AC-784D-4B50-9D72-850DF1703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1F25-72CF-4BF5-9EDD-862100CE5BAA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96A97E-D3C5-468E-944A-B18B458A5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178CE8-3375-485A-8E55-F8878CFD6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3D3B-729A-46B0-81FA-B879E62CE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79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39D182B-C6A5-4536-87A4-42C80B49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1F25-72CF-4BF5-9EDD-862100CE5BAA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27A721A-41E4-4411-9B24-6D1FA60FE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6A6616C-A96F-4B88-9B56-558CCA8A5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3D3B-729A-46B0-81FA-B879E62CE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49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A9128-1472-488C-BC8C-978F34675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75CF82-7282-4163-B216-8FE398461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1E3542D-DC4C-429C-883D-18801C142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4E8536-1628-4DC8-8C56-6D863D8D2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1F25-72CF-4BF5-9EDD-862100CE5BAA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186C38-B138-4FD2-9C9F-06C1E6321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A2093F-2826-4B0F-9B08-22AA64B33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3D3B-729A-46B0-81FA-B879E62CE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370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A3CC2-D19D-4CC2-B23F-F9565F248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ADF91C9-BA0B-465D-80CE-A52FD25DA7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310031-5509-4097-9EC8-2DE7148EB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B9CBF6-272A-4698-9188-CD8842DCA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1F25-72CF-4BF5-9EDD-862100CE5BAA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418E9F-213E-4515-A726-BC1B39639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8B3D8E-3EE1-43CA-B268-17A930EA5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3D3B-729A-46B0-81FA-B879E62CE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42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E98DDC0-C24C-4B87-A3EA-B464F7CFE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E35771-3D3A-4F43-8657-AD8FC072D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D99160-95BF-456E-8ECA-75B513F6BC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D1F25-72CF-4BF5-9EDD-862100CE5BAA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E7C313-0431-4BC5-95C7-B24D9DC144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D71B9C-5D9F-4A7A-8D4B-D15B71A425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33D3B-729A-46B0-81FA-B879E62CE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194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sps.muni.cz/inovace-SEBS-ASEBS/docs/didaktika-plavani/27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fsps.muni.cz/inovace-SEBS-ASEBS/docs/didaktika-plavani/28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fsps.muni.cz/inovace-SEBS-ASEBS/docs/didaktika-plavani/29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fsps.muni.cz/inovace-SEBS-ASEBS/docs/didaktika-plavani/30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sps.muni.cz/inovace-SEBS-ASEBS/docs/didaktika-plavani/31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fsps.muni.cz/inovace-SEBS-ASEBS/docs/didaktika-plavani/32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fsps.muni.cz/inovace-SEBS-ASEBS/docs/didaktika-plavani/33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fsps.muni.cz/inovace-SEBS-ASEBS/docs/didaktika-plavani/34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547165D8-21E1-4A03-A9E1-7052D9C5B7BB}"/>
              </a:ext>
            </a:extLst>
          </p:cNvPr>
          <p:cNvSpPr/>
          <p:nvPr/>
        </p:nvSpPr>
        <p:spPr>
          <a:xfrm>
            <a:off x="4352157" y="3241224"/>
            <a:ext cx="3487686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b="1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Technika plaveckého způsobu znak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188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7E8AE831-D496-453D-93AA-54413E4FA6DD}"/>
              </a:ext>
            </a:extLst>
          </p:cNvPr>
          <p:cNvSpPr/>
          <p:nvPr/>
        </p:nvSpPr>
        <p:spPr>
          <a:xfrm>
            <a:off x="478172" y="100668"/>
            <a:ext cx="7746456" cy="7274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1200"/>
              </a:spcAft>
            </a:pPr>
            <a:r>
              <a:rPr lang="cs-CZ" b="1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Chyby v technice plaveckého způsobu znak</a:t>
            </a:r>
          </a:p>
          <a:p>
            <a:pPr fontAlgn="base"/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Poloha těla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fontAlgn="base">
              <a:buFont typeface="Wingdings" panose="05000000000000000000" pitchFamily="2" charset="2"/>
              <a:buChar char="§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plavec nemá splývavou polohu, má vysazené boky</a:t>
            </a:r>
          </a:p>
          <a:p>
            <a:pPr marL="171450" lvl="0" indent="-171450" fontAlgn="base">
              <a:buFont typeface="Wingdings" panose="05000000000000000000" pitchFamily="2" charset="2"/>
              <a:buChar char="§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záklon hlavy</a:t>
            </a:r>
          </a:p>
          <a:p>
            <a:pPr marL="171450" lvl="0" indent="-171450" fontAlgn="base">
              <a:buFont typeface="Wingdings" panose="05000000000000000000" pitchFamily="2" charset="2"/>
              <a:buChar char="§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předkloněná hlava, uši jsou z vody</a:t>
            </a:r>
          </a:p>
          <a:p>
            <a:pPr marL="171450" lvl="0" indent="-171450" fontAlgn="base">
              <a:buFont typeface="Wingdings" panose="05000000000000000000" pitchFamily="2" charset="2"/>
              <a:buChar char="§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prohnutý trup</a:t>
            </a:r>
          </a:p>
          <a:p>
            <a:pPr marL="171450" lvl="0" indent="-171450" fontAlgn="base">
              <a:buFont typeface="Wingdings" panose="05000000000000000000" pitchFamily="2" charset="2"/>
              <a:buChar char="§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příliš velká rotace těla</a:t>
            </a:r>
          </a:p>
          <a:p>
            <a:pPr marL="171450" lvl="0" indent="-171450" fontAlgn="base">
              <a:buFont typeface="Wingdings" panose="05000000000000000000" pitchFamily="2" charset="2"/>
              <a:buChar char="§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nedostatečná rotace těla</a:t>
            </a:r>
          </a:p>
          <a:p>
            <a:pPr marL="171450" lvl="0" indent="-171450" fontAlgn="base">
              <a:buFont typeface="Wingdings" panose="05000000000000000000" pitchFamily="2" charset="2"/>
              <a:buChar char="§"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nohou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pedálový pohyb (šlapání na kole), kolena vyčnívají z vody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přílišné krčení nohou v kolenou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zastavení pohybu ve fázi pokrčených nohou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kopání napnutýma nohama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kopání do stran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příliš roztažené nohy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paží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paže se vkládá do vody vně od osy těla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paže se vkládá do vody přes osu těla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paže se zasouvá do vody hřbetem ruky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paže se zasouvá do vody palcem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záběru „ spadne“ rameno, loket, (loket je v záběru před paží)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záběr nataženou paží do strany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záběr nataženou paží pod trup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plavec ukončuje záběr a vytahuje ruku z vody malíkovou hranou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Dýchání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nadechování během záběrové fáze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nádech nosem</a:t>
            </a: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endParaRPr lang="cs-CZ" b="1" dirty="0">
              <a:solidFill>
                <a:srgbClr val="444444"/>
              </a:solidFill>
              <a:latin typeface="inheri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fontAlgn="base">
              <a:lnSpc>
                <a:spcPct val="107000"/>
              </a:lnSpc>
              <a:spcAft>
                <a:spcPts val="1200"/>
              </a:spcAft>
            </a:pPr>
            <a:endParaRPr lang="cs-CZ" sz="2400" b="1" dirty="0">
              <a:solidFill>
                <a:srgbClr val="444444"/>
              </a:solidFill>
              <a:effectLst/>
              <a:latin typeface="inheri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fontAlgn="base">
              <a:lnSpc>
                <a:spcPct val="107000"/>
              </a:lnSpc>
              <a:spcAft>
                <a:spcPts val="1200"/>
              </a:spcAft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056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C23BD3A-DDEB-4959-81AB-D3C06A382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3010"/>
            <a:ext cx="78772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Poloha těla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Obrázek 25" descr="obrázek">
            <a:hlinkClick r:id="rId2" tooltip="&quot;Obr. 27 Poloha těla při znaku&quot;"/>
            <a:extLst>
              <a:ext uri="{FF2B5EF4-FFF2-40B4-BE49-F238E27FC236}">
                <a16:creationId xmlns:a16="http://schemas.microsoft.com/office/drawing/2014/main" id="{D35C2351-B8F1-4CDD-AC79-35F8EEAFD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863" y="998289"/>
            <a:ext cx="3783435" cy="2315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347475D4-51CB-453A-9AF8-21190043D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5872" y="3421126"/>
            <a:ext cx="5503178" cy="830997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cs-CZ" alt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ělo je ve vodorovné poloze, nízká poloha hlavy, uši mírně pod hladinou, pohled   </a:t>
            </a:r>
            <a:b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směřuje vzhůru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boky a ramena jsou u hladiny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tvář je v rovnoběžné poloze s vodní hladinou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717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571FBA2-0C1D-4339-9E6F-732DC6AB7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734" y="430972"/>
            <a:ext cx="1062885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Práce nohou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000" b="0" i="0" u="none" strike="noStrike" cap="none" normalizeH="0" baseline="0" dirty="0">
              <a:ln>
                <a:noFill/>
              </a:ln>
              <a:solidFill>
                <a:srgbClr val="444444"/>
              </a:solidFill>
              <a:effectLst/>
              <a:latin typeface="inheri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Pod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l hnac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ch sil je u nohou cca 15%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Obrázek 24" descr="obrázek">
            <a:hlinkClick r:id="rId2" tooltip="&quot;Obr. 28 Práce nohou. Zdroj www.swim-teach.com&quot;"/>
            <a:extLst>
              <a:ext uri="{FF2B5EF4-FFF2-40B4-BE49-F238E27FC236}">
                <a16:creationId xmlns:a16="http://schemas.microsoft.com/office/drawing/2014/main" id="{DC4AA40A-8D50-4A77-8ACE-090B45950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747" y="1275126"/>
            <a:ext cx="5159229" cy="1845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10575037-9FBF-445A-B239-51417138C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040" y="3257889"/>
            <a:ext cx="5603846" cy="1015663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pohyb vych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z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z kyčeln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ho kloubu, s výrazným zapojen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 stehen, kotn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ky jsou uvolněn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, paty vně, chodidla vtočena dovnitř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rty čeř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vodn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hladinu, kolena se nedost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vaj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z vody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hnac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s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lu vytv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ř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v předev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ší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 pohyb chodidel směrem k </a:t>
            </a:r>
            <a:r>
              <a:rPr kumimoji="0" lang="cs-CZ" altLang="cs-CZ" sz="1000" b="0" i="0" u="none" strike="noStrike" cap="none" normalizeH="0" baseline="0" dirty="0" err="1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hladně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nohy maj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hlavn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význam při udržen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polohy těla při z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běru paž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, ale přisp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vaj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i k hnac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s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le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během z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běru pažemi doch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z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k nat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čen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trupu do stran, nohy kopou v t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to f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zi tak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m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rně do stran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154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1B421B0F-6CD4-4CC4-93D1-8FA16025F47F}"/>
              </a:ext>
            </a:extLst>
          </p:cNvPr>
          <p:cNvSpPr/>
          <p:nvPr/>
        </p:nvSpPr>
        <p:spPr>
          <a:xfrm>
            <a:off x="637563" y="218114"/>
            <a:ext cx="8783273" cy="2395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1200"/>
              </a:spcAft>
            </a:pPr>
            <a:r>
              <a:rPr lang="cs-CZ" sz="1400" b="1" u="sng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Technika paží</a:t>
            </a:r>
            <a:endParaRPr lang="cs-CZ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Podíl hnacích sil je u paží cca 85%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286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záběry paží se pravidelně střídají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286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záběr začíná ponořením paže do vody v prodloužené úrovni ramene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286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vody vstupuje ruka malíkovou hranou, dlaně obrácené ven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286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ruka hladinu spíše prořízne (neplácne o hladinu), tím je zabezpečen minimální odpor,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286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příliš razantní vnoření ruky má za následek strhnutí velkého množství vzduchu a tím dojde ke zvýšení odporu </a:t>
            </a:r>
          </a:p>
          <a:p>
            <a:pPr marL="342900" marR="2286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když levá ruka vstupuje do vody, pravá noha je připravena ke kopu směrem k hladině </a:t>
            </a:r>
          </a:p>
          <a:p>
            <a:pPr marL="342900" marR="2286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200" dirty="0">
              <a:solidFill>
                <a:srgbClr val="44444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286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 descr="obrázek">
            <a:hlinkClick r:id="rId2" tooltip="&quot;Obr. 29 Zasunutí paže do vody, zdroj Lukin&quot;"/>
            <a:extLst>
              <a:ext uri="{FF2B5EF4-FFF2-40B4-BE49-F238E27FC236}">
                <a16:creationId xmlns:a16="http://schemas.microsoft.com/office/drawing/2014/main" id="{26BB04A2-5628-4866-A189-F87880718BA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319" y="2190750"/>
            <a:ext cx="4396181" cy="2476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7656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0459641-9FD1-4F16-B689-A8F63D105F3D}"/>
              </a:ext>
            </a:extLst>
          </p:cNvPr>
          <p:cNvSpPr/>
          <p:nvPr/>
        </p:nvSpPr>
        <p:spPr>
          <a:xfrm>
            <a:off x="612396" y="201336"/>
            <a:ext cx="8531604" cy="2978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Znakařský cyklus paží můžeme rozdělit do tří základních fází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přitahování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odtlačování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přenos paže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obou fázích se zapojují odlišné svalové skupiny a předěl mezi fázemi je ve fázi, kdy je paže kolmo k trupu.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u="sng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Fáze přitahování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286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Paže se krčí v lokti a počátek záběru je prováděn především předloktím, aby se dlaň dostala na úroveň lokte. Prsty se dostávají nejblíže k hladině, úhel v lokti je 80-110°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286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Trup se během záběru vytáčí na stranu záběrové paže</a:t>
            </a:r>
          </a:p>
          <a:p>
            <a:pPr marL="342900" marR="2286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 descr="obrázek">
            <a:hlinkClick r:id="rId2" tooltip="&quot;&quot;"/>
            <a:extLst>
              <a:ext uri="{FF2B5EF4-FFF2-40B4-BE49-F238E27FC236}">
                <a16:creationId xmlns:a16="http://schemas.microsoft.com/office/drawing/2014/main" id="{D1D8DD4C-E75E-4170-AEEF-6768AA4CF05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981" y="3179844"/>
            <a:ext cx="5192785" cy="29525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3663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rázek">
            <a:hlinkClick r:id="rId2" tooltip="&quot;&quot;"/>
            <a:extLst>
              <a:ext uri="{FF2B5EF4-FFF2-40B4-BE49-F238E27FC236}">
                <a16:creationId xmlns:a16="http://schemas.microsoft.com/office/drawing/2014/main" id="{FE2E8C16-9794-497C-B296-6C19BEDD2A6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187" y="587229"/>
            <a:ext cx="6243375" cy="416098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9AF6DBF7-DFD7-4E78-8339-91ACAC5C4F1F}"/>
              </a:ext>
            </a:extLst>
          </p:cNvPr>
          <p:cNvSpPr/>
          <p:nvPr/>
        </p:nvSpPr>
        <p:spPr>
          <a:xfrm>
            <a:off x="629174" y="5078883"/>
            <a:ext cx="10863743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2286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při záběru pokrčenou paží se vytvoří příznivé pákové poměry (grafika – loket</a:t>
            </a:r>
            <a:r>
              <a:rPr 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E6929233-5112-4A80-BC46-CDDE180AE257}"/>
              </a:ext>
            </a:extLst>
          </p:cNvPr>
          <p:cNvSpPr/>
          <p:nvPr/>
        </p:nvSpPr>
        <p:spPr>
          <a:xfrm>
            <a:off x="293615" y="327171"/>
            <a:ext cx="8850385" cy="1418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u="sng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Fáze odtlačování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286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začíná fáze odtlačování, následuje pohyb po čtvrtkruhové dráze, dlaň tlačí plavec dozadu a dolů, pohyb směrem dolů zvedá rameno a umožňuje přetočení těla kolem podélné osy na druhou stranu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286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záběr se zrychluje, loket stále směřuje ke dnu</a:t>
            </a:r>
          </a:p>
          <a:p>
            <a:pPr marL="342900" marR="2286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200" dirty="0">
              <a:solidFill>
                <a:srgbClr val="44444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286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 descr="obrázek">
            <a:hlinkClick r:id="rId2" tooltip="&quot;&quot;"/>
            <a:extLst>
              <a:ext uri="{FF2B5EF4-FFF2-40B4-BE49-F238E27FC236}">
                <a16:creationId xmlns:a16="http://schemas.microsoft.com/office/drawing/2014/main" id="{F75927E7-7751-42C8-A8BE-23D81F14462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233" y="1745764"/>
            <a:ext cx="7111767" cy="33664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6049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C6F41C92-1248-4382-AF3A-D63F962C4164}"/>
              </a:ext>
            </a:extLst>
          </p:cNvPr>
          <p:cNvSpPr/>
          <p:nvPr/>
        </p:nvSpPr>
        <p:spPr>
          <a:xfrm>
            <a:off x="243281" y="226503"/>
            <a:ext cx="8900719" cy="168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u="sng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Ukončení a přenos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ukončení záběru do natažené paže pohybem dlaně vzad a dolů, přetáčením osy ramenní se dostává natažená paže z vody palcem nahoru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Přenos je prováděn nataženou a se relaxovanou paží do předpažení a vzpažení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během přenosu se dlaň přetáčí tak, aby se paže zasouvala do vody malíkovou hranou</a:t>
            </a: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 descr="obrázek">
            <a:hlinkClick r:id="rId2" tooltip="&quot;&quot;"/>
            <a:extLst>
              <a:ext uri="{FF2B5EF4-FFF2-40B4-BE49-F238E27FC236}">
                <a16:creationId xmlns:a16="http://schemas.microsoft.com/office/drawing/2014/main" id="{F3717DD0-0771-48B3-ACD4-541F51D417A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745" y="2365696"/>
            <a:ext cx="5425405" cy="31374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5310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47A2033F-5F46-42A3-8ACA-85F6994FD3A3}"/>
              </a:ext>
            </a:extLst>
          </p:cNvPr>
          <p:cNvSpPr/>
          <p:nvPr/>
        </p:nvSpPr>
        <p:spPr>
          <a:xfrm>
            <a:off x="570451" y="360727"/>
            <a:ext cx="8573549" cy="2803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u="sng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Dýchání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nádech probíhá v </a:t>
            </a:r>
            <a:r>
              <a:rPr lang="cs-CZ" sz="12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mezizáběrové</a:t>
            </a: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pauze, kdy je jedna paže připravena k záběru a druhá záběr ukončila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výdech je prováděn na konci záběru protilehlé paže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na pravidelné dýchání je potřeba klást důraz, porušením rytmu dýchání vzhledem k rytmu pohybu paží vede k omezení intenzity </a:t>
            </a:r>
            <a:b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dýchání a nástup únavy</a:t>
            </a:r>
          </a:p>
          <a:p>
            <a:pPr fontAlgn="base"/>
            <a:r>
              <a:rPr lang="cs-CZ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Souhra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 záběr pažemi by měl být kontinuální, tj. když jedna paže začne záběr, druhá začne přenos, pohyb nohou je pravidelný, šest kopů na 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jeden cyklus paží</a:t>
            </a:r>
          </a:p>
          <a:p>
            <a:pPr fontAlgn="base"/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 descr="obrázek">
            <a:hlinkClick r:id="rId2" tooltip="&quot;Obr. 34 Pohyby paží a nohou. Zdroj www.swim-teach.com&quot;"/>
            <a:extLst>
              <a:ext uri="{FF2B5EF4-FFF2-40B4-BE49-F238E27FC236}">
                <a16:creationId xmlns:a16="http://schemas.microsoft.com/office/drawing/2014/main" id="{E8A23427-036B-4A78-A89C-9931444ABC3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472" y="3078760"/>
            <a:ext cx="5100506" cy="2248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4975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644</Words>
  <Application>Microsoft Office PowerPoint</Application>
  <PresentationFormat>Širokoúhlá obrazovka</PresentationFormat>
  <Paragraphs>75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inherit</vt:lpstr>
      <vt:lpstr>Symbol</vt:lpstr>
      <vt:lpstr>Times New Roman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ircul</dc:creator>
  <cp:lastModifiedBy> </cp:lastModifiedBy>
  <cp:revision>3</cp:revision>
  <dcterms:created xsi:type="dcterms:W3CDTF">2020-03-21T14:44:10Z</dcterms:created>
  <dcterms:modified xsi:type="dcterms:W3CDTF">2020-03-21T15:04:33Z</dcterms:modified>
</cp:coreProperties>
</file>