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4" r:id="rId3"/>
    <p:sldId id="268" r:id="rId4"/>
    <p:sldId id="267" r:id="rId5"/>
    <p:sldId id="272" r:id="rId6"/>
    <p:sldId id="274" r:id="rId7"/>
    <p:sldId id="273" r:id="rId8"/>
    <p:sldId id="277" r:id="rId9"/>
    <p:sldId id="258" r:id="rId10"/>
    <p:sldId id="278" r:id="rId11"/>
    <p:sldId id="279" r:id="rId12"/>
    <p:sldId id="282" r:id="rId13"/>
    <p:sldId id="285" r:id="rId14"/>
    <p:sldId id="283" r:id="rId15"/>
    <p:sldId id="296" r:id="rId16"/>
    <p:sldId id="291" r:id="rId17"/>
    <p:sldId id="289" r:id="rId18"/>
    <p:sldId id="299" r:id="rId19"/>
    <p:sldId id="290" r:id="rId20"/>
    <p:sldId id="286" r:id="rId21"/>
    <p:sldId id="298" r:id="rId22"/>
    <p:sldId id="287" r:id="rId23"/>
    <p:sldId id="292" r:id="rId24"/>
    <p:sldId id="293" r:id="rId25"/>
    <p:sldId id="297" r:id="rId26"/>
    <p:sldId id="300" r:id="rId27"/>
    <p:sldId id="295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82796" autoAdjust="0"/>
  </p:normalViewPr>
  <p:slideViewPr>
    <p:cSldViewPr>
      <p:cViewPr>
        <p:scale>
          <a:sx n="102" d="100"/>
          <a:sy n="102" d="100"/>
        </p:scale>
        <p:origin x="-18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5A77E-7887-40C8-AB9B-50CBF75D6CE4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824F7-1C3F-4800-A4E8-9B586A81BE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834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691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06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cs-CZ" baseline="0" dirty="0" smtClean="0"/>
              <a:t>      </a:t>
            </a:r>
            <a:endParaRPr lang="cs-CZ" baseline="0" dirty="0" smtClean="0"/>
          </a:p>
          <a:p>
            <a:pPr marL="228600" indent="-22860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309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708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194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662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463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465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472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L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059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56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dirty="0" smtClean="0"/>
              <a:t>Nejstaršími zlomky</a:t>
            </a:r>
            <a:r>
              <a:rPr lang="cs-CZ" baseline="0" dirty="0" smtClean="0"/>
              <a:t> - </a:t>
            </a:r>
            <a:r>
              <a:rPr lang="cs-CZ" dirty="0" smtClean="0"/>
              <a:t>byly patrně jedna polovina a jedna čtvrtina,</a:t>
            </a:r>
            <a:r>
              <a:rPr lang="cs-CZ" baseline="0" dirty="0" smtClean="0"/>
              <a:t> </a:t>
            </a:r>
            <a:r>
              <a:rPr lang="cs-CZ" dirty="0" smtClean="0"/>
              <a:t> vznik byl zřejmě inspirován procesem půlení. </a:t>
            </a:r>
            <a:endParaRPr lang="cs-CZ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67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aseline="0" dirty="0" smtClean="0"/>
              <a:t>.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672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251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576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520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824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954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037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3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u="non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17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224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047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024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88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087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24F7-1C3F-4800-A4E8-9B586A81BEB3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00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C587-F733-47D8-8CB2-0A65803E2EF8}" type="datetimeFigureOut">
              <a:rPr lang="cs-CZ" smtClean="0"/>
              <a:pPr/>
              <a:t>29.10.2018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5643F-F348-40DB-8AAD-DFA7DBA2A9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zlomky"/>
          <p:cNvPicPr>
            <a:picLocks noChangeAspect="1" noChangeArrowheads="1"/>
          </p:cNvPicPr>
          <p:nvPr/>
        </p:nvPicPr>
        <p:blipFill>
          <a:blip r:embed="rId3" cstate="print"/>
          <a:srcRect r="19288"/>
          <a:stretch>
            <a:fillRect/>
          </a:stretch>
        </p:blipFill>
        <p:spPr bwMode="auto">
          <a:xfrm rot="5400000">
            <a:off x="509590" y="578642"/>
            <a:ext cx="5244500" cy="547260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228184" y="2204864"/>
            <a:ext cx="2664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smtClean="0">
                <a:solidFill>
                  <a:srgbClr val="FF0000"/>
                </a:solidFill>
              </a:rPr>
              <a:t>Zlomky</a:t>
            </a:r>
            <a:endParaRPr lang="cs-CZ" sz="66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660232" y="3717032"/>
            <a:ext cx="2307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Jana Slezáková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975648" y="436510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8424936" cy="17871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528" y="332656"/>
            <a:ext cx="88838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2/1/23/Hra</a:t>
            </a:r>
            <a:endParaRPr kumimoji="0" 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b="69355"/>
          <a:stretch>
            <a:fillRect/>
          </a:stretch>
        </p:blipFill>
        <p:spPr bwMode="auto">
          <a:xfrm>
            <a:off x="3700195" y="4509120"/>
            <a:ext cx="5443805" cy="15121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395536" y="3068960"/>
            <a:ext cx="624081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2/3/40/hra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Jak velkou část žlutého šestiúhelníku tvoří zelený čtverec?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2664296" cy="2415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2" descr="C:\Users\Eva\AppData\Local\Microsoft\Windows\INetCache\IE\OVSKCIWO\4-leaf-clover-84237-large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068960"/>
            <a:ext cx="1620180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15816" y="0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PIZZA, KOLÁČ</a:t>
            </a:r>
          </a:p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Kruh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55297" name="obrázek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908720"/>
            <a:ext cx="3277889" cy="252028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5298" name="obrázek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36712"/>
            <a:ext cx="2592288" cy="257667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077072"/>
            <a:ext cx="2520280" cy="23395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683568" y="332656"/>
            <a:ext cx="12362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1/2/17/Hra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2400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491880" y="3212976"/>
            <a:ext cx="2877711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cs-C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Spravedlivé rozdělení koláčů</a:t>
            </a:r>
            <a:endParaRPr lang="cs-CZ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588224" y="188640"/>
            <a:ext cx="12362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1/2/19/Hra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3563888" y="6021288"/>
            <a:ext cx="2685351" cy="36933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Jak velká část dortu chybí?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55576" y="3645024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1/1/40/Hra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6" cstate="print"/>
          <a:srcRect l="-6452" t="2804"/>
          <a:stretch>
            <a:fillRect/>
          </a:stretch>
        </p:blipFill>
        <p:spPr bwMode="auto">
          <a:xfrm>
            <a:off x="6012160" y="4005064"/>
            <a:ext cx="2376264" cy="249587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5" name="Obdélník 14"/>
          <p:cNvSpPr/>
          <p:nvPr/>
        </p:nvSpPr>
        <p:spPr>
          <a:xfrm>
            <a:off x="6588224" y="357301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1/1/40/Hra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15816" y="0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Tyč</a:t>
            </a:r>
          </a:p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Úsečka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971600" y="1340768"/>
            <a:ext cx="12362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1/2/12/Hra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2400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804248" y="1196752"/>
            <a:ext cx="11721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1/2/36Hra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4" name="obrázek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2577128" cy="2304256"/>
          </a:xfrm>
          <a:prstGeom prst="rect">
            <a:avLst/>
          </a:prstGeom>
          <a:solidFill>
            <a:srgbClr val="FF0000"/>
          </a:solidFill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988840"/>
            <a:ext cx="2304256" cy="2424049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" name="Obdélník 16"/>
          <p:cNvSpPr/>
          <p:nvPr/>
        </p:nvSpPr>
        <p:spPr>
          <a:xfrm>
            <a:off x="3419872" y="4725144"/>
            <a:ext cx="2520280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cs-CZ" dirty="0" smtClean="0"/>
              <a:t> Uchopíme dvěma prsty provázek přesně v polovině a zjistíme, zda jsme se trefili</a:t>
            </a:r>
            <a:endParaRPr lang="cs-CZ" dirty="0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556792"/>
            <a:ext cx="2179638" cy="2892425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" name="Obdélník 18"/>
          <p:cNvSpPr/>
          <p:nvPr/>
        </p:nvSpPr>
        <p:spPr>
          <a:xfrm>
            <a:off x="6156176" y="5013176"/>
            <a:ext cx="2592288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dirty="0" smtClean="0"/>
              <a:t>Rozděl obrázek na tři a pak na čtyři stejné díly</a:t>
            </a:r>
            <a:endParaRPr lang="cs-CZ" dirty="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067944" y="1268760"/>
            <a:ext cx="11721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1/2/36Hra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3781713" cy="208823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8568952" cy="311005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467544" y="260648"/>
            <a:ext cx="1467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2/2/25/Hra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55976" y="764704"/>
            <a:ext cx="4572000" cy="646331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cs-C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Polovina obdélníku je modrá. Jak dlouhý je obdélník?</a:t>
            </a:r>
            <a:endParaRPr lang="cs-CZ" dirty="0"/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323528" y="2950785"/>
            <a:ext cx="20882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2/2/31/Hra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71800" y="260648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Počet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683568" y="1268760"/>
            <a:ext cx="12362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1/2/13/Hra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2400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16016" y="1196752"/>
            <a:ext cx="1287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1/12/19Hra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5538" name="obrázek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3518882" cy="26642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44824"/>
            <a:ext cx="3763963" cy="41783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539552" y="5229200"/>
            <a:ext cx="4216219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Rozděl lentilky spravedlivě.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7704856" cy="193897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683568" y="836712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3/75/3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827584" y="3933056"/>
          <a:ext cx="2808312" cy="26642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0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80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80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4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607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6074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6074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6074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474418"/>
              </p:ext>
            </p:extLst>
          </p:nvPr>
        </p:nvGraphicFramePr>
        <p:xfrm>
          <a:off x="3779912" y="3933056"/>
          <a:ext cx="4824534" cy="194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74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74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74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574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74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5740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9458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ž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b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5042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obsahy</a:t>
                      </a:r>
                      <a:endParaRPr lang="cs-CZ" sz="14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8č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4č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2č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1č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1č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587">
                <a:tc>
                  <a:txBody>
                    <a:bodyPr/>
                    <a:lstStyle/>
                    <a:p>
                      <a:r>
                        <a:rPr lang="cs-CZ" dirty="0" smtClean="0"/>
                        <a:t>části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1/2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1/4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1/8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1/16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1/16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1/32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Obdélník 2"/>
          <p:cNvSpPr/>
          <p:nvPr/>
        </p:nvSpPr>
        <p:spPr>
          <a:xfrm>
            <a:off x="2322004" y="28271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400" u="sng" dirty="0">
                <a:solidFill>
                  <a:srgbClr val="FF0000"/>
                </a:solidFill>
              </a:rPr>
              <a:t>Úlohy 3. - 5. ročník</a:t>
            </a:r>
          </a:p>
          <a:p>
            <a:pPr algn="ctr"/>
            <a:r>
              <a:rPr lang="cs-CZ" dirty="0">
                <a:solidFill>
                  <a:srgbClr val="FF0000"/>
                </a:solidFill>
              </a:rPr>
              <a:t>Rozvoj představy o zlomku z 1. – 2. ročníku</a:t>
            </a:r>
          </a:p>
          <a:p>
            <a:pPr algn="ctr"/>
            <a:r>
              <a:rPr lang="cs-CZ" dirty="0">
                <a:solidFill>
                  <a:srgbClr val="FF0000"/>
                </a:solidFill>
              </a:rPr>
              <a:t>Čokoláda, obdélník, čtverec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-108" t="27697" r="50576" b="52053"/>
          <a:stretch>
            <a:fillRect/>
          </a:stretch>
        </p:blipFill>
        <p:spPr bwMode="auto">
          <a:xfrm>
            <a:off x="611560" y="908720"/>
            <a:ext cx="7992888" cy="230425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39552" y="4766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4/58/15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t="47462" r="52438" b="33893"/>
          <a:stretch>
            <a:fillRect/>
          </a:stretch>
        </p:blipFill>
        <p:spPr bwMode="auto">
          <a:xfrm>
            <a:off x="611560" y="4077072"/>
            <a:ext cx="7992888" cy="2313731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611560" y="3429000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4/58/16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15816" y="0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PIZZA, KOLÁČ</a:t>
            </a:r>
          </a:p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Kruh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2400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7979419" cy="180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539552" y="654750"/>
            <a:ext cx="115212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3/80/1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4" cstate="print"/>
          <a:srcRect t="7738" r="26276" b="41583"/>
          <a:stretch>
            <a:fillRect/>
          </a:stretch>
        </p:blipFill>
        <p:spPr bwMode="auto">
          <a:xfrm>
            <a:off x="539552" y="3933056"/>
            <a:ext cx="8085471" cy="14147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 l="74497" r="7907" b="31674"/>
          <a:stretch>
            <a:fillRect/>
          </a:stretch>
        </p:blipFill>
        <p:spPr bwMode="auto">
          <a:xfrm>
            <a:off x="3779912" y="4941168"/>
            <a:ext cx="1656184" cy="16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539552" y="3247038"/>
            <a:ext cx="122413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81/3, 4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 l="2503" t="1876" r="1121" b="17460"/>
          <a:stretch>
            <a:fillRect/>
          </a:stretch>
        </p:blipFill>
        <p:spPr bwMode="auto">
          <a:xfrm>
            <a:off x="611560" y="620688"/>
            <a:ext cx="7704856" cy="413207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95536" y="4869160"/>
            <a:ext cx="92260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u="sng" dirty="0" smtClean="0"/>
              <a:t>Egyptským způsobem rozděl</a:t>
            </a:r>
            <a:r>
              <a:rPr lang="cs-CZ" sz="2400" dirty="0" smtClean="0"/>
              <a:t>:</a:t>
            </a:r>
          </a:p>
          <a:p>
            <a:pPr marL="342900" indent="-342900">
              <a:buAutoNum type="alphaLcParenR"/>
            </a:pPr>
            <a:r>
              <a:rPr lang="cs-CZ" sz="2400" dirty="0" smtClean="0"/>
              <a:t>2 chleby mezi 4 osoby                           d)   3 chleby mezi   5 osob</a:t>
            </a:r>
          </a:p>
          <a:p>
            <a:pPr marL="342900" indent="-342900">
              <a:buAutoNum type="alphaLcParenR"/>
            </a:pPr>
            <a:r>
              <a:rPr lang="cs-CZ" sz="2400" dirty="0" smtClean="0"/>
              <a:t>3 chleby mezi 12 osob                           e)   2  chleby mezi  7 osob</a:t>
            </a:r>
          </a:p>
          <a:p>
            <a:pPr marL="342900" indent="-342900">
              <a:buAutoNum type="alphaLcParenR"/>
            </a:pPr>
            <a:r>
              <a:rPr lang="cs-CZ" sz="2400" dirty="0" smtClean="0"/>
              <a:t>3chleby mezi    4 osoby                          f)   4 chleby mezi  7 osob             </a:t>
            </a:r>
          </a:p>
          <a:p>
            <a:endParaRPr lang="cs-CZ" sz="2400" dirty="0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611560" y="0"/>
            <a:ext cx="9669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4/59/18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15816" y="0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Tyč</a:t>
            </a:r>
          </a:p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Úsečka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2400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6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700808"/>
            <a:ext cx="8208912" cy="1587509"/>
          </a:xfrm>
          <a:prstGeom prst="rect">
            <a:avLst/>
          </a:prstGeom>
          <a:solidFill>
            <a:srgbClr val="00B0F0"/>
          </a:solidFill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8352928" cy="24299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323528" y="3429000"/>
            <a:ext cx="83869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3/36/5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395536" y="1158806"/>
            <a:ext cx="83869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3/22/2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20px-Tho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484784"/>
            <a:ext cx="194201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67544" y="54868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Zlomky  počítali  už ve starém Egyptě ? 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67544" y="1484784"/>
            <a:ext cx="66247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Už 6 tis. let před naším letopočtem lidé používali zlomky. </a:t>
            </a:r>
          </a:p>
          <a:p>
            <a:endParaRPr lang="cs-CZ" sz="2800" dirty="0" smtClean="0"/>
          </a:p>
          <a:p>
            <a:r>
              <a:rPr lang="cs-CZ" sz="2800" dirty="0" smtClean="0"/>
              <a:t>Mezi nejstarší zlomky patří ty,  které vznikaly metodou půlení (jedna polovina a čtvrtina,…)</a:t>
            </a:r>
          </a:p>
          <a:p>
            <a:r>
              <a:rPr lang="cs-CZ" sz="2800" dirty="0" smtClean="0"/>
              <a:t>V počátcích  používali  kmenové zlomky: </a:t>
            </a:r>
            <a:endParaRPr lang="cs-CZ" sz="2800" dirty="0"/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3059832" y="4653136"/>
          <a:ext cx="3101840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Rovnice" r:id="rId5" imgW="672808" imgH="393529" progId="Equation.3">
                  <p:embed/>
                </p:oleObj>
              </mc:Choice>
              <mc:Fallback>
                <p:oleObj name="Rovnice" r:id="rId5" imgW="672808" imgH="393529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4653136"/>
                        <a:ext cx="3101840" cy="18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71800" y="0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Počet</a:t>
            </a:r>
          </a:p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Slovní úlohy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8658854" cy="230425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79512" y="1124744"/>
            <a:ext cx="3024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3/47/1, 2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Opakované půlení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lipsa 6"/>
          <p:cNvSpPr/>
          <p:nvPr/>
        </p:nvSpPr>
        <p:spPr>
          <a:xfrm>
            <a:off x="1115616" y="4221088"/>
            <a:ext cx="2664296" cy="26369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9" name="Přímá spojovací čára 8"/>
          <p:cNvCxnSpPr>
            <a:stCxn id="7" idx="6"/>
            <a:endCxn id="7" idx="2"/>
          </p:cNvCxnSpPr>
          <p:nvPr/>
        </p:nvCxnSpPr>
        <p:spPr>
          <a:xfrm flipH="1">
            <a:off x="1115616" y="5539544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1763688" y="4581128"/>
            <a:ext cx="13420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Adam</a:t>
            </a:r>
            <a:endParaRPr lang="cs-CZ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2" name="Přímá spojovací čára 21"/>
          <p:cNvCxnSpPr>
            <a:endCxn id="7" idx="4"/>
          </p:cNvCxnSpPr>
          <p:nvPr/>
        </p:nvCxnSpPr>
        <p:spPr>
          <a:xfrm>
            <a:off x="2411760" y="5517232"/>
            <a:ext cx="36004" cy="1340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/>
        </p:nvSpPr>
        <p:spPr>
          <a:xfrm>
            <a:off x="2843808" y="5805264"/>
            <a:ext cx="17117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Blažena</a:t>
            </a:r>
            <a:endParaRPr lang="cs-CZ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4" name="Přímá spojovací čára 23"/>
          <p:cNvCxnSpPr>
            <a:endCxn id="7" idx="3"/>
          </p:cNvCxnSpPr>
          <p:nvPr/>
        </p:nvCxnSpPr>
        <p:spPr>
          <a:xfrm flipH="1">
            <a:off x="1505793" y="5589240"/>
            <a:ext cx="905967" cy="882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0" y="5661248"/>
            <a:ext cx="14734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Cecilie</a:t>
            </a:r>
            <a:endParaRPr lang="cs-CZ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5220072" y="4221088"/>
            <a:ext cx="2664296" cy="26369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1907704" y="5934670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4" name="Přímá spojovací čára 33"/>
          <p:cNvCxnSpPr>
            <a:stCxn id="30" idx="2"/>
            <a:endCxn id="30" idx="6"/>
          </p:cNvCxnSpPr>
          <p:nvPr/>
        </p:nvCxnSpPr>
        <p:spPr>
          <a:xfrm>
            <a:off x="5220072" y="5539544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čára 35"/>
          <p:cNvCxnSpPr>
            <a:stCxn id="30" idx="0"/>
            <a:endCxn id="30" idx="4"/>
          </p:cNvCxnSpPr>
          <p:nvPr/>
        </p:nvCxnSpPr>
        <p:spPr>
          <a:xfrm>
            <a:off x="6552220" y="4221088"/>
            <a:ext cx="0" cy="2636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čára 37"/>
          <p:cNvCxnSpPr>
            <a:stCxn id="30" idx="1"/>
            <a:endCxn id="30" idx="5"/>
          </p:cNvCxnSpPr>
          <p:nvPr/>
        </p:nvCxnSpPr>
        <p:spPr>
          <a:xfrm>
            <a:off x="5610249" y="4607255"/>
            <a:ext cx="1883942" cy="1864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>
            <a:stCxn id="30" idx="7"/>
            <a:endCxn id="30" idx="3"/>
          </p:cNvCxnSpPr>
          <p:nvPr/>
        </p:nvCxnSpPr>
        <p:spPr>
          <a:xfrm flipH="1">
            <a:off x="5610249" y="4607255"/>
            <a:ext cx="1883942" cy="1864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71800" y="0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Počet</a:t>
            </a:r>
          </a:p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Slovní úlohy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 r="44628" b="46154"/>
          <a:stretch>
            <a:fillRect/>
          </a:stretch>
        </p:blipFill>
        <p:spPr bwMode="auto">
          <a:xfrm>
            <a:off x="827584" y="1412776"/>
            <a:ext cx="7581414" cy="1584176"/>
          </a:xfrm>
          <a:prstGeom prst="rect">
            <a:avLst/>
          </a:prstGeom>
          <a:solidFill>
            <a:srgbClr val="FF0000"/>
          </a:solidFill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39552" y="908720"/>
            <a:ext cx="13388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4/105/10, 11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50000" r="44628"/>
          <a:stretch>
            <a:fillRect/>
          </a:stretch>
        </p:blipFill>
        <p:spPr bwMode="auto">
          <a:xfrm>
            <a:off x="755576" y="3212976"/>
            <a:ext cx="7632848" cy="148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56940" t="13534" r="14852" b="8672"/>
          <a:stretch>
            <a:fillRect/>
          </a:stretch>
        </p:blipFill>
        <p:spPr bwMode="auto">
          <a:xfrm>
            <a:off x="3203848" y="4869160"/>
            <a:ext cx="2736304" cy="162151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508104" y="764704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Zápis zlomku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 l="10394" t="26471" r="39717" b="54411"/>
          <a:stretch>
            <a:fillRect/>
          </a:stretch>
        </p:blipFill>
        <p:spPr bwMode="auto">
          <a:xfrm>
            <a:off x="611560" y="4149080"/>
            <a:ext cx="4536504" cy="2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8204" t="8824" r="16851" b="66176"/>
          <a:stretch>
            <a:fillRect/>
          </a:stretch>
        </p:blipFill>
        <p:spPr bwMode="auto">
          <a:xfrm>
            <a:off x="5868144" y="1772816"/>
            <a:ext cx="2645867" cy="44644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323528" y="0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4/56/3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95536" y="3284984"/>
            <a:ext cx="4860032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Zapiš, jaká část čtyřúhelníku je vybarvena zeleně, jaká modře, jaká žlutě a jaká hnědě.</a:t>
            </a:r>
            <a:endParaRPr lang="cs-CZ" sz="2000" dirty="0"/>
          </a:p>
        </p:txBody>
      </p:sp>
      <p:pic>
        <p:nvPicPr>
          <p:cNvPr id="39938" name="obrázek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55911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 b="69624"/>
          <a:stretch>
            <a:fillRect/>
          </a:stretch>
        </p:blipFill>
        <p:spPr bwMode="auto">
          <a:xfrm>
            <a:off x="395536" y="1124744"/>
            <a:ext cx="8064896" cy="1728192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-1043" t="27697" r="50576" b="52053"/>
          <a:stretch>
            <a:fillRect/>
          </a:stretch>
        </p:blipFill>
        <p:spPr bwMode="auto">
          <a:xfrm>
            <a:off x="2267744" y="3284984"/>
            <a:ext cx="4104456" cy="11521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539552" y="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Aritmetické operace se zlomky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 t="37799" b="18101"/>
          <a:stretch>
            <a:fillRect/>
          </a:stretch>
        </p:blipFill>
        <p:spPr bwMode="auto">
          <a:xfrm>
            <a:off x="395537" y="4941168"/>
            <a:ext cx="8064896" cy="15121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72819" t="10677" r="9269" b="21703"/>
          <a:stretch>
            <a:fillRect/>
          </a:stretch>
        </p:blipFill>
        <p:spPr bwMode="auto">
          <a:xfrm>
            <a:off x="2051720" y="829510"/>
            <a:ext cx="1584176" cy="15049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944445" y="0"/>
            <a:ext cx="6758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Opakované půlení ( zobecnění)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 l="72475" b="21509"/>
          <a:stretch>
            <a:fillRect/>
          </a:stretch>
        </p:blipFill>
        <p:spPr bwMode="auto">
          <a:xfrm>
            <a:off x="5076056" y="764704"/>
            <a:ext cx="1728192" cy="149066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251520" y="2780928"/>
          <a:ext cx="7560840" cy="93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r>
                        <a:rPr lang="cs-CZ" dirty="0" smtClean="0"/>
                        <a:t>půlen</a:t>
                      </a:r>
                      <a:r>
                        <a:rPr lang="cs-CZ" sz="1400" dirty="0" smtClean="0"/>
                        <a:t>í</a:t>
                      </a:r>
                      <a:endParaRPr lang="cs-CZ" sz="14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cs-CZ" dirty="0" smtClean="0"/>
                        <a:t>části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395536" y="4077072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Závislost  na  dolním řádku,  procesuální generický model.</a:t>
            </a:r>
          </a:p>
          <a:p>
            <a:endParaRPr lang="cs-CZ" sz="2400" dirty="0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467544" y="4869160"/>
            <a:ext cx="691276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95536" y="4919008"/>
            <a:ext cx="8748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Poznávací proces</a:t>
            </a:r>
          </a:p>
          <a:p>
            <a:endParaRPr lang="cs-CZ" sz="2400" b="1" u="sng" dirty="0" smtClean="0">
              <a:solidFill>
                <a:srgbClr val="FF0000"/>
              </a:solidFill>
            </a:endParaRPr>
          </a:p>
          <a:p>
            <a:r>
              <a:rPr lang="cs-CZ" sz="2400" dirty="0" smtClean="0"/>
              <a:t> izolované modely, generický model, abstraktní poznatek  </a:t>
            </a:r>
          </a:p>
          <a:p>
            <a:r>
              <a:rPr lang="cs-CZ" sz="2400" dirty="0" smtClean="0"/>
              <a:t>- zobecnění, abstrakce</a:t>
            </a:r>
          </a:p>
          <a:p>
            <a:endParaRPr lang="cs-CZ" sz="2400" dirty="0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251520" y="2780928"/>
          <a:ext cx="7560840" cy="1180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půlení</a:t>
                      </a:r>
                      <a:endParaRPr lang="cs-CZ" sz="16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cs-CZ" dirty="0" smtClean="0"/>
                        <a:t>části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32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64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   n</a:t>
                      </a:r>
                    </a:p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Obdélník 11"/>
          <p:cNvSpPr/>
          <p:nvPr/>
        </p:nvSpPr>
        <p:spPr>
          <a:xfrm rot="5400000">
            <a:off x="5387154" y="3030506"/>
            <a:ext cx="636083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Závislost  ve sloupcích ,  konceptuální generický model.</a:t>
            </a:r>
          </a:p>
          <a:p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8244408" y="260648"/>
            <a:ext cx="72008" cy="62646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-387424"/>
            <a:ext cx="914400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  <a:p>
            <a:pPr>
              <a:buFontTx/>
              <a:buChar char="-"/>
            </a:pPr>
            <a:endParaRPr lang="cs-CZ" sz="2400" dirty="0" smtClean="0"/>
          </a:p>
          <a:p>
            <a:r>
              <a:rPr lang="cs-CZ" sz="4400" dirty="0" smtClean="0">
                <a:solidFill>
                  <a:srgbClr val="FF0000"/>
                </a:solidFill>
              </a:rPr>
              <a:t>    Klíčové myšlenkové posuny žáků: </a:t>
            </a:r>
          </a:p>
          <a:p>
            <a:pPr>
              <a:buFontTx/>
              <a:buChar char="-"/>
            </a:pPr>
            <a:endParaRPr lang="cs-CZ" sz="2400" dirty="0" smtClean="0"/>
          </a:p>
          <a:p>
            <a:pPr>
              <a:buFontTx/>
              <a:buChar char="-"/>
            </a:pPr>
            <a:endParaRPr lang="cs-CZ" sz="2400" dirty="0" smtClean="0"/>
          </a:p>
          <a:p>
            <a:pPr marL="457200" indent="-457200">
              <a:buAutoNum type="arabicParenR"/>
            </a:pPr>
            <a:r>
              <a:rPr lang="cs-CZ" sz="2800" dirty="0" smtClean="0">
                <a:solidFill>
                  <a:srgbClr val="FF0000"/>
                </a:solidFill>
              </a:rPr>
              <a:t>ZOBECNĚNÍ </a:t>
            </a:r>
          </a:p>
          <a:p>
            <a:pPr marL="457200" indent="-457200"/>
            <a:endParaRPr lang="cs-CZ" sz="2800" dirty="0" smtClean="0">
              <a:solidFill>
                <a:srgbClr val="FF0000"/>
              </a:solidFill>
            </a:endParaRPr>
          </a:p>
          <a:p>
            <a:pPr marL="457200" indent="-457200"/>
            <a:r>
              <a:rPr lang="cs-CZ" sz="2800" dirty="0" smtClean="0"/>
              <a:t>      Žák z izolovaných modelů najde generický model </a:t>
            </a:r>
          </a:p>
          <a:p>
            <a:pPr marL="457200" indent="-457200"/>
            <a:r>
              <a:rPr lang="cs-CZ" sz="2800" dirty="0" smtClean="0"/>
              <a:t>      ( závislost, kdy dokáže určit další izolovaný model, aniž by ho vytvořil), cíl výuky na 1. stupni ZŠ.</a:t>
            </a:r>
          </a:p>
          <a:p>
            <a:pPr marL="457200" indent="-457200"/>
            <a:endParaRPr lang="cs-CZ" sz="2800" dirty="0" smtClean="0"/>
          </a:p>
          <a:p>
            <a:pPr marL="457200" indent="-457200"/>
            <a:r>
              <a:rPr lang="cs-CZ" sz="2800" dirty="0" smtClean="0">
                <a:solidFill>
                  <a:srgbClr val="FF0000"/>
                </a:solidFill>
              </a:rPr>
              <a:t>2)   ABSTRAKCE</a:t>
            </a:r>
          </a:p>
          <a:p>
            <a:pPr marL="457200" indent="-457200"/>
            <a:endParaRPr lang="cs-CZ" sz="2800" dirty="0" smtClean="0"/>
          </a:p>
          <a:p>
            <a:pPr marL="457200" indent="-457200"/>
            <a:r>
              <a:rPr lang="cs-CZ" sz="2800" dirty="0" smtClean="0"/>
              <a:t>      Žák dokáže popsat algebraický model matematickým jazykem pro každé možné n, cíl výuky 2. stupně ZŠ.</a:t>
            </a:r>
          </a:p>
          <a:p>
            <a:pPr marL="457200" indent="-457200"/>
            <a:r>
              <a:rPr lang="cs-CZ" sz="2800" dirty="0" smtClean="0"/>
              <a:t>      </a:t>
            </a:r>
          </a:p>
          <a:p>
            <a:endParaRPr lang="cs-CZ" sz="2400" dirty="0"/>
          </a:p>
        </p:txBody>
      </p:sp>
      <p:pic>
        <p:nvPicPr>
          <p:cNvPr id="3" name="Picture 2" descr="C:\Users\Eva\AppData\Local\Microsoft\Windows\INetCache\IE\OVSKCIWO\4-leaf-clover-84237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340768"/>
            <a:ext cx="990110" cy="79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357237"/>
            <a:ext cx="78428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8000" dirty="0" smtClean="0">
                <a:solidFill>
                  <a:srgbClr val="FF0000"/>
                </a:solidFill>
              </a:rPr>
              <a:t>Zlomky </a:t>
            </a:r>
          </a:p>
          <a:p>
            <a:pPr algn="ctr"/>
            <a:r>
              <a:rPr lang="cs-CZ" sz="4800" dirty="0" smtClean="0">
                <a:solidFill>
                  <a:srgbClr val="FF0000"/>
                </a:solidFill>
              </a:rPr>
              <a:t>v matematických prostředích</a:t>
            </a:r>
            <a:endParaRPr lang="cs-CZ" sz="48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615496" y="2919628"/>
            <a:ext cx="45557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>
                <a:solidFill>
                  <a:srgbClr val="FF0000"/>
                </a:solidFill>
              </a:rPr>
              <a:t>Která jsme neřekli?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62140" t="8023" r="16403" b="16190"/>
          <a:stretch/>
        </p:blipFill>
        <p:spPr bwMode="auto">
          <a:xfrm>
            <a:off x="3151889" y="3933056"/>
            <a:ext cx="3050173" cy="231498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55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404664"/>
            <a:ext cx="8568952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Děkuji za pozornost</a:t>
            </a:r>
          </a:p>
          <a:p>
            <a:pPr algn="ctr"/>
            <a:endParaRPr lang="cs-CZ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cs-CZ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cs-CZ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cs-CZ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cs-CZ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 descr="C:\Users\Eva\AppData\Local\Microsoft\Windows\INetCache\IE\OVSKCIWO\4-leaf-clover-84237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72816"/>
            <a:ext cx="4176464" cy="3341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20px-Th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780928"/>
            <a:ext cx="1152128" cy="222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251520" y="54868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ÚLOHA  1. Rozdělte  4 chleby mezi šest lidí spravedlivě:  </a:t>
            </a:r>
            <a:endParaRPr lang="cs-CZ" sz="2800" dirty="0"/>
          </a:p>
        </p:txBody>
      </p:sp>
      <p:sp>
        <p:nvSpPr>
          <p:cNvPr id="4" name="Elipsa 3"/>
          <p:cNvSpPr/>
          <p:nvPr/>
        </p:nvSpPr>
        <p:spPr>
          <a:xfrm>
            <a:off x="827584" y="1484784"/>
            <a:ext cx="1512168" cy="9361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2843808" y="1484784"/>
            <a:ext cx="1512168" cy="9361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4860032" y="1484784"/>
            <a:ext cx="1512168" cy="9361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6732240" y="1412776"/>
            <a:ext cx="1512168" cy="9361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55576" y="2996952"/>
            <a:ext cx="6048672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4000" dirty="0" smtClean="0"/>
              <a:t>5 chlebů mezi 6 </a:t>
            </a:r>
            <a:r>
              <a:rPr lang="cs-CZ" sz="4800" dirty="0" smtClean="0"/>
              <a:t>lidí </a:t>
            </a:r>
          </a:p>
        </p:txBody>
      </p:sp>
      <p:cxnSp>
        <p:nvCxnSpPr>
          <p:cNvPr id="10" name="Přímá spojovací čára 9"/>
          <p:cNvCxnSpPr>
            <a:stCxn id="4" idx="0"/>
            <a:endCxn id="4" idx="4"/>
          </p:cNvCxnSpPr>
          <p:nvPr/>
        </p:nvCxnSpPr>
        <p:spPr>
          <a:xfrm>
            <a:off x="1583668" y="1484784"/>
            <a:ext cx="0" cy="9361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3635896" y="1484784"/>
            <a:ext cx="0" cy="9361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652120" y="1484784"/>
            <a:ext cx="0" cy="9361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7524328" y="1412776"/>
            <a:ext cx="0" cy="9361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6876256" y="1628800"/>
            <a:ext cx="1224136" cy="4320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>
            <a:endCxn id="7" idx="3"/>
          </p:cNvCxnSpPr>
          <p:nvPr/>
        </p:nvCxnSpPr>
        <p:spPr>
          <a:xfrm flipH="1">
            <a:off x="6953692" y="1556792"/>
            <a:ext cx="1074692" cy="6549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1763688" y="4293096"/>
            <a:ext cx="330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Každý může dostat    5/6   chleba.</a:t>
            </a:r>
            <a:endParaRPr lang="cs-CZ" u="sng" dirty="0" smtClean="0"/>
          </a:p>
        </p:txBody>
      </p:sp>
      <p:sp>
        <p:nvSpPr>
          <p:cNvPr id="19" name="Elipsa 18"/>
          <p:cNvSpPr/>
          <p:nvPr/>
        </p:nvSpPr>
        <p:spPr>
          <a:xfrm>
            <a:off x="971600" y="5301208"/>
            <a:ext cx="1152128" cy="10081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3995936" y="5373216"/>
            <a:ext cx="1152128" cy="10081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Elipsa 26"/>
          <p:cNvSpPr/>
          <p:nvPr/>
        </p:nvSpPr>
        <p:spPr>
          <a:xfrm>
            <a:off x="5436096" y="5373216"/>
            <a:ext cx="1152128" cy="10081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Elipsa 27"/>
          <p:cNvSpPr/>
          <p:nvPr/>
        </p:nvSpPr>
        <p:spPr>
          <a:xfrm>
            <a:off x="2555776" y="5301208"/>
            <a:ext cx="1152128" cy="10081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6804248" y="5373216"/>
            <a:ext cx="1152128" cy="10081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va\AppData\Local\Microsoft\Windows\INetCache\IE\OVSKCIWO\stick-kids-border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708920"/>
            <a:ext cx="3209052" cy="144016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Oválný popisek 4"/>
          <p:cNvSpPr/>
          <p:nvPr/>
        </p:nvSpPr>
        <p:spPr>
          <a:xfrm>
            <a:off x="5148064" y="548680"/>
            <a:ext cx="3672408" cy="1512168"/>
          </a:xfrm>
          <a:prstGeom prst="wedgeEllipseCallout">
            <a:avLst>
              <a:gd name="adj1" fmla="val -39347"/>
              <a:gd name="adj2" fmla="val 880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Co  je klíčovým poznatkem práce se zlomky?</a:t>
            </a:r>
          </a:p>
        </p:txBody>
      </p:sp>
      <p:sp>
        <p:nvSpPr>
          <p:cNvPr id="6" name="Oválný popisek 5"/>
          <p:cNvSpPr/>
          <p:nvPr/>
        </p:nvSpPr>
        <p:spPr>
          <a:xfrm>
            <a:off x="5076056" y="4941168"/>
            <a:ext cx="3672408" cy="1512168"/>
          </a:xfrm>
          <a:prstGeom prst="wedgeEllipseCallout">
            <a:avLst>
              <a:gd name="adj1" fmla="val -41264"/>
              <a:gd name="adj2" fmla="val -925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S  jakými zlomky pracujeme?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179512" y="4869160"/>
            <a:ext cx="3672408" cy="1512168"/>
          </a:xfrm>
          <a:prstGeom prst="wedgeEllipseCallout">
            <a:avLst>
              <a:gd name="adj1" fmla="val 44684"/>
              <a:gd name="adj2" fmla="val -909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Proč pracovat se zlomky od první třídy?</a:t>
            </a:r>
          </a:p>
        </p:txBody>
      </p:sp>
      <p:sp>
        <p:nvSpPr>
          <p:cNvPr id="8" name="Oválný popisek 7"/>
          <p:cNvSpPr/>
          <p:nvPr/>
        </p:nvSpPr>
        <p:spPr>
          <a:xfrm>
            <a:off x="179512" y="620688"/>
            <a:ext cx="3672408" cy="1512168"/>
          </a:xfrm>
          <a:prstGeom prst="wedgeEllipseCallout">
            <a:avLst>
              <a:gd name="adj1" fmla="val 43419"/>
              <a:gd name="adj2" fmla="val 824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Jak pracovat?</a:t>
            </a:r>
          </a:p>
        </p:txBody>
      </p:sp>
      <p:sp>
        <p:nvSpPr>
          <p:cNvPr id="9" name="Oválný popisek 8"/>
          <p:cNvSpPr/>
          <p:nvPr/>
        </p:nvSpPr>
        <p:spPr>
          <a:xfrm>
            <a:off x="5148064" y="548680"/>
            <a:ext cx="3672408" cy="1512168"/>
          </a:xfrm>
          <a:prstGeom prst="wedgeEllipseCallout">
            <a:avLst>
              <a:gd name="adj1" fmla="val -39347"/>
              <a:gd name="adj2" fmla="val 880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Diagnostikujeme představy zlomku.</a:t>
            </a:r>
          </a:p>
        </p:txBody>
      </p:sp>
      <p:sp>
        <p:nvSpPr>
          <p:cNvPr id="10" name="Oválný popisek 9"/>
          <p:cNvSpPr/>
          <p:nvPr/>
        </p:nvSpPr>
        <p:spPr>
          <a:xfrm>
            <a:off x="5076056" y="4941168"/>
            <a:ext cx="3672408" cy="1512168"/>
          </a:xfrm>
          <a:prstGeom prst="wedgeEllipseCallout">
            <a:avLst>
              <a:gd name="adj1" fmla="val -41264"/>
              <a:gd name="adj2" fmla="val -925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 </a:t>
            </a:r>
            <a:r>
              <a:rPr lang="cs-CZ" sz="2000" dirty="0" smtClean="0">
                <a:solidFill>
                  <a:srgbClr val="002060"/>
                </a:solidFill>
              </a:rPr>
              <a:t>Pracujeme</a:t>
            </a:r>
          </a:p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 s izolovanými modely zlomků.</a:t>
            </a:r>
          </a:p>
        </p:txBody>
      </p:sp>
      <p:sp>
        <p:nvSpPr>
          <p:cNvPr id="12" name="Oválný popisek 11"/>
          <p:cNvSpPr/>
          <p:nvPr/>
        </p:nvSpPr>
        <p:spPr>
          <a:xfrm>
            <a:off x="179512" y="4869160"/>
            <a:ext cx="3672408" cy="1512168"/>
          </a:xfrm>
          <a:prstGeom prst="wedgeEllipseCallout">
            <a:avLst>
              <a:gd name="adj1" fmla="val 44684"/>
              <a:gd name="adj2" fmla="val -909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rgbClr val="002060"/>
                </a:solidFill>
              </a:rPr>
              <a:t>Princip genetické paralely</a:t>
            </a:r>
          </a:p>
        </p:txBody>
      </p:sp>
      <p:sp>
        <p:nvSpPr>
          <p:cNvPr id="13" name="Oválný popisek 12"/>
          <p:cNvSpPr/>
          <p:nvPr/>
        </p:nvSpPr>
        <p:spPr>
          <a:xfrm>
            <a:off x="179512" y="620688"/>
            <a:ext cx="3672408" cy="1512168"/>
          </a:xfrm>
          <a:prstGeom prst="wedgeEllipseCallout">
            <a:avLst>
              <a:gd name="adj1" fmla="val 43419"/>
              <a:gd name="adj2" fmla="val 824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Důraz je kladen na propedeutiku kmenových zlomků.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půlení rohlí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2088232" cy="1278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052" name="AutoShape 4" descr="Výsledek obrázku pro rozlomený rohlí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4" name="Picture 6" descr="Výsledek obrázku pro rozlomený rohlík"/>
          <p:cNvPicPr>
            <a:picLocks noChangeAspect="1" noChangeArrowheads="1"/>
          </p:cNvPicPr>
          <p:nvPr/>
        </p:nvPicPr>
        <p:blipFill>
          <a:blip r:embed="rId4" cstate="print"/>
          <a:srcRect l="1128" r="15374" b="35831"/>
          <a:stretch>
            <a:fillRect/>
          </a:stretch>
        </p:blipFill>
        <p:spPr bwMode="auto">
          <a:xfrm>
            <a:off x="3203848" y="1772816"/>
            <a:ext cx="2830813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57" name="Picture 9" descr="C:\Users\Eva\AppData\Local\Microsoft\Windows\INetCache\IE\ZUVWQTQ3\kids-faces-clipart[1].jpg"/>
          <p:cNvPicPr>
            <a:picLocks noChangeAspect="1" noChangeArrowheads="1"/>
          </p:cNvPicPr>
          <p:nvPr/>
        </p:nvPicPr>
        <p:blipFill>
          <a:blip r:embed="rId5" cstate="print"/>
          <a:srcRect b="52789"/>
          <a:stretch>
            <a:fillRect/>
          </a:stretch>
        </p:blipFill>
        <p:spPr bwMode="auto">
          <a:xfrm>
            <a:off x="395536" y="404664"/>
            <a:ext cx="2016224" cy="951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59" name="Picture 11" descr="Výsledek obrázku pro půlení jablka"/>
          <p:cNvPicPr>
            <a:picLocks noChangeAspect="1" noChangeArrowheads="1"/>
          </p:cNvPicPr>
          <p:nvPr/>
        </p:nvPicPr>
        <p:blipFill>
          <a:blip r:embed="rId6" cstate="print"/>
          <a:srcRect l="5906" t="25503" r="35032" b="18025"/>
          <a:stretch>
            <a:fillRect/>
          </a:stretch>
        </p:blipFill>
        <p:spPr bwMode="auto">
          <a:xfrm>
            <a:off x="6876256" y="1772816"/>
            <a:ext cx="2016225" cy="12500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Oválný popisek 6"/>
          <p:cNvSpPr/>
          <p:nvPr/>
        </p:nvSpPr>
        <p:spPr>
          <a:xfrm>
            <a:off x="3131840" y="332656"/>
            <a:ext cx="5616624" cy="1152128"/>
          </a:xfrm>
          <a:prstGeom prst="wedgeEllipseCallout">
            <a:avLst>
              <a:gd name="adj1" fmla="val -58603"/>
              <a:gd name="adj2" fmla="val 50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Která půlka je větší?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43608" y="3212976"/>
            <a:ext cx="76328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POZNÁNÍ   =   ZOBECNĚNÍ</a:t>
            </a:r>
          </a:p>
          <a:p>
            <a:pPr algn="ctr"/>
            <a:endParaRPr lang="cs-CZ" sz="32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3200" b="1" dirty="0" smtClean="0"/>
              <a:t>Každý celek lze rozdělit ( mnoha ) způsoby na poloviny, čtvrtiny, osminy, třetiny, šestiny,  </a:t>
            </a:r>
            <a:r>
              <a:rPr lang="cs-CZ" sz="3200" b="1" dirty="0"/>
              <a:t>n</a:t>
            </a:r>
            <a:r>
              <a:rPr lang="cs-CZ" sz="3200" b="1" dirty="0" smtClean="0"/>
              <a:t>a stejné části … na dvě, na tři, …</a:t>
            </a:r>
          </a:p>
          <a:p>
            <a:pPr algn="ctr"/>
            <a:r>
              <a:rPr lang="cs-CZ" sz="3200" b="1" dirty="0" smtClean="0"/>
              <a:t>Nezáleží na tvaru, ale na tom, zda jsou části</a:t>
            </a:r>
          </a:p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STEJNĚ VELKÉ .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23728" y="0"/>
            <a:ext cx="4957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u="sng" dirty="0" smtClean="0">
                <a:solidFill>
                  <a:srgbClr val="FF0000"/>
                </a:solidFill>
              </a:rPr>
              <a:t>Úlohy 1. - 2. ročník</a:t>
            </a:r>
            <a:endParaRPr lang="cs-CZ" sz="4800" u="sng" dirty="0">
              <a:solidFill>
                <a:srgbClr val="FF0000"/>
              </a:solidFill>
            </a:endParaRPr>
          </a:p>
        </p:txBody>
      </p:sp>
      <p:pic>
        <p:nvPicPr>
          <p:cNvPr id="41986" name="Picture 2" descr="C:\Users\Eva\AppData\Local\Microsoft\Windows\INetCache\IE\OVSKCIWO\4-leaf-clover-84237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7128792" cy="570303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547664" y="2564904"/>
            <a:ext cx="203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zkušenost</a:t>
            </a:r>
            <a:endParaRPr lang="cs-CZ" sz="3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83968" y="1628800"/>
            <a:ext cx="2358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manipulace</a:t>
            </a:r>
            <a:endParaRPr lang="cs-CZ" sz="3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67744" y="4797152"/>
            <a:ext cx="2175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vizualizace</a:t>
            </a:r>
            <a:endParaRPr lang="cs-CZ" sz="3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148064" y="3429000"/>
            <a:ext cx="2465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dramatizace</a:t>
            </a:r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332656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u="sng" dirty="0" smtClean="0">
                <a:solidFill>
                  <a:srgbClr val="FF0000"/>
                </a:solidFill>
              </a:rPr>
              <a:t>Postupujeme manipulativně</a:t>
            </a:r>
          </a:p>
          <a:p>
            <a:pPr algn="ctr"/>
            <a:endParaRPr lang="cs-CZ" sz="3200" b="1" dirty="0" smtClean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1412776"/>
            <a:ext cx="79928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cs-CZ" sz="3200" b="1" dirty="0" smtClean="0"/>
              <a:t>krájíme koláče, pizzu</a:t>
            </a:r>
          </a:p>
          <a:p>
            <a:pPr algn="ctr">
              <a:buFont typeface="Arial" pitchFamily="34" charset="0"/>
              <a:buChar char="•"/>
            </a:pPr>
            <a:r>
              <a:rPr lang="cs-CZ" sz="3200" b="1" dirty="0" smtClean="0"/>
              <a:t>překládáme papír-obdélník, čtverec kruh</a:t>
            </a:r>
          </a:p>
          <a:p>
            <a:pPr algn="ctr">
              <a:buFont typeface="Arial" pitchFamily="34" charset="0"/>
              <a:buChar char="•"/>
            </a:pPr>
            <a:r>
              <a:rPr lang="cs-CZ" sz="3200" b="1" dirty="0" smtClean="0"/>
              <a:t>dělíme provázek</a:t>
            </a:r>
          </a:p>
          <a:p>
            <a:pPr algn="ctr">
              <a:buFont typeface="Arial" pitchFamily="34" charset="0"/>
              <a:buChar char="•"/>
            </a:pPr>
            <a:r>
              <a:rPr lang="cs-CZ" sz="3200" b="1" dirty="0" smtClean="0"/>
              <a:t>rozdělujeme fazole, lentilky, peníze</a:t>
            </a:r>
          </a:p>
          <a:p>
            <a:pPr algn="ctr"/>
            <a:endParaRPr lang="cs-CZ" sz="32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  na SPRAVEDLIVÉ  stejné části</a:t>
            </a:r>
          </a:p>
          <a:p>
            <a:pPr algn="ctr"/>
            <a:endParaRPr lang="cs-CZ" sz="3200" b="1" dirty="0" smtClean="0">
              <a:solidFill>
                <a:srgbClr val="FF0000"/>
              </a:solidFill>
            </a:endParaRPr>
          </a:p>
        </p:txBody>
      </p:sp>
      <p:pic>
        <p:nvPicPr>
          <p:cNvPr id="43012" name="Picture 4" descr="C:\Users\Eva\AppData\Local\Microsoft\Windows\INetCache\IE\HS5GS1K6\pizza-slice-01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52493">
            <a:off x="81581" y="5454014"/>
            <a:ext cx="2160240" cy="914502"/>
          </a:xfrm>
          <a:prstGeom prst="rect">
            <a:avLst/>
          </a:prstGeom>
          <a:noFill/>
        </p:spPr>
      </p:pic>
      <p:pic>
        <p:nvPicPr>
          <p:cNvPr id="43015" name="Picture 7" descr="C:\Users\Eva\AppData\Local\Microsoft\Windows\INetCache\IE\L3F5TEI5\400px-Regular_quadrilateral.svg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869160"/>
            <a:ext cx="1368152" cy="136815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3017" name="Picture 9" descr="C:\Users\Eva\AppData\Local\Microsoft\Windows\INetCache\IE\OVSKCIWO\11_12_2_web[1].jpg"/>
          <p:cNvPicPr>
            <a:picLocks noChangeAspect="1" noChangeArrowheads="1"/>
          </p:cNvPicPr>
          <p:nvPr/>
        </p:nvPicPr>
        <p:blipFill>
          <a:blip r:embed="rId5" cstate="print"/>
          <a:srcRect b="14569"/>
          <a:stretch>
            <a:fillRect/>
          </a:stretch>
        </p:blipFill>
        <p:spPr bwMode="auto">
          <a:xfrm>
            <a:off x="6444208" y="4941168"/>
            <a:ext cx="2149344" cy="1224136"/>
          </a:xfrm>
          <a:prstGeom prst="rect">
            <a:avLst/>
          </a:prstGeom>
          <a:noFill/>
        </p:spPr>
      </p:pic>
      <p:sp>
        <p:nvSpPr>
          <p:cNvPr id="43019" name="AutoShape 11" descr="Výsledek obrázku pro prov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21" name="Picture 13" descr="Výsledek obrázku pro prováze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869160"/>
            <a:ext cx="1296144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75856" y="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Modely zlomku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547664" y="692696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Čokoláda </a:t>
            </a:r>
          </a:p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 Obdélník, čtverec. 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Eva\AppData\Local\Microsoft\Windows\INetCache\IE\OVSKCIWO\4-leaf-clover-84237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2656"/>
            <a:ext cx="1080120" cy="864096"/>
          </a:xfrm>
          <a:prstGeom prst="rect">
            <a:avLst/>
          </a:prstGeom>
          <a:noFill/>
        </p:spPr>
      </p:pic>
      <p:pic>
        <p:nvPicPr>
          <p:cNvPr id="48129" name="obrázek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2800511" cy="18722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51520" y="1988840"/>
            <a:ext cx="151216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1/1/ 15/Hra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3" name="obrázek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852936"/>
            <a:ext cx="2736304" cy="18360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275856" y="1988840"/>
            <a:ext cx="151216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1/1/ 17/Hra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228184" y="1916832"/>
            <a:ext cx="151216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 </a:t>
            </a:r>
            <a:r>
              <a:rPr kumimoji="0" lang="cs-CZ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/19/Hra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4" name="obrázek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852936"/>
            <a:ext cx="2621489" cy="180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1331640" y="5157192"/>
            <a:ext cx="679121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cs-CZ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ntuitivní představa poloviny a čtvrtiny.</a:t>
            </a:r>
            <a:endParaRPr kumimoji="0" lang="cs-CZ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2352782" y="3645024"/>
            <a:ext cx="679121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cs-CZ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2508943" cy="26642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23528" y="332656"/>
            <a:ext cx="151216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1/2/ 58/Hra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836712"/>
            <a:ext cx="2304256" cy="266598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3275856" y="301879"/>
            <a:ext cx="112242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2/1/17/Hra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5104"/>
            <a:ext cx="8301533" cy="165618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251520" y="3760965"/>
            <a:ext cx="1184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2/3/19/hra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46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836712"/>
            <a:ext cx="2952328" cy="26642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5868144" y="332656"/>
            <a:ext cx="112242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2/1/12/Hra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Eva\AppData\Local\Microsoft\Windows\INetCache\IE\OVSKCIWO\4-leaf-clover-84237-large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5733256"/>
            <a:ext cx="792088" cy="633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630</Words>
  <Application>Microsoft Office PowerPoint</Application>
  <PresentationFormat>Předvádění na obrazovce (4:3)</PresentationFormat>
  <Paragraphs>215</Paragraphs>
  <Slides>27</Slides>
  <Notes>27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9" baseType="lpstr">
      <vt:lpstr>Motiv sady Office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Eva</dc:creator>
  <cp:lastModifiedBy>Jana</cp:lastModifiedBy>
  <cp:revision>70</cp:revision>
  <dcterms:created xsi:type="dcterms:W3CDTF">2017-10-08T14:54:37Z</dcterms:created>
  <dcterms:modified xsi:type="dcterms:W3CDTF">2018-10-29T10:23:37Z</dcterms:modified>
</cp:coreProperties>
</file>