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86" r:id="rId5"/>
    <p:sldId id="259" r:id="rId6"/>
    <p:sldId id="258" r:id="rId7"/>
    <p:sldId id="285" r:id="rId8"/>
    <p:sldId id="260" r:id="rId9"/>
    <p:sldId id="273" r:id="rId10"/>
    <p:sldId id="287" r:id="rId11"/>
    <p:sldId id="289" r:id="rId12"/>
    <p:sldId id="288" r:id="rId13"/>
    <p:sldId id="275" r:id="rId14"/>
    <p:sldId id="274" r:id="rId15"/>
    <p:sldId id="262" r:id="rId16"/>
    <p:sldId id="278" r:id="rId17"/>
    <p:sldId id="290" r:id="rId18"/>
    <p:sldId id="291" r:id="rId19"/>
    <p:sldId id="293" r:id="rId20"/>
    <p:sldId id="263" r:id="rId21"/>
    <p:sldId id="270" r:id="rId22"/>
    <p:sldId id="267" r:id="rId23"/>
    <p:sldId id="265" r:id="rId24"/>
    <p:sldId id="276" r:id="rId25"/>
    <p:sldId id="292" r:id="rId26"/>
    <p:sldId id="294" r:id="rId27"/>
    <p:sldId id="297" r:id="rId28"/>
    <p:sldId id="295" r:id="rId29"/>
    <p:sldId id="298" r:id="rId30"/>
    <p:sldId id="296" r:id="rId31"/>
    <p:sldId id="299" r:id="rId32"/>
    <p:sldId id="300" r:id="rId33"/>
    <p:sldId id="264" r:id="rId34"/>
    <p:sldId id="301" r:id="rId35"/>
    <p:sldId id="266" r:id="rId36"/>
    <p:sldId id="268" r:id="rId37"/>
    <p:sldId id="269" r:id="rId38"/>
    <p:sldId id="281" r:id="rId39"/>
    <p:sldId id="280" r:id="rId40"/>
    <p:sldId id="282" r:id="rId41"/>
    <p:sldId id="284" r:id="rId4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3" d="100"/>
          <a:sy n="53" d="100"/>
        </p:scale>
        <p:origin x="84" y="858"/>
      </p:cViewPr>
      <p:guideLst>
        <p:guide orient="horz" pos="2160"/>
        <p:guide pos="37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72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551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175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27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15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131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57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2714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221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49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155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785ED-2997-45B0-A1E2-42471D2C4CB1}" type="datetimeFigureOut">
              <a:rPr lang="cs-CZ" smtClean="0"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CEA4B-EF07-4DE4-A5FE-488AC5CB7B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419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200" b="1" i="1" dirty="0">
                <a:solidFill>
                  <a:schemeClr val="accent1">
                    <a:lumMod val="75000"/>
                  </a:schemeClr>
                </a:solidFill>
              </a:rPr>
              <a:t>Testování v </a:t>
            </a:r>
            <a:r>
              <a:rPr lang="cs-CZ" sz="7200" b="1" i="1" dirty="0" err="1">
                <a:solidFill>
                  <a:schemeClr val="accent1">
                    <a:lumMod val="75000"/>
                  </a:schemeClr>
                </a:solidFill>
              </a:rPr>
              <a:t>Moodlu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>Projekt ESF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602038"/>
            <a:ext cx="10051668" cy="223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24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Nastavení testu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Chování úloh </a:t>
            </a:r>
            <a:r>
              <a:rPr lang="cs-CZ" sz="3200" dirty="0" smtClean="0"/>
              <a:t>– zamíchat v rámci úloh,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800" dirty="0" smtClean="0"/>
              <a:t>Adaptivní režim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800" dirty="0" smtClean="0"/>
              <a:t>Interaktivní s vícero pokusy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800" dirty="0"/>
              <a:t>Odložený </a:t>
            </a:r>
            <a:r>
              <a:rPr lang="cs-CZ" sz="2800" dirty="0" smtClean="0"/>
              <a:t>výsledek, Odložený výsledek s mírou jistoty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800" dirty="0" smtClean="0"/>
              <a:t>Okamžitý </a:t>
            </a:r>
            <a:r>
              <a:rPr lang="cs-CZ" sz="2800" dirty="0" smtClean="0"/>
              <a:t>výsledek</a:t>
            </a:r>
            <a:r>
              <a:rPr lang="cs-CZ" sz="2800" dirty="0"/>
              <a:t>, Okamžitý </a:t>
            </a:r>
            <a:r>
              <a:rPr lang="cs-CZ" sz="2800" dirty="0" smtClean="0"/>
              <a:t>výsledek s </a:t>
            </a:r>
            <a:r>
              <a:rPr lang="cs-CZ" sz="2800" dirty="0" smtClean="0"/>
              <a:t>mírou </a:t>
            </a:r>
            <a:r>
              <a:rPr lang="cs-CZ" sz="2800" dirty="0" smtClean="0"/>
              <a:t>jistoty</a:t>
            </a:r>
            <a:endParaRPr lang="cs-CZ" sz="2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800" dirty="0" smtClean="0"/>
              <a:t>Ruční </a:t>
            </a:r>
            <a:r>
              <a:rPr lang="cs-CZ" sz="2800" dirty="0" smtClean="0"/>
              <a:t>známkování</a:t>
            </a:r>
            <a:endParaRPr lang="cs-CZ" b="1" dirty="0"/>
          </a:p>
          <a:p>
            <a:r>
              <a:rPr lang="cs-CZ" sz="3200" b="1" dirty="0"/>
              <a:t>Pokusit se o novou </a:t>
            </a:r>
            <a:r>
              <a:rPr lang="cs-CZ" sz="3200" b="1" dirty="0" smtClean="0"/>
              <a:t>odpověď </a:t>
            </a:r>
            <a:r>
              <a:rPr lang="cs-CZ" sz="3200" dirty="0" smtClean="0"/>
              <a:t>– pokud je povoleno, zobrazí se tlačítko nová odpověď po zodpovězení otázky</a:t>
            </a:r>
            <a:endParaRPr lang="cs-CZ" sz="3200" dirty="0"/>
          </a:p>
          <a:p>
            <a:r>
              <a:rPr lang="cs-CZ" sz="3200" b="1" dirty="0"/>
              <a:t>Každý pokus </a:t>
            </a:r>
            <a:r>
              <a:rPr lang="cs-CZ" sz="3200" b="1" dirty="0" smtClean="0"/>
              <a:t>staví na předchozím</a:t>
            </a:r>
            <a:endParaRPr lang="cs-CZ" sz="3200" b="1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248238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Nastavení testu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Možnosti </a:t>
            </a:r>
            <a:r>
              <a:rPr lang="cs-CZ" b="1" dirty="0" smtClean="0"/>
              <a:t>prohlídky </a:t>
            </a:r>
            <a:r>
              <a:rPr lang="cs-CZ" dirty="0" smtClean="0"/>
              <a:t>– určují kdy a co bude studentům zpřístupněno</a:t>
            </a:r>
          </a:p>
          <a:p>
            <a:pPr marL="0" indent="0">
              <a:buNone/>
            </a:pPr>
            <a:r>
              <a:rPr lang="cs-CZ" b="1" dirty="0" smtClean="0"/>
              <a:t> </a:t>
            </a:r>
            <a:r>
              <a:rPr lang="cs-CZ" dirty="0" smtClean="0"/>
              <a:t>(v průběhu pokusu, po zvládnutí testu, později, po uzavření testu) – vybereme z následujících </a:t>
            </a:r>
            <a:r>
              <a:rPr lang="cs-CZ" dirty="0" err="1" smtClean="0"/>
              <a:t>fcí</a:t>
            </a:r>
            <a:r>
              <a:rPr lang="cs-CZ" dirty="0" smtClean="0"/>
              <a:t> a určíme, v jaké fázi testu budou aktivní</a:t>
            </a:r>
          </a:p>
          <a:p>
            <a:r>
              <a:rPr lang="cs-CZ" b="1" dirty="0" smtClean="0"/>
              <a:t>Pokus</a:t>
            </a:r>
            <a:r>
              <a:rPr lang="cs-CZ" dirty="0" smtClean="0"/>
              <a:t> – zobrazení řešení studenta</a:t>
            </a:r>
          </a:p>
          <a:p>
            <a:r>
              <a:rPr lang="cs-CZ" b="1" dirty="0" smtClean="0"/>
              <a:t>Zda je správně </a:t>
            </a:r>
            <a:r>
              <a:rPr lang="cs-CZ" dirty="0" smtClean="0"/>
              <a:t>– zobrazí správnost řešení</a:t>
            </a:r>
          </a:p>
          <a:p>
            <a:r>
              <a:rPr lang="cs-CZ" b="1" dirty="0" smtClean="0"/>
              <a:t>Body</a:t>
            </a:r>
            <a:r>
              <a:rPr lang="cs-CZ" dirty="0" smtClean="0"/>
              <a:t> – zobrazí se bodové hodnocení</a:t>
            </a:r>
          </a:p>
          <a:p>
            <a:r>
              <a:rPr lang="cs-CZ" b="1" dirty="0" smtClean="0"/>
              <a:t>Konkrétní reakce</a:t>
            </a:r>
            <a:r>
              <a:rPr lang="cs-CZ" dirty="0" smtClean="0"/>
              <a:t> – zpětná vazba závislá na odpovědi studenta</a:t>
            </a:r>
          </a:p>
          <a:p>
            <a:r>
              <a:rPr lang="cs-CZ" b="1" dirty="0" smtClean="0"/>
              <a:t>Obecná reakce </a:t>
            </a:r>
            <a:r>
              <a:rPr lang="cs-CZ" dirty="0" smtClean="0"/>
              <a:t>– stejná pro všechny studenty, např. zdůvodnění správné odpovědi</a:t>
            </a:r>
          </a:p>
          <a:p>
            <a:r>
              <a:rPr lang="cs-CZ" b="1" dirty="0" smtClean="0"/>
              <a:t>Správná odpověď </a:t>
            </a:r>
            <a:r>
              <a:rPr lang="cs-CZ" dirty="0" smtClean="0"/>
              <a:t>– zobrazí se správná odpověď</a:t>
            </a:r>
          </a:p>
          <a:p>
            <a:r>
              <a:rPr lang="cs-CZ" b="1" dirty="0" smtClean="0"/>
              <a:t>Celková reakce </a:t>
            </a:r>
            <a:r>
              <a:rPr lang="cs-CZ" dirty="0" smtClean="0"/>
              <a:t>– zobrazí se celková reakce n úspěšnost studenta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664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Nastavení testu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Vzhled</a:t>
            </a:r>
          </a:p>
          <a:p>
            <a:r>
              <a:rPr lang="cs-CZ" b="1" dirty="0" smtClean="0"/>
              <a:t>Další omezení pokusu </a:t>
            </a:r>
            <a:r>
              <a:rPr lang="cs-CZ" dirty="0" smtClean="0"/>
              <a:t>– přístup k testu můžeme omezit heslem, při opakovaných pokusech můžeme nastavit časovou prodlevu mezi pokusy, znemožnit pokusy v </a:t>
            </a:r>
            <a:r>
              <a:rPr lang="cs-CZ" dirty="0" err="1" smtClean="0"/>
              <a:t>offline</a:t>
            </a:r>
            <a:r>
              <a:rPr lang="cs-CZ" dirty="0" smtClean="0"/>
              <a:t> režimu</a:t>
            </a:r>
          </a:p>
          <a:p>
            <a:r>
              <a:rPr lang="cs-CZ" b="1" dirty="0" smtClean="0"/>
              <a:t>Celková reakce </a:t>
            </a:r>
            <a:r>
              <a:rPr lang="cs-CZ" dirty="0" smtClean="0"/>
              <a:t>– zde je možné nastavit reakci na celkový výsledek studenta v </a:t>
            </a:r>
            <a:r>
              <a:rPr lang="cs-CZ" dirty="0" smtClean="0"/>
              <a:t>testu (reakce na testové otázky se nastavuje při tvorbě otázek)</a:t>
            </a:r>
            <a:endParaRPr lang="cs-CZ" dirty="0" smtClean="0"/>
          </a:p>
          <a:p>
            <a:r>
              <a:rPr lang="cs-CZ" b="1" dirty="0" smtClean="0"/>
              <a:t>Běžná nastavení moulu </a:t>
            </a:r>
            <a:r>
              <a:rPr lang="cs-CZ" dirty="0" smtClean="0"/>
              <a:t>( dostupnost režim skupin)</a:t>
            </a:r>
          </a:p>
          <a:p>
            <a:r>
              <a:rPr lang="cs-CZ" b="1" dirty="0" smtClean="0"/>
              <a:t>Omezit přístup, Plnění činností, Štítky, Kompetence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1481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51958" cy="1325563"/>
          </a:xfrm>
        </p:spPr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Náhled testu </a:t>
            </a:r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po odevzdání) z </a:t>
            </a:r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pohledu studenta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689" y="1366164"/>
            <a:ext cx="7336632" cy="5019396"/>
          </a:xfrm>
          <a:prstGeom prst="rect">
            <a:avLst/>
          </a:prstGeom>
        </p:spPr>
      </p:pic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670560" y="1569720"/>
            <a:ext cx="10530841" cy="4614786"/>
          </a:xfrm>
        </p:spPr>
        <p:txBody>
          <a:bodyPr>
            <a:normAutofit/>
          </a:bodyPr>
          <a:lstStyle/>
          <a:p>
            <a:r>
              <a:rPr lang="cs-CZ" dirty="0" smtClean="0"/>
              <a:t>Vyhodnocení úspěšnosti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v testu po odeslání</a:t>
            </a:r>
          </a:p>
          <a:p>
            <a:pPr marL="0" indent="0">
              <a:buNone/>
            </a:pPr>
            <a:endParaRPr lang="cs-CZ" sz="800" dirty="0" smtClean="0"/>
          </a:p>
          <a:p>
            <a:r>
              <a:rPr lang="cs-CZ" dirty="0" smtClean="0"/>
              <a:t>Údaje o pokusu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o zvládnutí testu</a:t>
            </a:r>
          </a:p>
          <a:p>
            <a:pPr marL="0" indent="0">
              <a:buNone/>
            </a:pPr>
            <a:endParaRPr lang="cs-CZ" sz="800" dirty="0" smtClean="0"/>
          </a:p>
          <a:p>
            <a:r>
              <a:rPr lang="cs-CZ" dirty="0" smtClean="0"/>
              <a:t>Celková úspěšnost</a:t>
            </a:r>
          </a:p>
          <a:p>
            <a:endParaRPr lang="cs-CZ" sz="800" dirty="0" smtClean="0"/>
          </a:p>
          <a:p>
            <a:r>
              <a:rPr lang="cs-CZ" dirty="0" smtClean="0"/>
              <a:t>Zobrazení jednotlivých </a:t>
            </a:r>
          </a:p>
          <a:p>
            <a:pPr marL="0" indent="0">
              <a:buNone/>
            </a:pPr>
            <a:r>
              <a:rPr lang="cs-CZ" dirty="0" smtClean="0"/>
              <a:t>   odpovědí</a:t>
            </a:r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9" name="Přímá spojnice se šipkou 8"/>
          <p:cNvCxnSpPr/>
          <p:nvPr/>
        </p:nvCxnSpPr>
        <p:spPr>
          <a:xfrm>
            <a:off x="2514600" y="5623560"/>
            <a:ext cx="2743200" cy="6096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V="1">
            <a:off x="3852624" y="1772742"/>
            <a:ext cx="6263640" cy="252984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 flipV="1">
            <a:off x="2031445" y="2286000"/>
            <a:ext cx="2616755" cy="64008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27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Vkládání nové testové úlohy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4254"/>
          <a:stretch/>
        </p:blipFill>
        <p:spPr>
          <a:xfrm>
            <a:off x="7991475" y="2023904"/>
            <a:ext cx="2486025" cy="231949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1475" y="2721292"/>
            <a:ext cx="3362325" cy="3000375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838200" y="1690688"/>
            <a:ext cx="715327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/>
              <a:t>Po vyplnění a uložení formuláře nastavení testu můžeme začít vytvářet testové úlohy</a:t>
            </a:r>
          </a:p>
          <a:p>
            <a:endParaRPr lang="cs-CZ" sz="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/>
              <a:t>Na zobrazené stránce můžeme přidat novou úlohu pomocí tlačítka „Upravit test“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/>
              <a:t>Na další stránce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přidáme úlohu pomocí </a:t>
            </a:r>
          </a:p>
          <a:p>
            <a:r>
              <a:rPr lang="cs-CZ" sz="2800" dirty="0" smtClean="0"/>
              <a:t>     volby  „+novou úlohu“</a:t>
            </a:r>
          </a:p>
          <a:p>
            <a:r>
              <a:rPr lang="cs-CZ" sz="2800" dirty="0" smtClean="0"/>
              <a:t> </a:t>
            </a:r>
            <a:endParaRPr lang="cs-CZ" sz="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/>
              <a:t>Můžeme též přidat úlohu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z banky úloh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4"/>
          <a:srcRect l="12480" r="5527"/>
          <a:stretch/>
        </p:blipFill>
        <p:spPr>
          <a:xfrm>
            <a:off x="4693921" y="4343400"/>
            <a:ext cx="2910840" cy="2311717"/>
          </a:xfrm>
          <a:prstGeom prst="rect">
            <a:avLst/>
          </a:prstGeom>
        </p:spPr>
      </p:pic>
      <p:cxnSp>
        <p:nvCxnSpPr>
          <p:cNvPr id="9" name="Přímá spojnice se šipkou 8"/>
          <p:cNvCxnSpPr/>
          <p:nvPr/>
        </p:nvCxnSpPr>
        <p:spPr>
          <a:xfrm>
            <a:off x="3059429" y="5074920"/>
            <a:ext cx="1569721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>
            <a:off x="5654040" y="3870960"/>
            <a:ext cx="3276600" cy="289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flipV="1">
            <a:off x="3398520" y="5852160"/>
            <a:ext cx="1295401" cy="2286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28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Pravda/nepravda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Jednoduché nastavení</a:t>
            </a:r>
          </a:p>
          <a:p>
            <a:r>
              <a:rPr lang="cs-CZ" dirty="0" smtClean="0"/>
              <a:t>Název </a:t>
            </a:r>
            <a:r>
              <a:rPr lang="cs-CZ" dirty="0"/>
              <a:t>úlohy – povinné pole</a:t>
            </a:r>
          </a:p>
          <a:p>
            <a:r>
              <a:rPr lang="cs-CZ" dirty="0"/>
              <a:t>Text úlohy – otázka</a:t>
            </a:r>
          </a:p>
          <a:p>
            <a:r>
              <a:rPr lang="cs-CZ" dirty="0" smtClean="0"/>
              <a:t>Výchozí známka</a:t>
            </a:r>
          </a:p>
          <a:p>
            <a:r>
              <a:rPr lang="cs-CZ" dirty="0" smtClean="0"/>
              <a:t>Obecná reakce</a:t>
            </a:r>
          </a:p>
          <a:p>
            <a:r>
              <a:rPr lang="cs-CZ" dirty="0" smtClean="0"/>
              <a:t>Správná odpověď – vybereme z možností pravda, nepravda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662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1688" y="527963"/>
            <a:ext cx="10515600" cy="1325563"/>
          </a:xfrm>
        </p:spPr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Pravda/nepravda - ukázka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985"/>
          <a:stretch/>
        </p:blipFill>
        <p:spPr>
          <a:xfrm>
            <a:off x="494085" y="2003898"/>
            <a:ext cx="11130806" cy="3719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4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Otázka s více možnostmi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200" dirty="0" smtClean="0"/>
              <a:t>Název úlohy – povinné pole</a:t>
            </a:r>
          </a:p>
          <a:p>
            <a:r>
              <a:rPr lang="cs-CZ" sz="3200" dirty="0" smtClean="0"/>
              <a:t>Text úlohy – </a:t>
            </a:r>
            <a:r>
              <a:rPr lang="cs-CZ" sz="3200" dirty="0" smtClean="0"/>
              <a:t>otázka</a:t>
            </a:r>
          </a:p>
          <a:p>
            <a:r>
              <a:rPr lang="cs-CZ" sz="3200" dirty="0" smtClean="0"/>
              <a:t>Výchozí známka</a:t>
            </a:r>
          </a:p>
          <a:p>
            <a:r>
              <a:rPr lang="cs-CZ" sz="3200" dirty="0" smtClean="0"/>
              <a:t>Obecná reakce</a:t>
            </a:r>
          </a:p>
          <a:p>
            <a:r>
              <a:rPr lang="cs-CZ" sz="3200" dirty="0" smtClean="0"/>
              <a:t>Jedna nebo více možností je správně?</a:t>
            </a:r>
            <a:endParaRPr lang="cs-CZ" sz="3200" dirty="0" smtClean="0"/>
          </a:p>
          <a:p>
            <a:r>
              <a:rPr lang="cs-CZ" sz="3200" dirty="0" smtClean="0"/>
              <a:t>Odpovědi</a:t>
            </a:r>
            <a:endParaRPr lang="cs-CZ" sz="32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800" dirty="0" smtClean="0"/>
              <a:t>Volba – vložíme možnosti 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800" dirty="0" smtClean="0"/>
              <a:t>Známka – zda je správně, špatně nebo částečně </a:t>
            </a:r>
            <a:r>
              <a:rPr lang="cs-CZ" sz="2800" dirty="0" smtClean="0"/>
              <a:t>správně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800" dirty="0" smtClean="0"/>
              <a:t>Reakce</a:t>
            </a:r>
            <a:endParaRPr lang="cs-CZ" sz="28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495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500" dirty="0" smtClean="0"/>
              <a:t>Název úlohy</a:t>
            </a:r>
          </a:p>
          <a:p>
            <a:r>
              <a:rPr lang="cs-CZ" sz="3500" dirty="0" smtClean="0"/>
              <a:t>Text úlohy</a:t>
            </a:r>
          </a:p>
          <a:p>
            <a:r>
              <a:rPr lang="cs-CZ" sz="3500" dirty="0" smtClean="0"/>
              <a:t>Výchozí známka</a:t>
            </a:r>
          </a:p>
          <a:p>
            <a:r>
              <a:rPr lang="cs-CZ" sz="3500" dirty="0" smtClean="0"/>
              <a:t>Odpovědi: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cs-CZ" sz="3000" dirty="0" smtClean="0"/>
              <a:t>Volba </a:t>
            </a:r>
            <a:r>
              <a:rPr lang="cs-CZ" sz="3000" dirty="0"/>
              <a:t>1, 2, 3, atd. </a:t>
            </a:r>
            <a:endParaRPr lang="cs-CZ" sz="3000" dirty="0" smtClean="0"/>
          </a:p>
          <a:p>
            <a:pPr lvl="3">
              <a:buFont typeface="Wingdings" panose="05000000000000000000" pitchFamily="2" charset="2"/>
              <a:buChar char="ü"/>
            </a:pPr>
            <a:r>
              <a:rPr lang="cs-CZ" sz="3000" dirty="0" err="1" smtClean="0"/>
              <a:t>Correct</a:t>
            </a:r>
            <a:r>
              <a:rPr lang="cs-CZ" sz="3000" dirty="0" smtClean="0"/>
              <a:t> – ano, ne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cs-CZ" sz="3000" dirty="0" smtClean="0"/>
              <a:t>Reakce</a:t>
            </a:r>
          </a:p>
          <a:p>
            <a:pPr marL="0" indent="0">
              <a:buNone/>
            </a:pPr>
            <a:r>
              <a:rPr lang="cs-CZ" sz="3500" dirty="0"/>
              <a:t>V tomto typu otázek, na rozdíl od předchozí, nemáme možnost zvolit míru správnosti jednotlivých možností</a:t>
            </a:r>
          </a:p>
          <a:p>
            <a:pPr marL="0" indent="0">
              <a:buNone/>
            </a:pPr>
            <a:endParaRPr lang="cs-CZ" sz="3800" dirty="0"/>
          </a:p>
          <a:p>
            <a:pPr marL="1371600" lvl="3" indent="0">
              <a:buNone/>
            </a:pPr>
            <a:endParaRPr lang="cs-CZ" sz="2800" dirty="0"/>
          </a:p>
          <a:p>
            <a:endParaRPr lang="cs-CZ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01688" y="454274"/>
            <a:ext cx="10552112" cy="10887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fontAlgn="base">
              <a:spcAft>
                <a:spcPct val="0"/>
              </a:spcAft>
              <a:buClrTx/>
              <a:buSzTx/>
              <a:tabLst/>
            </a:pPr>
            <a:r>
              <a:rPr lang="cs-CZ" altLang="cs-CZ" b="1" i="1" dirty="0" err="1">
                <a:solidFill>
                  <a:schemeClr val="accent1">
                    <a:lumMod val="75000"/>
                  </a:schemeClr>
                </a:solidFill>
              </a:rPr>
              <a:t>All-or-Nothing</a:t>
            </a:r>
            <a:r>
              <a:rPr lang="cs-CZ" altLang="cs-CZ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altLang="cs-CZ" b="1" i="1" dirty="0" err="1">
                <a:solidFill>
                  <a:schemeClr val="accent1">
                    <a:lumMod val="75000"/>
                  </a:schemeClr>
                </a:solidFill>
              </a:rPr>
              <a:t>Multiple</a:t>
            </a:r>
            <a:r>
              <a:rPr lang="cs-CZ" altLang="cs-CZ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altLang="cs-CZ" b="1" i="1" dirty="0" err="1">
                <a:solidFill>
                  <a:schemeClr val="accent1">
                    <a:lumMod val="75000"/>
                  </a:schemeClr>
                </a:solidFill>
              </a:rPr>
              <a:t>Choice</a:t>
            </a:r>
            <a:r>
              <a:rPr lang="cs-CZ" altLang="cs-CZ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altLang="cs-CZ" b="1" i="1" dirty="0" err="1">
                <a:solidFill>
                  <a:schemeClr val="accent1">
                    <a:lumMod val="75000"/>
                  </a:schemeClr>
                </a:solidFill>
              </a:rPr>
              <a:t>Question</a:t>
            </a:r>
            <a:endParaRPr lang="cs-CZ" altLang="cs-CZ" b="1" i="1" dirty="0">
              <a:solidFill>
                <a:schemeClr val="accent1">
                  <a:lumMod val="7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cs-CZ" altLang="cs-CZ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69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cs-CZ" altLang="cs-CZ" b="1" i="1" dirty="0" err="1">
                <a:solidFill>
                  <a:schemeClr val="accent1">
                    <a:lumMod val="75000"/>
                  </a:schemeClr>
                </a:solidFill>
              </a:rPr>
              <a:t>All-or-Nothing</a:t>
            </a:r>
            <a:r>
              <a:rPr lang="cs-CZ" altLang="cs-CZ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altLang="cs-CZ" b="1" i="1" dirty="0" err="1">
                <a:solidFill>
                  <a:schemeClr val="accent1">
                    <a:lumMod val="75000"/>
                  </a:schemeClr>
                </a:solidFill>
              </a:rPr>
              <a:t>Multiple</a:t>
            </a:r>
            <a:r>
              <a:rPr lang="cs-CZ" altLang="cs-CZ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altLang="cs-CZ" b="1" i="1" dirty="0" err="1">
                <a:solidFill>
                  <a:schemeClr val="accent1">
                    <a:lumMod val="75000"/>
                  </a:schemeClr>
                </a:solidFill>
              </a:rPr>
              <a:t>Choice</a:t>
            </a:r>
            <a:r>
              <a:rPr lang="cs-CZ" altLang="cs-CZ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altLang="cs-CZ" b="1" i="1" dirty="0" err="1">
                <a:solidFill>
                  <a:schemeClr val="accent1">
                    <a:lumMod val="75000"/>
                  </a:schemeClr>
                </a:solidFill>
              </a:rPr>
              <a:t>Question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Ukázka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426" y="1825625"/>
            <a:ext cx="732637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07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80365"/>
            <a:ext cx="10515600" cy="1325563"/>
          </a:xfrm>
        </p:spPr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Výhody elektronických testů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Variabilita testů</a:t>
            </a:r>
          </a:p>
          <a:p>
            <a:r>
              <a:rPr lang="cs-CZ" dirty="0"/>
              <a:t>Různé typy testových úloh</a:t>
            </a:r>
          </a:p>
          <a:p>
            <a:r>
              <a:rPr lang="cs-CZ" dirty="0"/>
              <a:t>Možnost míchání úloh a nebo odpovědí v rámci testu</a:t>
            </a:r>
          </a:p>
          <a:p>
            <a:r>
              <a:rPr lang="cs-CZ" dirty="0"/>
              <a:t>Možnost generování náhodných úloh určitého typu</a:t>
            </a:r>
          </a:p>
          <a:p>
            <a:r>
              <a:rPr lang="cs-CZ" dirty="0"/>
              <a:t>Možnost nastavení časového limitu</a:t>
            </a:r>
          </a:p>
          <a:p>
            <a:r>
              <a:rPr lang="cs-CZ" dirty="0"/>
              <a:t>Nastavení přístupu k testu</a:t>
            </a:r>
          </a:p>
          <a:p>
            <a:r>
              <a:rPr lang="cs-CZ" dirty="0"/>
              <a:t>Přehledné a rychle podávání zpětné vazby</a:t>
            </a:r>
          </a:p>
          <a:p>
            <a:r>
              <a:rPr lang="cs-CZ" dirty="0"/>
              <a:t>Automatické vyhodnocování</a:t>
            </a:r>
          </a:p>
          <a:p>
            <a:r>
              <a:rPr lang="cs-CZ" dirty="0"/>
              <a:t>Přehledné zaznamenávání výsledků</a:t>
            </a:r>
          </a:p>
        </p:txBody>
      </p:sp>
    </p:spTree>
    <p:extLst>
      <p:ext uri="{BB962C8B-B14F-4D97-AF65-F5344CB8AC3E}">
        <p14:creationId xmlns:p14="http://schemas.microsoft.com/office/powerpoint/2010/main" val="334056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Krátká tvořená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odpověď</a:t>
            </a:r>
            <a:endParaRPr lang="cs-CZ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76343"/>
          </a:xfrm>
        </p:spPr>
        <p:txBody>
          <a:bodyPr>
            <a:normAutofit/>
          </a:bodyPr>
          <a:lstStyle/>
          <a:p>
            <a:r>
              <a:rPr lang="cs-CZ" sz="3200" dirty="0"/>
              <a:t>Název úlohy – povinné pole</a:t>
            </a:r>
          </a:p>
          <a:p>
            <a:r>
              <a:rPr lang="cs-CZ" sz="3200" dirty="0"/>
              <a:t>Text úlohy – otázka</a:t>
            </a:r>
          </a:p>
          <a:p>
            <a:r>
              <a:rPr lang="cs-CZ" sz="3200" dirty="0" smtClean="0"/>
              <a:t>Výchozí známka </a:t>
            </a:r>
          </a:p>
          <a:p>
            <a:r>
              <a:rPr lang="cs-CZ" sz="3200" dirty="0" smtClean="0"/>
              <a:t>Odpovědi (tvoříme seznam správných nebo částečně správných odpovědí)</a:t>
            </a:r>
            <a:endParaRPr lang="cs-CZ" sz="32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800" dirty="0" smtClean="0"/>
              <a:t>Odpověď ( zadáme možnou odpověď a zvolíme míru správnosti)</a:t>
            </a:r>
            <a:endParaRPr lang="cs-CZ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800" dirty="0" smtClean="0"/>
              <a:t>Reakce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75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Krátká tvořená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odpověď - ukázka</a:t>
            </a:r>
            <a:endParaRPr lang="cs-CZ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4607" y="2970848"/>
            <a:ext cx="9086850" cy="23622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6527" y="5028248"/>
            <a:ext cx="7286625" cy="1600200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838200" y="1675449"/>
            <a:ext cx="101803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Zobrazení jednotlivých otázek (Úloha 1, Úloha 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Úspěšnost v celém testu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Okamžité vyhodnocení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cxnSp>
        <p:nvCxnSpPr>
          <p:cNvPr id="10" name="Přímá spojnice se šipkou 9"/>
          <p:cNvCxnSpPr/>
          <p:nvPr/>
        </p:nvCxnSpPr>
        <p:spPr>
          <a:xfrm>
            <a:off x="4358640" y="2344207"/>
            <a:ext cx="5501640" cy="162471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>
            <a:off x="4236720" y="2691111"/>
            <a:ext cx="1036320" cy="56673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03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Numerická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úloha</a:t>
            </a:r>
            <a:endParaRPr lang="cs-CZ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3200" dirty="0" smtClean="0"/>
              <a:t>Je stejná jako krátká tvořená odpověď, liší se tím, že </a:t>
            </a:r>
            <a:r>
              <a:rPr lang="cs-CZ" sz="3200" dirty="0" smtClean="0"/>
              <a:t>odpověď </a:t>
            </a:r>
            <a:r>
              <a:rPr lang="cs-CZ" sz="3200" dirty="0" smtClean="0"/>
              <a:t>je číslo a lze nastavit toleranci správných odpovědí</a:t>
            </a:r>
          </a:p>
          <a:p>
            <a:r>
              <a:rPr lang="cs-CZ" sz="3200" dirty="0" smtClean="0"/>
              <a:t>Název úlohy</a:t>
            </a:r>
          </a:p>
          <a:p>
            <a:r>
              <a:rPr lang="cs-CZ" sz="3200" dirty="0" smtClean="0"/>
              <a:t>Text úlohy</a:t>
            </a:r>
          </a:p>
          <a:p>
            <a:r>
              <a:rPr lang="cs-CZ" sz="3200" dirty="0" smtClean="0"/>
              <a:t>Výchozí z</a:t>
            </a:r>
            <a:r>
              <a:rPr lang="cs-CZ" sz="3200" dirty="0" smtClean="0"/>
              <a:t>námka</a:t>
            </a:r>
            <a:endParaRPr lang="cs-CZ" sz="3200" dirty="0"/>
          </a:p>
          <a:p>
            <a:r>
              <a:rPr lang="cs-CZ" sz="3200" dirty="0" smtClean="0"/>
              <a:t>Odpověď – zadáme správnou odpověď a míru tolerance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cs-CZ" sz="2800" dirty="0"/>
              <a:t>l</a:t>
            </a:r>
            <a:r>
              <a:rPr lang="cs-CZ" sz="2800" dirty="0" smtClean="0"/>
              <a:t>ze buďto vytvořit seznam možných odpovědí a jejich hodnocení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cs-CZ" sz="2800" dirty="0" smtClean="0"/>
              <a:t>nebo nastavit toleranci správnosti odpovědi</a:t>
            </a:r>
            <a:endParaRPr lang="cs-CZ" sz="2800" dirty="0"/>
          </a:p>
          <a:p>
            <a:pPr marL="228600" lvl="2">
              <a:spcBef>
                <a:spcPts val="1000"/>
              </a:spcBef>
            </a:pPr>
            <a:r>
              <a:rPr lang="cs-CZ" sz="3200" dirty="0"/>
              <a:t>Je možné nastavit jednotky</a:t>
            </a:r>
          </a:p>
        </p:txBody>
      </p:sp>
    </p:spTree>
    <p:extLst>
      <p:ext uri="{BB962C8B-B14F-4D97-AF65-F5344CB8AC3E}">
        <p14:creationId xmlns:p14="http://schemas.microsoft.com/office/powerpoint/2010/main" val="106503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Přiřazování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Název</a:t>
            </a:r>
          </a:p>
          <a:p>
            <a:r>
              <a:rPr lang="cs-CZ" sz="3200" dirty="0" smtClean="0"/>
              <a:t>Text úlohy</a:t>
            </a:r>
          </a:p>
          <a:p>
            <a:r>
              <a:rPr lang="cs-CZ" sz="3200" dirty="0" smtClean="0"/>
              <a:t>Výchozí z</a:t>
            </a:r>
            <a:r>
              <a:rPr lang="cs-CZ" sz="3200" dirty="0" smtClean="0"/>
              <a:t>námka</a:t>
            </a:r>
            <a:endParaRPr lang="cs-CZ" sz="3200" dirty="0" smtClean="0"/>
          </a:p>
          <a:p>
            <a:r>
              <a:rPr lang="cs-CZ" sz="3200" dirty="0" smtClean="0"/>
              <a:t>Zamíchat</a:t>
            </a:r>
          </a:p>
          <a:p>
            <a:r>
              <a:rPr lang="cs-CZ" sz="3200" dirty="0" smtClean="0"/>
              <a:t>Odpovědi: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cs-CZ" sz="2800" dirty="0" smtClean="0"/>
              <a:t>Úloha 1, 2, 3, atd.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cs-CZ" sz="2800" dirty="0"/>
              <a:t>O</a:t>
            </a:r>
            <a:r>
              <a:rPr lang="cs-CZ" sz="2800" dirty="0" smtClean="0"/>
              <a:t>dpověď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64571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Přiřazování - ukázka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5465" b="18968"/>
          <a:stretch/>
        </p:blipFill>
        <p:spPr>
          <a:xfrm>
            <a:off x="762327" y="1920240"/>
            <a:ext cx="10850206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31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Přiřazování textu k obrázkům - ukázka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7032"/>
          <a:stretch/>
        </p:blipFill>
        <p:spPr>
          <a:xfrm>
            <a:off x="1966063" y="1943609"/>
            <a:ext cx="8116999" cy="465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22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44343"/>
            <a:ext cx="10515600" cy="1325563"/>
          </a:xfrm>
        </p:spPr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Výběr chybějícího slova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Název úlohy – povinné pole</a:t>
            </a:r>
          </a:p>
          <a:p>
            <a:r>
              <a:rPr lang="cs-CZ" dirty="0"/>
              <a:t>Text úlohy – </a:t>
            </a:r>
            <a:r>
              <a:rPr lang="cs-CZ" dirty="0" smtClean="0"/>
              <a:t>píšeme text kde jsou vynechaná slova nahrazena číslem v dvojitých hranatých závorkách, které se odkazuje na volby (viz níže)</a:t>
            </a:r>
            <a:endParaRPr lang="cs-CZ" dirty="0"/>
          </a:p>
          <a:p>
            <a:r>
              <a:rPr lang="cs-CZ" dirty="0" smtClean="0"/>
              <a:t>Výchozí známka </a:t>
            </a:r>
          </a:p>
          <a:p>
            <a:r>
              <a:rPr lang="cs-CZ" dirty="0" smtClean="0"/>
              <a:t>Obecná reakce</a:t>
            </a:r>
          </a:p>
          <a:p>
            <a:r>
              <a:rPr lang="cs-CZ" dirty="0" smtClean="0"/>
              <a:t>Volby 1 		</a:t>
            </a:r>
            <a:r>
              <a:rPr lang="cs-CZ" dirty="0" err="1" smtClean="0"/>
              <a:t>Odpoveď</a:t>
            </a:r>
            <a:r>
              <a:rPr lang="cs-CZ" dirty="0" smtClean="0"/>
              <a:t> 			skupina </a:t>
            </a:r>
          </a:p>
          <a:p>
            <a:r>
              <a:rPr lang="cs-CZ" dirty="0" smtClean="0"/>
              <a:t>Jako odpověď lze nabídnout i nadbytečné volby</a:t>
            </a:r>
          </a:p>
          <a:p>
            <a:r>
              <a:rPr lang="cs-CZ" dirty="0" smtClean="0"/>
              <a:t>Skupina – lze v rámci jedné úlohy utvořit více oddělených otázek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014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Výběr chybějícího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slova - ukázka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6295" y="2667686"/>
            <a:ext cx="10259409" cy="240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19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Přesunout do textu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Název úlohy – povinné pole</a:t>
            </a:r>
          </a:p>
          <a:p>
            <a:r>
              <a:rPr lang="cs-CZ" dirty="0"/>
              <a:t>Text úlohy – píšeme text kde jsou vynechaná slova nahrazena číslem v dvojitých hranatých závorkách, které se odkazuje na volby (viz níže)</a:t>
            </a:r>
          </a:p>
          <a:p>
            <a:r>
              <a:rPr lang="cs-CZ" dirty="0"/>
              <a:t>Výchozí známka </a:t>
            </a:r>
          </a:p>
          <a:p>
            <a:r>
              <a:rPr lang="cs-CZ" dirty="0"/>
              <a:t>Obecná reakce</a:t>
            </a:r>
          </a:p>
          <a:p>
            <a:r>
              <a:rPr lang="cs-CZ" dirty="0"/>
              <a:t>Volby 1 		</a:t>
            </a:r>
            <a:r>
              <a:rPr lang="cs-CZ" dirty="0" err="1"/>
              <a:t>Odpoveď</a:t>
            </a:r>
            <a:r>
              <a:rPr lang="cs-CZ" dirty="0"/>
              <a:t> 			</a:t>
            </a:r>
            <a:r>
              <a:rPr lang="cs-CZ" dirty="0" smtClean="0"/>
              <a:t>Skupina </a:t>
            </a:r>
            <a:endParaRPr lang="cs-CZ" dirty="0"/>
          </a:p>
          <a:p>
            <a:r>
              <a:rPr lang="cs-CZ" dirty="0"/>
              <a:t>Jako odpověď lze nabídnout i nadbytečné </a:t>
            </a:r>
            <a:r>
              <a:rPr lang="cs-CZ" dirty="0" smtClean="0"/>
              <a:t>volby, které se do textu nehodí</a:t>
            </a:r>
            <a:endParaRPr lang="cs-CZ" dirty="0"/>
          </a:p>
          <a:p>
            <a:r>
              <a:rPr lang="cs-CZ" dirty="0"/>
              <a:t>Skupina – </a:t>
            </a:r>
            <a:r>
              <a:rPr lang="cs-CZ" dirty="0" smtClean="0"/>
              <a:t> </a:t>
            </a:r>
            <a:r>
              <a:rPr lang="cs-CZ" dirty="0"/>
              <a:t>v rámci jedné úlohy </a:t>
            </a:r>
            <a:r>
              <a:rPr lang="cs-CZ" dirty="0" smtClean="0"/>
              <a:t>lze utvořit </a:t>
            </a:r>
            <a:r>
              <a:rPr lang="cs-CZ" dirty="0"/>
              <a:t>více oddělených otázek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773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Přesunout do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textu - ukázka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3974" y="2002416"/>
            <a:ext cx="6464051" cy="402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Test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Modul Test umožňuje vkládat testy skládající se z </a:t>
            </a:r>
            <a:r>
              <a:rPr lang="cs-CZ" dirty="0" smtClean="0"/>
              <a:t>různých typů otázek. Každý </a:t>
            </a:r>
            <a:r>
              <a:rPr lang="cs-CZ" dirty="0"/>
              <a:t>pokus o absolvování testu je automaticky ohodnocen a student může v závislosti na nastavení dostat zpětnou vazbu a/nebo zjistit správné odpovědi.</a:t>
            </a:r>
          </a:p>
          <a:p>
            <a:r>
              <a:rPr lang="cs-CZ" dirty="0"/>
              <a:t>Učitel může nastavit počet povolených pokusů, úlohy zamíchat nebo náhodně vybírat z banky úloh. Může být nastaven časový limit pro testování.</a:t>
            </a:r>
          </a:p>
          <a:p>
            <a:r>
              <a:rPr lang="cs-CZ" dirty="0"/>
              <a:t>Každý pokus je automaticky hodnocen vyjma tvořené dlouhé tvořené odpovědi a hodnocení je zapsáno do klasifikace.</a:t>
            </a:r>
          </a:p>
          <a:p>
            <a:r>
              <a:rPr lang="cs-CZ" dirty="0"/>
              <a:t>Učitel si může vybrat kdy a zda poskytne pokyny, celkovou reakci a zda jsou studentům zobrazeny správné odpovědi 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64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Přesunout do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obrázku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Název</a:t>
            </a:r>
          </a:p>
          <a:p>
            <a:r>
              <a:rPr lang="cs-CZ" dirty="0" smtClean="0"/>
              <a:t>Text</a:t>
            </a:r>
          </a:p>
          <a:p>
            <a:r>
              <a:rPr lang="cs-CZ" dirty="0" smtClean="0"/>
              <a:t>Výchozí známka</a:t>
            </a:r>
          </a:p>
          <a:p>
            <a:r>
              <a:rPr lang="cs-CZ" dirty="0" smtClean="0"/>
              <a:t>Obecná reakce</a:t>
            </a:r>
          </a:p>
          <a:p>
            <a:r>
              <a:rPr lang="cs-CZ" dirty="0" smtClean="0"/>
              <a:t>Náhled – vybrat soubor, obnovit náhled</a:t>
            </a:r>
          </a:p>
          <a:p>
            <a:r>
              <a:rPr lang="cs-CZ" dirty="0" smtClean="0"/>
              <a:t>Přesouvané položky</a:t>
            </a:r>
          </a:p>
          <a:p>
            <a:r>
              <a:rPr lang="cs-CZ" dirty="0" smtClean="0"/>
              <a:t>Zóna pro přetažení</a:t>
            </a:r>
          </a:p>
          <a:p>
            <a:r>
              <a:rPr lang="cs-CZ" dirty="0" smtClean="0"/>
              <a:t>Nastavení pro vícero pokusů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686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Přesunout do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obrázku - ukázka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913" y="1575665"/>
            <a:ext cx="7811014" cy="4851257"/>
          </a:xfrm>
          <a:prstGeom prst="rect">
            <a:avLst/>
          </a:prstGeom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070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Dlouhá tvořená odpověď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Tento typ úlohy nelze automaticky vyhodnotit, po odevzdání testu se vyhodnocení zabarví šedě</a:t>
            </a:r>
            <a:r>
              <a:rPr lang="cs-CZ" dirty="0" smtClean="0"/>
              <a:t>.</a:t>
            </a:r>
          </a:p>
          <a:p>
            <a:r>
              <a:rPr lang="cs-CZ" dirty="0" smtClean="0"/>
              <a:t>Název – povinné pole</a:t>
            </a:r>
            <a:endParaRPr lang="cs-CZ" dirty="0"/>
          </a:p>
          <a:p>
            <a:r>
              <a:rPr lang="cs-CZ" dirty="0" smtClean="0"/>
              <a:t>Text – zadání úlohy</a:t>
            </a:r>
            <a:endParaRPr lang="cs-CZ" dirty="0"/>
          </a:p>
          <a:p>
            <a:r>
              <a:rPr lang="cs-CZ" dirty="0"/>
              <a:t>Výchozí známka</a:t>
            </a:r>
          </a:p>
          <a:p>
            <a:r>
              <a:rPr lang="cs-CZ" dirty="0"/>
              <a:t>Obecná reakce</a:t>
            </a:r>
          </a:p>
          <a:p>
            <a:r>
              <a:rPr lang="cs-CZ" dirty="0" smtClean="0"/>
              <a:t>Možnosti odpovědi</a:t>
            </a:r>
          </a:p>
          <a:p>
            <a:r>
              <a:rPr lang="cs-CZ" dirty="0" smtClean="0"/>
              <a:t>Informace pro hodnotitele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016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Dlouhá tvořená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odpověď - ukázka</a:t>
            </a:r>
            <a:endParaRPr lang="cs-CZ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5" name="Zástupný symbol pro obsah 3"/>
          <p:cNvPicPr>
            <a:picLocks noChangeAspect="1"/>
          </p:cNvPicPr>
          <p:nvPr/>
        </p:nvPicPr>
        <p:blipFill rotWithShape="1">
          <a:blip r:embed="rId2"/>
          <a:srcRect l="1124" t="969" r="3960" b="7887"/>
          <a:stretch/>
        </p:blipFill>
        <p:spPr>
          <a:xfrm>
            <a:off x="1189578" y="2555311"/>
            <a:ext cx="9244603" cy="3770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8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Přiřazování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generovaného z náhodně vybraných úloh s krátkou tvořenou odpovědí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Název – povinné pole</a:t>
            </a:r>
          </a:p>
          <a:p>
            <a:r>
              <a:rPr lang="cs-CZ" dirty="0"/>
              <a:t>Text úlohy - zadání </a:t>
            </a:r>
          </a:p>
          <a:p>
            <a:r>
              <a:rPr lang="cs-CZ" dirty="0"/>
              <a:t>Výchozí známka</a:t>
            </a:r>
          </a:p>
          <a:p>
            <a:r>
              <a:rPr lang="cs-CZ" dirty="0"/>
              <a:t>Obecná reakce</a:t>
            </a:r>
          </a:p>
          <a:p>
            <a:r>
              <a:rPr lang="cs-CZ" dirty="0"/>
              <a:t>Počet úloh k výběru</a:t>
            </a:r>
          </a:p>
          <a:p>
            <a:r>
              <a:rPr lang="cs-CZ" dirty="0"/>
              <a:t>Kombinovaná zpětná vazba</a:t>
            </a:r>
          </a:p>
          <a:p>
            <a:r>
              <a:rPr lang="cs-CZ" dirty="0"/>
              <a:t>Nastavení pro vícero pokusů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677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Přiřazování generovaného z náhodně vybraných úloh s krátkou tvořenou odpovědí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3520" y="1617400"/>
            <a:ext cx="9159239" cy="4744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22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Vypočítávaná úloha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Název – povinné pole</a:t>
            </a:r>
          </a:p>
          <a:p>
            <a:r>
              <a:rPr lang="cs-CZ" dirty="0"/>
              <a:t>Text úlohy - zadání </a:t>
            </a:r>
          </a:p>
          <a:p>
            <a:r>
              <a:rPr lang="cs-CZ" dirty="0"/>
              <a:t>Výchozí známka</a:t>
            </a:r>
          </a:p>
          <a:p>
            <a:r>
              <a:rPr lang="cs-CZ" dirty="0"/>
              <a:t>Obecná reakce</a:t>
            </a:r>
          </a:p>
          <a:p>
            <a:r>
              <a:rPr lang="cs-CZ" dirty="0" smtClean="0"/>
              <a:t>Odpovědi</a:t>
            </a:r>
          </a:p>
          <a:p>
            <a:r>
              <a:rPr lang="cs-CZ" dirty="0" smtClean="0"/>
              <a:t>Použití jednotek</a:t>
            </a:r>
          </a:p>
          <a:p>
            <a:r>
              <a:rPr lang="cs-CZ" dirty="0" smtClean="0"/>
              <a:t>Jednotky</a:t>
            </a:r>
          </a:p>
          <a:p>
            <a:r>
              <a:rPr lang="cs-CZ" dirty="0" smtClean="0"/>
              <a:t>Nastavení pro vícero pokusů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327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Vypočítávaná úloha - ukázka</a:t>
            </a:r>
            <a:endParaRPr lang="cs-CZ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10831588" cy="337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18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 err="1">
                <a:solidFill>
                  <a:schemeClr val="accent1">
                    <a:lumMod val="75000"/>
                  </a:schemeClr>
                </a:solidFill>
              </a:rPr>
              <a:t>Flashcards</a:t>
            </a:r>
            <a:endParaRPr lang="cs-CZ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Nejsou typem testové otázky, ale samostatným </a:t>
            </a:r>
            <a:r>
              <a:rPr lang="cs-CZ" dirty="0" smtClean="0"/>
              <a:t>modulem</a:t>
            </a:r>
          </a:p>
          <a:p>
            <a:r>
              <a:rPr lang="cs-CZ" dirty="0" smtClean="0"/>
              <a:t>Lze je využít k procvičování pojmů</a:t>
            </a:r>
          </a:p>
          <a:p>
            <a:r>
              <a:rPr lang="cs-CZ" dirty="0" smtClean="0"/>
              <a:t>Nastavují se ve dvou krocích – obecné nastavení činnosti a vlastní tvorba karet</a:t>
            </a:r>
          </a:p>
          <a:p>
            <a:r>
              <a:rPr lang="cs-CZ" dirty="0" smtClean="0"/>
              <a:t>V nastavení se vytvoří dvě strany jedné karty, které k sobě patří (např. pojem a jeho definice)</a:t>
            </a:r>
          </a:p>
          <a:p>
            <a:r>
              <a:rPr lang="cs-CZ" dirty="0" smtClean="0"/>
              <a:t>Nabízí různé možnosti prohlídky a hru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964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 err="1">
                <a:solidFill>
                  <a:schemeClr val="accent1">
                    <a:lumMod val="75000"/>
                  </a:schemeClr>
                </a:solidFill>
              </a:rPr>
              <a:t>Fashcards</a:t>
            </a:r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 - ukázka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49" t="-594" r="47104" b="594"/>
          <a:stretch/>
        </p:blipFill>
        <p:spPr>
          <a:xfrm>
            <a:off x="676429" y="3086271"/>
            <a:ext cx="4594485" cy="256873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/>
          <a:srcRect l="72599"/>
          <a:stretch/>
        </p:blipFill>
        <p:spPr>
          <a:xfrm>
            <a:off x="8012429" y="2924426"/>
            <a:ext cx="2546790" cy="2730579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4043" y="3086271"/>
            <a:ext cx="4070034" cy="3617808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994368" y="1845892"/>
            <a:ext cx="89116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V okně kurzu se zobrazí jen jedna karta.</a:t>
            </a:r>
          </a:p>
          <a:p>
            <a:r>
              <a:rPr lang="cs-CZ" sz="3200" dirty="0" smtClean="0"/>
              <a:t>Správná odpověď se zobrazí po kliknutí na kartu.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009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Využití testu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/>
              <a:t>Testy mohou být </a:t>
            </a:r>
            <a:r>
              <a:rPr lang="cs-CZ" sz="3600" dirty="0" smtClean="0"/>
              <a:t>použity:</a:t>
            </a:r>
            <a:endParaRPr lang="cs-CZ" sz="3600" dirty="0"/>
          </a:p>
          <a:p>
            <a:r>
              <a:rPr lang="cs-CZ" sz="3600" dirty="0"/>
              <a:t>jako zkouška v kurzu</a:t>
            </a:r>
          </a:p>
          <a:p>
            <a:r>
              <a:rPr lang="cs-CZ" sz="3600" dirty="0"/>
              <a:t>jako mini test pro samostudium nebo na konci tématu</a:t>
            </a:r>
          </a:p>
          <a:p>
            <a:r>
              <a:rPr lang="cs-CZ" sz="3600" dirty="0"/>
              <a:t>v souborném testu s využitím úloh předchozích testů</a:t>
            </a:r>
          </a:p>
          <a:p>
            <a:r>
              <a:rPr lang="cs-CZ" sz="3600" dirty="0"/>
              <a:t>chcete-li zajistit okamžitý test výkonu</a:t>
            </a:r>
          </a:p>
          <a:p>
            <a:r>
              <a:rPr lang="cs-CZ" sz="3600" dirty="0"/>
              <a:t>pro sebehodnocení studenta</a:t>
            </a:r>
          </a:p>
        </p:txBody>
      </p:sp>
    </p:spTree>
    <p:extLst>
      <p:ext uri="{BB962C8B-B14F-4D97-AF65-F5344CB8AC3E}">
        <p14:creationId xmlns:p14="http://schemas.microsoft.com/office/powerpoint/2010/main" val="152599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Test je velice variabilní modul. Při nastavování testu je nutné vybrat takové nastavení, které nejlépe vyhovuje pedagogickým cílům učitele.</a:t>
            </a:r>
          </a:p>
          <a:p>
            <a:r>
              <a:rPr lang="cs-CZ" dirty="0" smtClean="0"/>
              <a:t>Při tvorbě testu lze efektivně využívat banku úloh.</a:t>
            </a:r>
            <a:endParaRPr lang="cs-CZ" dirty="0" smtClean="0"/>
          </a:p>
          <a:p>
            <a:r>
              <a:rPr lang="cs-CZ" dirty="0" smtClean="0"/>
              <a:t>Učitel může vybírat z velkého množství typů testových otázek.</a:t>
            </a:r>
          </a:p>
          <a:p>
            <a:r>
              <a:rPr lang="cs-CZ" dirty="0" smtClean="0"/>
              <a:t>Všechny otázky kromě dlouhé tvořené odpovědi se vyhodnocují automaticky.</a:t>
            </a:r>
          </a:p>
          <a:p>
            <a:r>
              <a:rPr lang="cs-CZ" dirty="0" smtClean="0"/>
              <a:t>Výsledek studenta v testu se zobrací v celkovém přehledu známek.</a:t>
            </a:r>
          </a:p>
          <a:p>
            <a:r>
              <a:rPr lang="cs-CZ" dirty="0" smtClean="0"/>
              <a:t>V testu lze najít statistický přehled úspěšnosti studentů v testu.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744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87056" y="257669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7200" b="1" i="1" dirty="0">
                <a:solidFill>
                  <a:schemeClr val="accent1">
                    <a:lumMod val="75000"/>
                  </a:schemeClr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266504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Banka úloh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Přístup ze stránky Správa kurzu</a:t>
            </a:r>
          </a:p>
          <a:p>
            <a:r>
              <a:rPr lang="cs-CZ" dirty="0" smtClean="0"/>
              <a:t>Každá otázka vytvořená v jakémkoliv testu se automaticky uloží i do banky úloh. </a:t>
            </a:r>
          </a:p>
          <a:p>
            <a:r>
              <a:rPr lang="cs-CZ" dirty="0" smtClean="0"/>
              <a:t>Úlohy můžeme vytvořit, zobrazit, upravit, duplikovat</a:t>
            </a:r>
          </a:p>
          <a:p>
            <a:r>
              <a:rPr lang="cs-CZ" dirty="0" smtClean="0"/>
              <a:t>Do banky úloh můžeme úlohy importovat z formátu nebo exportovat</a:t>
            </a:r>
          </a:p>
          <a:p>
            <a:r>
              <a:rPr lang="cs-CZ" dirty="0" smtClean="0"/>
              <a:t>Testové otázky je možné třídit do kategorií</a:t>
            </a:r>
          </a:p>
          <a:p>
            <a:r>
              <a:rPr lang="cs-CZ" dirty="0" smtClean="0"/>
              <a:t>Otázky jednou uložené v bance lze vložit do libovolného testu</a:t>
            </a:r>
          </a:p>
          <a:p>
            <a:r>
              <a:rPr lang="cs-CZ" dirty="0" smtClean="0"/>
              <a:t>Do testu lze přidat náhodnou otázku v rámci kategorie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98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Typy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testových otázek</a:t>
            </a:r>
            <a:endParaRPr lang="cs-CZ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Výběr z možných odpovědí</a:t>
            </a:r>
          </a:p>
          <a:p>
            <a:r>
              <a:rPr lang="cs-CZ" dirty="0"/>
              <a:t>Pravda/nepravda</a:t>
            </a:r>
          </a:p>
          <a:p>
            <a:r>
              <a:rPr lang="cs-CZ" dirty="0"/>
              <a:t>Krátká tvořená odpověď</a:t>
            </a:r>
          </a:p>
          <a:p>
            <a:r>
              <a:rPr lang="cs-CZ" dirty="0"/>
              <a:t>Dlouhá tvořená odpověď</a:t>
            </a:r>
          </a:p>
          <a:p>
            <a:r>
              <a:rPr lang="cs-CZ" dirty="0"/>
              <a:t>Přiřazování</a:t>
            </a:r>
          </a:p>
          <a:p>
            <a:r>
              <a:rPr lang="cs-CZ" dirty="0"/>
              <a:t>Přiřazování pro náhodně vybrané odpovědi</a:t>
            </a:r>
          </a:p>
          <a:p>
            <a:r>
              <a:rPr lang="cs-CZ" dirty="0"/>
              <a:t>Numerická úloha</a:t>
            </a:r>
          </a:p>
          <a:p>
            <a:r>
              <a:rPr lang="cs-CZ" dirty="0"/>
              <a:t>Vypočítávaná úloha</a:t>
            </a:r>
          </a:p>
          <a:p>
            <a:r>
              <a:rPr lang="cs-CZ" dirty="0"/>
              <a:t>Jednoduchá vypočítávaná úloha</a:t>
            </a:r>
          </a:p>
          <a:p>
            <a:r>
              <a:rPr lang="cs-CZ" dirty="0"/>
              <a:t>Vypočítávaná úloha s více možnostmi</a:t>
            </a:r>
          </a:p>
          <a:p>
            <a:r>
              <a:rPr lang="cs-CZ" dirty="0"/>
              <a:t>Doplňovací úloha</a:t>
            </a:r>
          </a:p>
          <a:p>
            <a:r>
              <a:rPr lang="cs-CZ" dirty="0"/>
              <a:t>Popis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066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Nejpoužívanější </a:t>
            </a:r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testové úlohy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6155" b="14294"/>
          <a:stretch/>
        </p:blipFill>
        <p:spPr>
          <a:xfrm>
            <a:off x="910545" y="1892997"/>
            <a:ext cx="429793" cy="683914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781577" y="1547592"/>
            <a:ext cx="968059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Pravda/nepravda	</a:t>
            </a:r>
            <a:r>
              <a:rPr lang="cs-CZ" dirty="0" smtClean="0"/>
              <a:t>				Přesunout </a:t>
            </a:r>
            <a:r>
              <a:rPr lang="cs-CZ" dirty="0"/>
              <a:t>do obrázku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Výběr z více možností                                                                 </a:t>
            </a:r>
          </a:p>
          <a:p>
            <a:endParaRPr lang="cs-CZ" dirty="0"/>
          </a:p>
          <a:p>
            <a:r>
              <a:rPr lang="cs-CZ" dirty="0" smtClean="0"/>
              <a:t>Jedna, více nebo žádná správná odpověď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Krátká </a:t>
            </a:r>
            <a:r>
              <a:rPr lang="cs-CZ" dirty="0"/>
              <a:t>tvořená </a:t>
            </a:r>
            <a:r>
              <a:rPr lang="cs-CZ" dirty="0" smtClean="0"/>
              <a:t>odpověď</a:t>
            </a:r>
            <a:endParaRPr lang="cs-CZ" dirty="0"/>
          </a:p>
          <a:p>
            <a:endParaRPr lang="cs-CZ" dirty="0"/>
          </a:p>
          <a:p>
            <a:r>
              <a:rPr lang="cs-CZ" dirty="0" smtClean="0"/>
              <a:t>Numerická odpověď</a:t>
            </a:r>
            <a:endParaRPr lang="cs-CZ" dirty="0"/>
          </a:p>
          <a:p>
            <a:endParaRPr lang="cs-CZ" dirty="0" smtClean="0"/>
          </a:p>
          <a:p>
            <a:r>
              <a:rPr lang="cs-CZ" dirty="0"/>
              <a:t>Vyberte chybějící slova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Přiřazování					    Dlouhá tvořená odpověď				</a:t>
            </a:r>
            <a:endParaRPr lang="cs-CZ" dirty="0"/>
          </a:p>
          <a:p>
            <a:r>
              <a:rPr lang="cs-CZ" dirty="0" smtClean="0"/>
              <a:t>Přesunout do textu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910545" y="3240585"/>
            <a:ext cx="666301" cy="575441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4"/>
          <a:srcRect l="16732" t="15792"/>
          <a:stretch/>
        </p:blipFill>
        <p:spPr>
          <a:xfrm>
            <a:off x="964332" y="1683264"/>
            <a:ext cx="473026" cy="273355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3095" y="4384898"/>
            <a:ext cx="645218" cy="645218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6"/>
          <a:srcRect r="25846" b="11570"/>
          <a:stretch/>
        </p:blipFill>
        <p:spPr>
          <a:xfrm>
            <a:off x="1077228" y="5232954"/>
            <a:ext cx="486961" cy="580711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1937" y="3076622"/>
            <a:ext cx="599873" cy="479898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32021" y="5841149"/>
            <a:ext cx="426555" cy="490174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87566" y="3845487"/>
            <a:ext cx="648876" cy="480649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60754" y="1547592"/>
            <a:ext cx="623063" cy="605756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 rotWithShape="1">
          <a:blip r:embed="rId11"/>
          <a:srcRect l="23657" t="3475" b="1"/>
          <a:stretch/>
        </p:blipFill>
        <p:spPr>
          <a:xfrm>
            <a:off x="911027" y="2626175"/>
            <a:ext cx="597782" cy="532506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70882" y="2297619"/>
            <a:ext cx="635630" cy="558584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49976" y="5294383"/>
            <a:ext cx="724055" cy="590676"/>
          </a:xfrm>
          <a:prstGeom prst="rect">
            <a:avLst/>
          </a:prstGeom>
        </p:spPr>
      </p:pic>
      <p:sp>
        <p:nvSpPr>
          <p:cNvPr id="16" name="Obdélník 15"/>
          <p:cNvSpPr/>
          <p:nvPr/>
        </p:nvSpPr>
        <p:spPr>
          <a:xfrm>
            <a:off x="7203948" y="1683264"/>
            <a:ext cx="27989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Řazení</a:t>
            </a:r>
          </a:p>
          <a:p>
            <a:endParaRPr lang="cs-CZ" dirty="0"/>
          </a:p>
          <a:p>
            <a:r>
              <a:rPr lang="cs-CZ" dirty="0" err="1" smtClean="0"/>
              <a:t>Drag</a:t>
            </a:r>
            <a:r>
              <a:rPr lang="cs-CZ" dirty="0" smtClean="0"/>
              <a:t> </a:t>
            </a:r>
            <a:r>
              <a:rPr lang="cs-CZ" dirty="0"/>
              <a:t>and drop	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17" name="Obdélník 16"/>
          <p:cNvSpPr/>
          <p:nvPr/>
        </p:nvSpPr>
        <p:spPr>
          <a:xfrm>
            <a:off x="7192378" y="3855299"/>
            <a:ext cx="323992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  Přiřazování </a:t>
            </a:r>
            <a:r>
              <a:rPr lang="cs-CZ" dirty="0"/>
              <a:t>z krátkých </a:t>
            </a:r>
            <a:r>
              <a:rPr lang="cs-CZ" dirty="0" smtClean="0"/>
              <a:t>odpovědí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Popis</a:t>
            </a:r>
            <a:endParaRPr lang="cs-CZ" dirty="0"/>
          </a:p>
        </p:txBody>
      </p:sp>
      <p:pic>
        <p:nvPicPr>
          <p:cNvPr id="18" name="Obrázek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60077" y="4455463"/>
            <a:ext cx="949701" cy="801969"/>
          </a:xfrm>
          <a:prstGeom prst="rect">
            <a:avLst/>
          </a:prstGeom>
        </p:spPr>
      </p:pic>
      <p:pic>
        <p:nvPicPr>
          <p:cNvPr id="19" name="Obrázek 18"/>
          <p:cNvPicPr>
            <a:picLocks noChangeAspect="1"/>
          </p:cNvPicPr>
          <p:nvPr/>
        </p:nvPicPr>
        <p:blipFill rotWithShape="1">
          <a:blip r:embed="rId15"/>
          <a:srcRect l="19517" t="6838" r="13705" b="26207"/>
          <a:stretch/>
        </p:blipFill>
        <p:spPr>
          <a:xfrm>
            <a:off x="823167" y="3745789"/>
            <a:ext cx="801860" cy="64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40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Vytvoření testu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Test se zakládá ve dvou krocích. V prvním kroku ve formuláři nastavení nastavíme parametry testu.</a:t>
            </a:r>
          </a:p>
          <a:p>
            <a:r>
              <a:rPr lang="cs-CZ" dirty="0" smtClean="0"/>
              <a:t>Ve druhém kroku vytváříme vlastní testové otázky</a:t>
            </a:r>
          </a:p>
          <a:p>
            <a:r>
              <a:rPr lang="cs-CZ" dirty="0" smtClean="0"/>
              <a:t>Test přidáme do kurzu jako jakoukoliv jinou činnost. </a:t>
            </a:r>
          </a:p>
          <a:p>
            <a:r>
              <a:rPr lang="cs-CZ" dirty="0" smtClean="0"/>
              <a:t>Zapneme režim úprav pomocí druhého tlačítka po rozbalení nabídky v ozubeném kolečku vpravo nahoře</a:t>
            </a:r>
          </a:p>
          <a:p>
            <a:r>
              <a:rPr lang="cs-CZ" dirty="0" smtClean="0"/>
              <a:t>Z nabídkového okna vybereme činnost test a přidáme dvojklikem otevřeme formulář nastavení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061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Nastavení testu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2708" y="1825625"/>
            <a:ext cx="10791092" cy="4351338"/>
          </a:xfrm>
        </p:spPr>
        <p:txBody>
          <a:bodyPr/>
          <a:lstStyle/>
          <a:p>
            <a:r>
              <a:rPr lang="cs-CZ" b="1" dirty="0" smtClean="0"/>
              <a:t>Název</a:t>
            </a:r>
            <a:r>
              <a:rPr lang="cs-CZ" dirty="0" smtClean="0"/>
              <a:t> – povinné pole</a:t>
            </a:r>
          </a:p>
          <a:p>
            <a:r>
              <a:rPr lang="cs-CZ" b="1" dirty="0" smtClean="0"/>
              <a:t>Popis</a:t>
            </a:r>
            <a:r>
              <a:rPr lang="cs-CZ" dirty="0" smtClean="0"/>
              <a:t> – lze zda uvést pokyny k absolvování testu</a:t>
            </a:r>
          </a:p>
          <a:p>
            <a:r>
              <a:rPr lang="cs-CZ" b="1" dirty="0" smtClean="0"/>
              <a:t>Časování</a:t>
            </a:r>
            <a:r>
              <a:rPr lang="cs-CZ" dirty="0" smtClean="0"/>
              <a:t> – termín od kdy do kdy je test přístupný,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časový limit pro vyplnění testu </a:t>
            </a:r>
          </a:p>
          <a:p>
            <a:r>
              <a:rPr lang="cs-CZ" b="1" dirty="0" smtClean="0"/>
              <a:t>Známka</a:t>
            </a:r>
            <a:r>
              <a:rPr lang="cs-CZ" dirty="0" smtClean="0"/>
              <a:t> – kategorie, potřebná známka, povolený </a:t>
            </a:r>
          </a:p>
          <a:p>
            <a:pPr marL="0" indent="0">
              <a:buNone/>
            </a:pPr>
            <a:r>
              <a:rPr lang="cs-CZ" dirty="0" smtClean="0"/>
              <a:t>   počet pokusů, metoda známkování</a:t>
            </a:r>
          </a:p>
          <a:p>
            <a:r>
              <a:rPr lang="cs-CZ" b="1" dirty="0" smtClean="0"/>
              <a:t>Rozložení</a:t>
            </a:r>
            <a:r>
              <a:rPr lang="cs-CZ" dirty="0" smtClean="0"/>
              <a:t> - na strany, navigace (volně nebo sekvenčně)</a:t>
            </a:r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t="249" r="17845" b="31807"/>
          <a:stretch/>
        </p:blipFill>
        <p:spPr>
          <a:xfrm>
            <a:off x="8905924" y="1641158"/>
            <a:ext cx="2887492" cy="453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91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1298</Words>
  <Application>Microsoft Office PowerPoint</Application>
  <PresentationFormat>Širokoúhlá obrazovka</PresentationFormat>
  <Paragraphs>272</Paragraphs>
  <Slides>41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6" baseType="lpstr">
      <vt:lpstr>Arial</vt:lpstr>
      <vt:lpstr>Calibri</vt:lpstr>
      <vt:lpstr>Calibri Light</vt:lpstr>
      <vt:lpstr>Wingdings</vt:lpstr>
      <vt:lpstr>Motiv Office</vt:lpstr>
      <vt:lpstr>Testování v Moodlu Projekt ESF</vt:lpstr>
      <vt:lpstr>Výhody elektronických testů</vt:lpstr>
      <vt:lpstr>Test</vt:lpstr>
      <vt:lpstr>Využití testu</vt:lpstr>
      <vt:lpstr>Banka úloh</vt:lpstr>
      <vt:lpstr>Typy testových otázek</vt:lpstr>
      <vt:lpstr>Nejpoužívanější testové úlohy</vt:lpstr>
      <vt:lpstr>Vytvoření testu</vt:lpstr>
      <vt:lpstr>Nastavení testu</vt:lpstr>
      <vt:lpstr>Nastavení testu</vt:lpstr>
      <vt:lpstr>Nastavení testu</vt:lpstr>
      <vt:lpstr>Nastavení testu</vt:lpstr>
      <vt:lpstr>Náhled testu (po odevzdání) z pohledu studenta</vt:lpstr>
      <vt:lpstr>Vkládání nové testové úlohy</vt:lpstr>
      <vt:lpstr>Pravda/nepravda</vt:lpstr>
      <vt:lpstr>Pravda/nepravda - ukázka</vt:lpstr>
      <vt:lpstr>Otázka s více možnostmi</vt:lpstr>
      <vt:lpstr>All-or-Nothing Multiple Choice Question  </vt:lpstr>
      <vt:lpstr>All-or-Nothing Multiple Choice Question</vt:lpstr>
      <vt:lpstr>Krátká tvořená odpověď</vt:lpstr>
      <vt:lpstr>Krátká tvořená odpověď - ukázka</vt:lpstr>
      <vt:lpstr>Numerická úloha</vt:lpstr>
      <vt:lpstr>Přiřazování</vt:lpstr>
      <vt:lpstr>Přiřazování - ukázka</vt:lpstr>
      <vt:lpstr>Přiřazování textu k obrázkům - ukázka</vt:lpstr>
      <vt:lpstr>Výběr chybějícího slova</vt:lpstr>
      <vt:lpstr>Výběr chybějícího slova - ukázka</vt:lpstr>
      <vt:lpstr>Přesunout do textu</vt:lpstr>
      <vt:lpstr>Přesunout do textu - ukázka</vt:lpstr>
      <vt:lpstr>Přesunout do obrázku</vt:lpstr>
      <vt:lpstr>Přesunout do obrázku - ukázka</vt:lpstr>
      <vt:lpstr>Dlouhá tvořená odpověď</vt:lpstr>
      <vt:lpstr>Dlouhá tvořená odpověď - ukázka</vt:lpstr>
      <vt:lpstr>Přiřazování generovaného z náhodně vybraných úloh s krátkou tvořenou odpovědí</vt:lpstr>
      <vt:lpstr>Přiřazování generovaného z náhodně vybraných úloh s krátkou tvořenou odpovědí</vt:lpstr>
      <vt:lpstr>Vypočítávaná úloha</vt:lpstr>
      <vt:lpstr>Vypočítávaná úloha - ukázka</vt:lpstr>
      <vt:lpstr>Flashcards</vt:lpstr>
      <vt:lpstr>Fashcards - ukázka</vt:lpstr>
      <vt:lpstr>Shrnutí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Testování v Moodlu </dc:title>
  <dc:creator>Mašatová Zora</dc:creator>
  <cp:lastModifiedBy>Mašatová Zora</cp:lastModifiedBy>
  <cp:revision>54</cp:revision>
  <dcterms:created xsi:type="dcterms:W3CDTF">2018-09-07T11:03:25Z</dcterms:created>
  <dcterms:modified xsi:type="dcterms:W3CDTF">2018-11-07T07:31:23Z</dcterms:modified>
</cp:coreProperties>
</file>