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BF1A0-5370-1585-2A1C-B1D85B30B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A1BDE56-A4EF-FE74-D982-455E17038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35D329-97A4-9610-1ED2-EE7A19570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278F61-7569-9C6D-AC01-E21F58E7E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03799B-2C4C-7297-D73C-43A01CCB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9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441CB5-A53D-D4B3-2E7E-B6CB9861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C49B5C-4ADC-C7A5-919A-BCF2983BE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2252F5-FE4C-338C-23FC-BB8D2CABE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6C5DDD-C6FA-A099-D334-E6F2D37B3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4FC92E-3786-0783-EB34-B6B672D9C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8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500B31F-7EDE-C0D2-4301-051648AB9B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28C47C0-22AE-5964-5390-13F8EC787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629286-A3D5-F5F1-D2DC-F3AF17AC1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F9CCA6-42B2-C5DF-D6DF-378254147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729057-CFD4-2CBF-BCD7-1F350D3B4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513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327489-E959-D1CF-5229-D9E1C1BB2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D7B77F-82D1-E6AF-9282-57449ACC8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5C7A1C-ADF4-2077-19BC-A675B0F03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3E5E78-97F4-9410-4871-3E8BD9E59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EA9619C-84D0-E194-F21D-3BE6A3C6D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42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194AD-1809-8DC6-7441-53E41C6EC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621BEB-DCBB-8BAD-DF73-406E2E0B5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E58722-73B6-06C8-4EDE-CF7ADFFB9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34DEDC-8DF9-1CF1-71DF-46263D256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D7B14B-331C-596E-5558-653D96061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455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B399D9-1729-85B3-F300-FD9ABD7A5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22B9A1-9764-5389-6CC2-F1322D6AF1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A5B099-BBB7-1D94-8FCF-85B37A754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FF0055-EF89-003C-82C0-4F257F10D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8350FF-964C-A1FD-8097-6358400F6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5731285-BDD2-77F3-BF32-B386BB226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53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943D4E-6823-9F15-1389-E68D6CBE7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FFE0889-CFE3-C06D-3320-C9E6A3B79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7904C0-03DE-DC41-3453-F41B7EF21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A633F0E-974F-06F0-1BC5-DADC748D6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AF52639-A4DE-9402-A65F-8F70F592ED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C0BB2FC-1184-EC7A-B41B-D74A54DB0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D4CC24E-E81D-D570-CB61-196E43FAE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0CA3DF1-2A35-D5E1-685E-6599E81EF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174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59C63F-E937-0AB3-0B98-DD34E27ED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815E6AC-99FE-C9A6-754C-038EE2CB8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5057E81-0725-8B6E-2E91-5A7BF0205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C5FACE-8CF5-DB7F-99AA-875B6880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3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DFE7096-E804-9538-ABE1-717A310D9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E73BE1C-23B1-0AE5-0DED-7F2768FE2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8B06CF-08C9-9C08-862B-BF980213F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685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B08ADF-BFD8-6C15-A461-33B8CDDD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EF605A-9761-CB20-5739-B9D427DD3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DE1E7BA-BB91-B564-86F8-6DD8D9730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960E3C9-A3F7-E83A-D1C8-B5A8D567F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4329C8-929C-163E-7E73-153B8390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8CEBA96-2DF7-5802-543E-CE54195C3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443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474FC6-351E-611B-48E7-6EAF6E50A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AB2A488-7808-A1EB-D250-95731E028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DCA7A1E-5238-82BE-C8E6-E3491A6DCA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0F7AD9-0EFA-CF6D-4039-B5439A24A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6F463D-7C56-5DB0-B0BA-085D778FF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3FAB7B8-EA72-4B38-0851-96E46FA63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238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DAF97CC-A07B-D095-948C-306006848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5670753-451D-B581-44E2-4F109BD4A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BD0841-19C9-D655-96D6-C62B498F5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EE440-E6C3-44F1-A601-F94821299876}" type="datetimeFigureOut">
              <a:rPr lang="cs-CZ" smtClean="0"/>
              <a:t>11.02.2026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7CFC9D-A958-BD1E-1440-0086A2FDFB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0F4E34-1017-F696-1859-964CACEFA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01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YM2rJVbcr0" TargetMode="External"/><Relationship Id="rId2" Type="http://schemas.openxmlformats.org/officeDocument/2006/relationships/hyperlink" Target="https://www.youtube.com/watch?v=VtdhIGcvil0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594917-E666-1935-F261-61569ACD0C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39977"/>
            <a:ext cx="9144000" cy="2387600"/>
          </a:xfrm>
        </p:spPr>
        <p:txBody>
          <a:bodyPr/>
          <a:lstStyle/>
          <a:p>
            <a:r>
              <a:rPr lang="cs-CZ" dirty="0"/>
              <a:t>JC IV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A107634-696E-4D7A-6906-495A4FBB3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993" y="2986896"/>
            <a:ext cx="9144000" cy="1655762"/>
          </a:xfrm>
        </p:spPr>
        <p:txBody>
          <a:bodyPr>
            <a:normAutofit/>
          </a:bodyPr>
          <a:lstStyle/>
          <a:p>
            <a:r>
              <a:rPr lang="ru-RU" sz="3600" dirty="0"/>
              <a:t>Лень, страх, зависть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18565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5FFAF67-F3F2-82A8-8CBC-5DD6DF9F8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145280" cy="422987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3C5709C-519A-22A7-888A-172B5EA38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634" y="0"/>
            <a:ext cx="6194282" cy="4129521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07F3CDA-B505-F71A-B148-A8DBECB1E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65350"/>
            <a:ext cx="5986634" cy="329264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D966AE5-4E6D-9283-B320-599D3DFBB8F5}"/>
              </a:ext>
            </a:extLst>
          </p:cNvPr>
          <p:cNvSpPr txBox="1"/>
          <p:nvPr/>
        </p:nvSpPr>
        <p:spPr>
          <a:xfrm>
            <a:off x="3524596" y="155171"/>
            <a:ext cx="459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1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Разные эмоции">
            <a:extLst>
              <a:ext uri="{FF2B5EF4-FFF2-40B4-BE49-F238E27FC236}">
                <a16:creationId xmlns:a16="http://schemas.microsoft.com/office/drawing/2014/main" id="{FD742904-DFCF-3C88-B9B3-8C33139B6B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91943" y="0"/>
            <a:ext cx="439273" cy="70796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/>
              <a:t>2</a:t>
            </a:r>
            <a:endParaRPr lang="cs-CZ" sz="3200" b="1" dirty="0"/>
          </a:p>
        </p:txBody>
      </p:sp>
      <p:sp>
        <p:nvSpPr>
          <p:cNvPr id="8" name="AutoShape 2" descr="Разные эмоции">
            <a:extLst>
              <a:ext uri="{FF2B5EF4-FFF2-40B4-BE49-F238E27FC236}">
                <a16:creationId xmlns:a16="http://schemas.microsoft.com/office/drawing/2014/main" id="{03F9E1CB-E5D3-4820-FED5-ADB26B53A5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86634" y="4785792"/>
            <a:ext cx="439273" cy="70796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200" b="1" dirty="0"/>
              <a:t>3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674706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05A8D2-2463-4FF4-0914-52F8E0E0A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93" y="-101660"/>
            <a:ext cx="12097789" cy="6498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cs-C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дискуссии:</a:t>
            </a:r>
            <a:endParaRPr kumimoji="0" lang="ru-RU" alt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Является ли лень врождённым качеством или результатом воспитания?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Может ли страх быть полезным для личного развития?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Всегда ли зависть разрушительна, или она может мотивировать?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Почему негативные эмоции часто считаются социально неприемлемыми? Как с ними нужно </a:t>
            </a:r>
            <a:r>
              <a:rPr lang="ru-RU" sz="2000" dirty="0">
                <a:latin typeface="Arial" panose="020B0604020202020204" pitchFamily="34" charset="0"/>
              </a:rPr>
              <a:t>работать? Стоит ли бороться с негативными эмоциями или лучше принимать их?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Должен ли человек открыто говорить о своих страхах?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Можно ли оправдать лень психологическим выгоранием? Где проходит граница между депрессией, выгоранием и ленью?</a:t>
            </a:r>
          </a:p>
          <a:p>
            <a:pPr marL="342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Опаснее ли зависть к близким людям, чем к незнакомым?</a:t>
            </a:r>
            <a:r>
              <a:rPr lang="ru-RU" sz="2000" dirty="0">
                <a:latin typeface="Arial" panose="020B0604020202020204" pitchFamily="34" charset="0"/>
              </a:rPr>
              <a:t> Насколько общество усиливает чувство зависти?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Может ли страх управлять жизненными решениями человека?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Является ли лень формой скрытого протеста?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Может ли человек полностью контролировать свои негативные эмоции?</a:t>
            </a:r>
          </a:p>
        </p:txBody>
      </p:sp>
    </p:spTree>
    <p:extLst>
      <p:ext uri="{BB962C8B-B14F-4D97-AF65-F5344CB8AC3E}">
        <p14:creationId xmlns:p14="http://schemas.microsoft.com/office/powerpoint/2010/main" val="167382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61592C75-6596-F3DB-F9F7-B0D887E9B7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7515"/>
          <a:stretch>
            <a:fillRect/>
          </a:stretch>
        </p:blipFill>
        <p:spPr>
          <a:xfrm>
            <a:off x="185086" y="0"/>
            <a:ext cx="6935709" cy="6738851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0174917-6681-E486-577C-F10CECB6FC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475" r="6000" b="3181"/>
          <a:stretch>
            <a:fillRect/>
          </a:stretch>
        </p:blipFill>
        <p:spPr>
          <a:xfrm>
            <a:off x="6943451" y="3103418"/>
            <a:ext cx="5248549" cy="29636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4618CA7-3EED-0B7E-3869-C3995A66246E}"/>
              </a:ext>
            </a:extLst>
          </p:cNvPr>
          <p:cNvSpPr txBox="1"/>
          <p:nvPr/>
        </p:nvSpPr>
        <p:spPr>
          <a:xfrm>
            <a:off x="8079971" y="790899"/>
            <a:ext cx="4112029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 Опишите различия между этими оттенками эмоций</a:t>
            </a:r>
            <a:endParaRPr lang="cs-CZ" sz="2000" b="1" dirty="0"/>
          </a:p>
        </p:txBody>
      </p:sp>
      <p:sp>
        <p:nvSpPr>
          <p:cNvPr id="5" name="Šipka: doleva 4">
            <a:extLst>
              <a:ext uri="{FF2B5EF4-FFF2-40B4-BE49-F238E27FC236}">
                <a16:creationId xmlns:a16="http://schemas.microsoft.com/office/drawing/2014/main" id="{BE3D4BC2-599B-3EFF-7466-38D96E67E103}"/>
              </a:ext>
            </a:extLst>
          </p:cNvPr>
          <p:cNvSpPr/>
          <p:nvPr/>
        </p:nvSpPr>
        <p:spPr>
          <a:xfrm rot="19201881">
            <a:off x="7111179" y="116970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733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AF92E27-7AFE-212D-F733-B2CEEC48E2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771" t="16403" r="41060" b="12324"/>
          <a:stretch>
            <a:fillRect/>
          </a:stretch>
        </p:blipFill>
        <p:spPr>
          <a:xfrm>
            <a:off x="144087" y="155171"/>
            <a:ext cx="6533804" cy="653380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DAE2932-3B88-6A29-0650-E1C2774076CE}"/>
              </a:ext>
            </a:extLst>
          </p:cNvPr>
          <p:cNvSpPr txBox="1"/>
          <p:nvPr/>
        </p:nvSpPr>
        <p:spPr>
          <a:xfrm>
            <a:off x="7536873" y="1158973"/>
            <a:ext cx="3895898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200" b="1" dirty="0"/>
              <a:t>Согласны ли Вы с данными утверждениями? Почему?</a:t>
            </a:r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2698901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602C935-B61F-8386-AD7A-CF4D79ACBA99}"/>
              </a:ext>
            </a:extLst>
          </p:cNvPr>
          <p:cNvSpPr txBox="1"/>
          <p:nvPr/>
        </p:nvSpPr>
        <p:spPr>
          <a:xfrm>
            <a:off x="1147157" y="3589358"/>
            <a:ext cx="96150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 err="1">
                <a:hlinkClick r:id="rId2"/>
              </a:rPr>
              <a:t>Russian</a:t>
            </a:r>
            <a:r>
              <a:rPr lang="cs-CZ" sz="2000" dirty="0">
                <a:hlinkClick r:id="rId2"/>
              </a:rPr>
              <a:t> </a:t>
            </a:r>
            <a:r>
              <a:rPr lang="cs-CZ" sz="2000" dirty="0" err="1">
                <a:hlinkClick r:id="rId2"/>
              </a:rPr>
              <a:t>Listening</a:t>
            </a:r>
            <a:r>
              <a:rPr lang="cs-CZ" sz="2000" dirty="0">
                <a:hlinkClick r:id="rId2"/>
              </a:rPr>
              <a:t> </a:t>
            </a:r>
            <a:r>
              <a:rPr lang="cs-CZ" sz="2000" dirty="0" err="1">
                <a:hlinkClick r:id="rId2"/>
              </a:rPr>
              <a:t>Practice</a:t>
            </a:r>
            <a:r>
              <a:rPr lang="cs-CZ" sz="2000" dirty="0">
                <a:hlinkClick r:id="rId2"/>
              </a:rPr>
              <a:t> </a:t>
            </a:r>
            <a:r>
              <a:rPr lang="cs-CZ" sz="2000" dirty="0" err="1">
                <a:hlinkClick r:id="rId2"/>
              </a:rPr>
              <a:t>Podcast</a:t>
            </a:r>
            <a:r>
              <a:rPr lang="cs-CZ" sz="2000" dirty="0">
                <a:hlinkClick r:id="rId2"/>
              </a:rPr>
              <a:t> (B1) — Stress | </a:t>
            </a:r>
            <a:r>
              <a:rPr lang="bg-BG" sz="2000" dirty="0">
                <a:hlinkClick r:id="rId2"/>
              </a:rPr>
              <a:t>Подкаст на русском языке для практики</a:t>
            </a:r>
            <a:endParaRPr lang="cs-CZ" sz="20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C414A67-01B9-871F-887F-21CE779C53A2}"/>
              </a:ext>
            </a:extLst>
          </p:cNvPr>
          <p:cNvSpPr txBox="1"/>
          <p:nvPr/>
        </p:nvSpPr>
        <p:spPr>
          <a:xfrm>
            <a:off x="1147157" y="1337461"/>
            <a:ext cx="8717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Задание: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/>
              <a:t>У всех ли бывает стресс?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/>
              <a:t>Почему появляется стресс?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/>
              <a:t>Стресс – это всегда плохо?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/>
              <a:t>Как проявляется стресс?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/>
              <a:t>Что может помочь справиться со стрессом?</a:t>
            </a:r>
            <a:endParaRPr lang="cs-CZ" sz="2000" b="1" dirty="0"/>
          </a:p>
        </p:txBody>
      </p:sp>
      <p:sp>
        <p:nvSpPr>
          <p:cNvPr id="5" name="TextovéPole 1">
            <a:extLst>
              <a:ext uri="{FF2B5EF4-FFF2-40B4-BE49-F238E27FC236}">
                <a16:creationId xmlns:a16="http://schemas.microsoft.com/office/drawing/2014/main" id="{A09ED6A5-E98B-04DA-297E-68C66A6B7169}"/>
              </a:ext>
            </a:extLst>
          </p:cNvPr>
          <p:cNvSpPr txBox="1"/>
          <p:nvPr/>
        </p:nvSpPr>
        <p:spPr>
          <a:xfrm>
            <a:off x="341861" y="325086"/>
            <a:ext cx="2674620" cy="552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3AB2370-1952-DC51-33A8-94AB1E63F8B7}"/>
              </a:ext>
            </a:extLst>
          </p:cNvPr>
          <p:cNvSpPr txBox="1"/>
          <p:nvPr/>
        </p:nvSpPr>
        <p:spPr>
          <a:xfrm>
            <a:off x="1147157" y="517981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hlinkClick r:id="rId3"/>
              </a:rPr>
              <a:t>КАК ПОБОРОТЬ СТРАХ. Управление эмоциями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F99A451-D330-8E42-6F28-9CC8111F868E}"/>
              </a:ext>
            </a:extLst>
          </p:cNvPr>
          <p:cNvSpPr txBox="1"/>
          <p:nvPr/>
        </p:nvSpPr>
        <p:spPr>
          <a:xfrm>
            <a:off x="1147157" y="4533207"/>
            <a:ext cx="7182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Что такое страх? Как побороть страх?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010568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8DC8DBD-654D-58FD-6EFD-AFA6FCBF7D1F}"/>
              </a:ext>
            </a:extLst>
          </p:cNvPr>
          <p:cNvSpPr txBox="1"/>
          <p:nvPr/>
        </p:nvSpPr>
        <p:spPr>
          <a:xfrm>
            <a:off x="2237724" y="1622960"/>
            <a:ext cx="8990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Темы для эссе (письменное домашнее задание)</a:t>
            </a:r>
          </a:p>
          <a:p>
            <a:endParaRPr lang="ru-RU" sz="2400" b="1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Лень как психологическое и социальное явление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Страх в жизни современного человека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Зависть как фактор межличностных отношений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Роль осознания эмоций в личностном развитии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52963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2401CB0-AFA2-042A-EECD-246B9FC3D056}"/>
              </a:ext>
            </a:extLst>
          </p:cNvPr>
          <p:cNvSpPr txBox="1"/>
          <p:nvPr/>
        </p:nvSpPr>
        <p:spPr>
          <a:xfrm>
            <a:off x="249381" y="498764"/>
            <a:ext cx="1120001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теме: Негативные эмоции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Понятия: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лень, страх, зависть, тревога, беспокойство, неуверенность, напряжение, раздражение, злость, гнев, апатия, подавленность, усталость, паника, сомнение, обида, внутренний конфликт, эмоциональное состояние, реакция, чувство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Характеристики: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ленивый, пассивный, вялый, безынициативный, тревожный, испуганный, пугливый, неуверенный, завистливый, ревнивый, раздражённый, агрессивный, подавленный, напряжённый, нестабильный, эмоциональный, негативный, деструктивный, скрытый, неконтролируемый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Действия: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лениться, бояться, опасаться, пугаться, завидовать, сравнивать себя, переживать, тревожиться, нервничать, раздражаться, злиться, подавлять эмоции, скрывать чувства, испытывать страх, испытывать зависть, терять мотивацию, избегать ответственности, преодолевать страх, контролировать эмоции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08618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381</Words>
  <Application>Microsoft Office PowerPoint</Application>
  <PresentationFormat>Širokoúhlá obrazovka</PresentationFormat>
  <Paragraphs>41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Wingdings</vt:lpstr>
      <vt:lpstr>Motiv Office</vt:lpstr>
      <vt:lpstr>JC IV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16</cp:revision>
  <dcterms:created xsi:type="dcterms:W3CDTF">2026-02-04T12:29:06Z</dcterms:created>
  <dcterms:modified xsi:type="dcterms:W3CDTF">2026-02-11T10:10:49Z</dcterms:modified>
</cp:coreProperties>
</file>