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84" r:id="rId4"/>
    <p:sldId id="258" r:id="rId5"/>
    <p:sldId id="259" r:id="rId6"/>
    <p:sldId id="260" r:id="rId7"/>
    <p:sldId id="261" r:id="rId8"/>
    <p:sldId id="287" r:id="rId9"/>
    <p:sldId id="28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9"/>
    <p:restoredTop sz="94645"/>
  </p:normalViewPr>
  <p:slideViewPr>
    <p:cSldViewPr snapToGrid="0">
      <p:cViewPr varScale="1">
        <p:scale>
          <a:sx n="79" d="100"/>
          <a:sy n="79" d="100"/>
        </p:scale>
        <p:origin x="256"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pPr>
              <a:defRPr sz="2000"/>
            </a:pPr>
            <a:r>
              <a:t>1.	Voter behavior: Political marketing examines how voters make decisions and how their attitudes and beliefs are influenced by campaign messages, political branding, and other marketing strategies.</a:t>
            </a:r>
          </a:p>
          <a:p>
            <a:pPr>
              <a:defRPr sz="2000"/>
            </a:pPr>
            <a:r>
              <a:t>2.	Message development and delivery: Political marketing studies how campaign messages are developed, tested, and delivered to different audiences through various media channels, such as television, social media, and email.</a:t>
            </a:r>
          </a:p>
          <a:p>
            <a:pPr>
              <a:defRPr sz="2000"/>
            </a:pPr>
            <a:r>
              <a:t>3.	Branding and image management: Political marketing analyzes how political actors develop and manage their brand identities, create positive images, and build trust and credibility with voters.</a:t>
            </a:r>
          </a:p>
          <a:p>
            <a:pPr>
              <a:defRPr sz="2000"/>
            </a:pPr>
            <a:r>
              <a:t>4.	Audience segmentation: Political marketing studies how campaigns identify and target specific voter segments based on demographic, geographic, and psychographic characteristics.</a:t>
            </a:r>
          </a:p>
          <a:p>
            <a:pPr>
              <a:defRPr sz="2000"/>
            </a:pPr>
            <a:r>
              <a:t>5.	Campaign strategy and tactics: Political marketing examines how campaigns develop and implement strategies and tactics to achieve their goals, including fundraising, get-out-the-vote efforts, and opposition research.</a:t>
            </a:r>
          </a:p>
          <a:p>
            <a:pPr>
              <a:defRPr sz="2000"/>
            </a:pPr>
            <a:r>
              <a:t>6.	Digital marketing and social media: Political marketing studies the use of digital marketing and social media in political campaigns, including how campaigns use these tools to engage and mobilize voters, build online communities, and generate viral content.</a:t>
            </a:r>
          </a:p>
          <a:p>
            <a:pPr>
              <a:defRPr sz="2000"/>
            </a:pPr>
            <a:r>
              <a:t>7.	Political advertising and public relations: Political marketing examines how political actors use advertising and public relations techniques to shape public opinion, manage their reputations, and respond to crisis situations.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defTabSz="584200" rtl="0" latinLnBrk="0"/>
            <a:r>
              <a:rPr lang="en-GB" dirty="0"/>
              <a:t>Data data </a:t>
            </a:r>
          </a:p>
        </p:txBody>
      </p:sp>
    </p:spTree>
    <p:extLst>
      <p:ext uri="{BB962C8B-B14F-4D97-AF65-F5344CB8AC3E}">
        <p14:creationId xmlns:p14="http://schemas.microsoft.com/office/powerpoint/2010/main" val="406287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pPr>
              <a:defRPr sz="2000"/>
            </a:pPr>
            <a:r>
              <a:t>1.	Voter behavior: Political marketing examines how voters make decisions and how their attitudes and beliefs are influenced by campaign messages, political branding, and other marketing strategies.</a:t>
            </a:r>
          </a:p>
          <a:p>
            <a:pPr>
              <a:defRPr sz="2000"/>
            </a:pPr>
            <a:r>
              <a:t>2.	Message development and delivery: Political marketing studies how campaign messages are developed, tested, and delivered to different audiences through various media channels, such as television, social media, and email.</a:t>
            </a:r>
          </a:p>
          <a:p>
            <a:pPr>
              <a:defRPr sz="2000"/>
            </a:pPr>
            <a:r>
              <a:t>3.	Branding and image management: Political marketing analyzes how political actors develop and manage their brand identities, create positive images, and build trust and credibility with voters.</a:t>
            </a:r>
          </a:p>
          <a:p>
            <a:pPr>
              <a:defRPr sz="2000"/>
            </a:pPr>
            <a:r>
              <a:t>4.	Audience segmentation: Political marketing studies how campaigns identify and target specific voter segments based on demographic, geographic, and psychographic characteristics.</a:t>
            </a:r>
          </a:p>
          <a:p>
            <a:pPr>
              <a:defRPr sz="2000"/>
            </a:pPr>
            <a:r>
              <a:t>5.	Campaign strategy and tactics: Political marketing examines how campaigns develop and implement strategies and tactics to achieve their goals, including fundraising, get-out-the-vote efforts, and opposition research.</a:t>
            </a:r>
          </a:p>
          <a:p>
            <a:pPr>
              <a:defRPr sz="2000"/>
            </a:pPr>
            <a:r>
              <a:t>6.	Digital marketing and social media: Political marketing studies the use of digital marketing and social media in political campaigns, including how campaigns use these tools to engage and mobilize voters, build online communities, and generate viral content.</a:t>
            </a:r>
          </a:p>
          <a:p>
            <a:pPr>
              <a:defRPr sz="2000"/>
            </a:pPr>
            <a:r>
              <a:t>7.	Political advertising and public relations: Political marketing examines how political actors use advertising and public relations techniques to shape public opinion, manage their reputations, and respond to crisis situations.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Text názvu"/>
          <p:cNvSpPr txBox="1">
            <a:spLocks noGrp="1"/>
          </p:cNvSpPr>
          <p:nvPr>
            <p:ph type="title"/>
          </p:nvPr>
        </p:nvSpPr>
        <p:spPr>
          <a:xfrm>
            <a:off x="1270000" y="1638300"/>
            <a:ext cx="10464800" cy="3302000"/>
          </a:xfrm>
          <a:prstGeom prst="rect">
            <a:avLst/>
          </a:prstGeom>
        </p:spPr>
        <p:txBody>
          <a:bodyPr anchor="b"/>
          <a:lstStyle>
            <a:lvl1pPr>
              <a:defRPr>
                <a:latin typeface="+mj-lt"/>
                <a:ea typeface="+mj-ea"/>
                <a:cs typeface="+mj-cs"/>
                <a:sym typeface="Avenir Next LT Pro"/>
              </a:defRPr>
            </a:lvl1pPr>
          </a:lstStyle>
          <a:p>
            <a:r>
              <a:t>Text názvu</a:t>
            </a:r>
          </a:p>
        </p:txBody>
      </p:sp>
      <p:sp>
        <p:nvSpPr>
          <p:cNvPr id="13" name="Text úrovně 1…"/>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600"/>
            </a:lvl1pPr>
            <a:lvl2pPr marL="0" indent="0" algn="ctr">
              <a:spcBef>
                <a:spcPts val="0"/>
              </a:spcBef>
              <a:buClrTx/>
              <a:buSzTx/>
              <a:buNone/>
              <a:defRPr sz="3600"/>
            </a:lvl2pPr>
            <a:lvl3pPr marL="0" indent="0" algn="ctr">
              <a:spcBef>
                <a:spcPts val="0"/>
              </a:spcBef>
              <a:buClrTx/>
              <a:buSzTx/>
              <a:buNone/>
              <a:defRPr sz="3600"/>
            </a:lvl3pPr>
            <a:lvl4pPr marL="0" indent="0" algn="ctr">
              <a:spcBef>
                <a:spcPts val="0"/>
              </a:spcBef>
              <a:buClrTx/>
              <a:buSzTx/>
              <a:buNone/>
              <a:defRPr sz="3600"/>
            </a:lvl4pPr>
            <a:lvl5pPr marL="0" indent="0" algn="ctr">
              <a:spcBef>
                <a:spcPts val="0"/>
              </a:spcBef>
              <a:buClrTx/>
              <a:buSzTx/>
              <a:buNone/>
              <a:defRPr sz="3600"/>
            </a:lvl5pPr>
          </a:lstStyle>
          <a:p>
            <a:r>
              <a:t>Text úrovně 1</a:t>
            </a:r>
          </a:p>
          <a:p>
            <a:pPr lvl="1"/>
            <a:r>
              <a:t>Text úrovně 2</a:t>
            </a:r>
          </a:p>
          <a:p>
            <a:pPr lvl="2"/>
            <a:r>
              <a:t>Text úrovně 3</a:t>
            </a:r>
          </a:p>
          <a:p>
            <a:pPr lvl="3"/>
            <a:r>
              <a:t>Text úrovně 4</a:t>
            </a:r>
          </a:p>
          <a:p>
            <a:pPr lvl="4"/>
            <a:r>
              <a:t>Text úrovně 5</a:t>
            </a:r>
          </a:p>
        </p:txBody>
      </p:sp>
      <p:pic>
        <p:nvPicPr>
          <p:cNvPr id="14" name="logotyp fakulty rgb1-1.jpg" descr="logotyp fakulty rgb1-1.jpg"/>
          <p:cNvPicPr>
            <a:picLocks noChangeAspect="1"/>
          </p:cNvPicPr>
          <p:nvPr/>
        </p:nvPicPr>
        <p:blipFill>
          <a:blip r:embed="rId2"/>
          <a:stretch>
            <a:fillRect/>
          </a:stretch>
        </p:blipFill>
        <p:spPr>
          <a:xfrm>
            <a:off x="8217717" y="7092201"/>
            <a:ext cx="5066483" cy="1565731"/>
          </a:xfrm>
          <a:prstGeom prst="rect">
            <a:avLst/>
          </a:prstGeom>
          <a:ln w="12700">
            <a:miter lim="400000"/>
          </a:ln>
        </p:spPr>
      </p:pic>
      <p:sp>
        <p:nvSpPr>
          <p:cNvPr id="1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Horizontal Reflection">
    <p:spTree>
      <p:nvGrpSpPr>
        <p:cNvPr id="1" name=""/>
        <p:cNvGrpSpPr/>
        <p:nvPr/>
      </p:nvGrpSpPr>
      <p:grpSpPr>
        <a:xfrm>
          <a:off x="0" y="0"/>
          <a:ext cx="0" cy="0"/>
          <a:chOff x="0" y="0"/>
          <a:chExt cx="0" cy="0"/>
        </a:xfrm>
      </p:grpSpPr>
      <p:pic>
        <p:nvPicPr>
          <p:cNvPr id="96" name="droppedImage.pdf" descr="droppedImage.pdf"/>
          <p:cNvPicPr>
            <a:picLocks noChangeAspect="1"/>
          </p:cNvPicPr>
          <p:nvPr/>
        </p:nvPicPr>
        <p:blipFill>
          <a:blip r:embed="rId2"/>
          <a:stretch>
            <a:fillRect/>
          </a:stretch>
        </p:blipFill>
        <p:spPr>
          <a:xfrm>
            <a:off x="9271000" y="8001000"/>
            <a:ext cx="3200400" cy="800100"/>
          </a:xfrm>
          <a:prstGeom prst="rect">
            <a:avLst/>
          </a:prstGeom>
          <a:ln w="25400">
            <a:miter lim="400000"/>
          </a:ln>
          <a:effectLst>
            <a:reflection stA="50000" endPos="40000" dir="5400000" sy="-100000" algn="bl" rotWithShape="0"/>
          </a:effectLst>
        </p:spPr>
      </p:pic>
      <p:sp>
        <p:nvSpPr>
          <p:cNvPr id="97" name="Obrázek"/>
          <p:cNvSpPr>
            <a:spLocks noGrp="1"/>
          </p:cNvSpPr>
          <p:nvPr>
            <p:ph type="pic" sz="half" idx="21"/>
          </p:nvPr>
        </p:nvSpPr>
        <p:spPr>
          <a:xfrm>
            <a:off x="2628900" y="736600"/>
            <a:ext cx="8128000" cy="5042206"/>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98" name="Text názvu"/>
          <p:cNvSpPr txBox="1">
            <a:spLocks noGrp="1"/>
          </p:cNvSpPr>
          <p:nvPr>
            <p:ph type="title"/>
          </p:nvPr>
        </p:nvSpPr>
        <p:spPr>
          <a:xfrm>
            <a:off x="1270000" y="7366000"/>
            <a:ext cx="10464800" cy="1701800"/>
          </a:xfrm>
          <a:prstGeom prst="rect">
            <a:avLst/>
          </a:prstGeom>
        </p:spPr>
        <p:txBody>
          <a:bodyPr/>
          <a:lstStyle>
            <a:lvl1pPr>
              <a:defRPr>
                <a:latin typeface="+mj-lt"/>
                <a:ea typeface="+mj-ea"/>
                <a:cs typeface="+mj-cs"/>
                <a:sym typeface="Avenir Next LT Pro"/>
              </a:defRPr>
            </a:lvl1pPr>
          </a:lstStyle>
          <a:p>
            <a:r>
              <a:t>Text názvu</a:t>
            </a:r>
          </a:p>
        </p:txBody>
      </p:sp>
      <p:sp>
        <p:nvSpPr>
          <p:cNvPr id="99"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pic>
        <p:nvPicPr>
          <p:cNvPr id="106" name="droppedImage.pdf" descr="droppedImage.pdf"/>
          <p:cNvPicPr>
            <a:picLocks noChangeAspect="1"/>
          </p:cNvPicPr>
          <p:nvPr/>
        </p:nvPicPr>
        <p:blipFill>
          <a:blip r:embed="rId2"/>
          <a:stretch>
            <a:fillRect/>
          </a:stretch>
        </p:blipFill>
        <p:spPr>
          <a:xfrm>
            <a:off x="8915400" y="8229600"/>
            <a:ext cx="3200400" cy="800100"/>
          </a:xfrm>
          <a:prstGeom prst="rect">
            <a:avLst/>
          </a:prstGeom>
          <a:ln w="12700">
            <a:miter lim="400000"/>
          </a:ln>
        </p:spPr>
      </p:pic>
      <p:sp>
        <p:nvSpPr>
          <p:cNvPr id="107" name="Obrázek"/>
          <p:cNvSpPr>
            <a:spLocks noGrp="1"/>
          </p:cNvSpPr>
          <p:nvPr>
            <p:ph type="pic" sz="half" idx="21"/>
          </p:nvPr>
        </p:nvSpPr>
        <p:spPr>
          <a:xfrm>
            <a:off x="7124700" y="1612900"/>
            <a:ext cx="4216400" cy="6328742"/>
          </a:xfrm>
          <a:prstGeom prst="rect">
            <a:avLst/>
          </a:prstGeom>
        </p:spPr>
        <p:txBody>
          <a:bodyPr lIns="91439" tIns="45719" rIns="91439" bIns="45719" anchor="t"/>
          <a:lstStyle/>
          <a:p>
            <a:endParaRPr/>
          </a:p>
        </p:txBody>
      </p:sp>
      <p:sp>
        <p:nvSpPr>
          <p:cNvPr id="108" name="Text názvu"/>
          <p:cNvSpPr txBox="1">
            <a:spLocks noGrp="1"/>
          </p:cNvSpPr>
          <p:nvPr>
            <p:ph type="title"/>
          </p:nvPr>
        </p:nvSpPr>
        <p:spPr>
          <a:xfrm>
            <a:off x="635000" y="1409700"/>
            <a:ext cx="5867400" cy="3302000"/>
          </a:xfrm>
          <a:prstGeom prst="rect">
            <a:avLst/>
          </a:prstGeom>
        </p:spPr>
        <p:txBody>
          <a:bodyPr anchor="b"/>
          <a:lstStyle>
            <a:lvl1pPr>
              <a:defRPr sz="7000"/>
            </a:lvl1pPr>
          </a:lstStyle>
          <a:p>
            <a:r>
              <a:t>Text názvu</a:t>
            </a:r>
          </a:p>
        </p:txBody>
      </p:sp>
      <p:sp>
        <p:nvSpPr>
          <p:cNvPr id="109" name="Text úrovně 1…"/>
          <p:cNvSpPr txBox="1">
            <a:spLocks noGrp="1"/>
          </p:cNvSpPr>
          <p:nvPr>
            <p:ph type="body" sz="quarter" idx="1"/>
          </p:nvPr>
        </p:nvSpPr>
        <p:spPr>
          <a:xfrm>
            <a:off x="635000" y="4787900"/>
            <a:ext cx="5867400" cy="3302000"/>
          </a:xfrm>
          <a:prstGeom prst="rect">
            <a:avLst/>
          </a:prstGeom>
        </p:spPr>
        <p:txBody>
          <a:bodyPr anchor="t"/>
          <a:lstStyle>
            <a:lvl1pPr marL="0" indent="0" algn="ctr">
              <a:spcBef>
                <a:spcPts val="0"/>
              </a:spcBef>
              <a:buClrTx/>
              <a:buSzTx/>
              <a:buNone/>
              <a:defRPr sz="3400">
                <a:latin typeface="+mn-lt"/>
                <a:ea typeface="+mn-ea"/>
                <a:cs typeface="+mn-cs"/>
                <a:sym typeface="Gill Sans"/>
              </a:defRPr>
            </a:lvl1pPr>
            <a:lvl2pPr marL="0" indent="0" algn="ctr">
              <a:spcBef>
                <a:spcPts val="0"/>
              </a:spcBef>
              <a:buClrTx/>
              <a:buSzTx/>
              <a:buNone/>
              <a:defRPr sz="3400">
                <a:latin typeface="+mn-lt"/>
                <a:ea typeface="+mn-ea"/>
                <a:cs typeface="+mn-cs"/>
                <a:sym typeface="Gill Sans"/>
              </a:defRPr>
            </a:lvl2pPr>
            <a:lvl3pPr marL="0" indent="0" algn="ctr">
              <a:spcBef>
                <a:spcPts val="0"/>
              </a:spcBef>
              <a:buClrTx/>
              <a:buSzTx/>
              <a:buNone/>
              <a:defRPr sz="3400">
                <a:latin typeface="+mn-lt"/>
                <a:ea typeface="+mn-ea"/>
                <a:cs typeface="+mn-cs"/>
                <a:sym typeface="Gill Sans"/>
              </a:defRPr>
            </a:lvl3pPr>
            <a:lvl4pPr marL="0" indent="0" algn="ctr">
              <a:spcBef>
                <a:spcPts val="0"/>
              </a:spcBef>
              <a:buClrTx/>
              <a:buSzTx/>
              <a:buNone/>
              <a:defRPr sz="3400">
                <a:latin typeface="+mn-lt"/>
                <a:ea typeface="+mn-ea"/>
                <a:cs typeface="+mn-cs"/>
                <a:sym typeface="Gill Sans"/>
              </a:defRPr>
            </a:lvl4pPr>
            <a:lvl5pPr marL="0" indent="0" algn="ctr">
              <a:spcBef>
                <a:spcPts val="0"/>
              </a:spcBef>
              <a:buClrTx/>
              <a:buSzTx/>
              <a:buNone/>
              <a:defRPr sz="3400">
                <a:latin typeface="+mn-lt"/>
                <a:ea typeface="+mn-ea"/>
                <a:cs typeface="+mn-cs"/>
                <a:sym typeface="Gill Sans"/>
              </a:defRPr>
            </a:lvl5pPr>
          </a:lstStyle>
          <a:p>
            <a:r>
              <a:t>Text úrovně 1</a:t>
            </a:r>
          </a:p>
          <a:p>
            <a:pPr lvl="1"/>
            <a:r>
              <a:t>Text úrovně 2</a:t>
            </a:r>
          </a:p>
          <a:p>
            <a:pPr lvl="2"/>
            <a:r>
              <a:t>Text úrovně 3</a:t>
            </a:r>
          </a:p>
          <a:p>
            <a:pPr lvl="3"/>
            <a:r>
              <a:t>Text úrovně 4</a:t>
            </a:r>
          </a:p>
          <a:p>
            <a:pPr lvl="4"/>
            <a:r>
              <a:t>Text úrovně 5</a:t>
            </a:r>
          </a:p>
        </p:txBody>
      </p:sp>
      <p:sp>
        <p:nvSpPr>
          <p:cNvPr id="110"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Vertical Reflection">
    <p:spTree>
      <p:nvGrpSpPr>
        <p:cNvPr id="1" name=""/>
        <p:cNvGrpSpPr/>
        <p:nvPr/>
      </p:nvGrpSpPr>
      <p:grpSpPr>
        <a:xfrm>
          <a:off x="0" y="0"/>
          <a:ext cx="0" cy="0"/>
          <a:chOff x="0" y="0"/>
          <a:chExt cx="0" cy="0"/>
        </a:xfrm>
      </p:grpSpPr>
      <p:sp>
        <p:nvSpPr>
          <p:cNvPr id="117" name="Obrázek"/>
          <p:cNvSpPr>
            <a:spLocks noGrp="1"/>
          </p:cNvSpPr>
          <p:nvPr>
            <p:ph type="pic" sz="half" idx="21"/>
          </p:nvPr>
        </p:nvSpPr>
        <p:spPr>
          <a:xfrm>
            <a:off x="7124700" y="1612900"/>
            <a:ext cx="4216400" cy="6328742"/>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118" name="Text názvu"/>
          <p:cNvSpPr txBox="1">
            <a:spLocks noGrp="1"/>
          </p:cNvSpPr>
          <p:nvPr>
            <p:ph type="title"/>
          </p:nvPr>
        </p:nvSpPr>
        <p:spPr>
          <a:xfrm>
            <a:off x="635000" y="1409700"/>
            <a:ext cx="5867400" cy="3302000"/>
          </a:xfrm>
          <a:prstGeom prst="rect">
            <a:avLst/>
          </a:prstGeom>
        </p:spPr>
        <p:txBody>
          <a:bodyPr anchor="b"/>
          <a:lstStyle>
            <a:lvl1pPr>
              <a:defRPr sz="7000">
                <a:latin typeface="+mj-lt"/>
                <a:ea typeface="+mj-ea"/>
                <a:cs typeface="+mj-cs"/>
                <a:sym typeface="Avenir Next LT Pro"/>
              </a:defRPr>
            </a:lvl1pPr>
          </a:lstStyle>
          <a:p>
            <a:r>
              <a:t>Text názvu</a:t>
            </a:r>
          </a:p>
        </p:txBody>
      </p:sp>
      <p:sp>
        <p:nvSpPr>
          <p:cNvPr id="119" name="Text úrovně 1…"/>
          <p:cNvSpPr txBox="1">
            <a:spLocks noGrp="1"/>
          </p:cNvSpPr>
          <p:nvPr>
            <p:ph type="body" sz="quarter" idx="1"/>
          </p:nvPr>
        </p:nvSpPr>
        <p:spPr>
          <a:xfrm>
            <a:off x="635000" y="4787900"/>
            <a:ext cx="5867400" cy="3302000"/>
          </a:xfrm>
          <a:prstGeom prst="rect">
            <a:avLst/>
          </a:prstGeom>
        </p:spPr>
        <p:txBody>
          <a:bodyPr anchor="t"/>
          <a:lstStyle>
            <a:lvl1pPr marL="0" indent="0" algn="ctr">
              <a:spcBef>
                <a:spcPts val="0"/>
              </a:spcBef>
              <a:buClrTx/>
              <a:buSzTx/>
              <a:buNone/>
              <a:defRPr sz="3400"/>
            </a:lvl1pPr>
            <a:lvl2pPr marL="0" indent="0" algn="ctr">
              <a:spcBef>
                <a:spcPts val="0"/>
              </a:spcBef>
              <a:buClrTx/>
              <a:buSzTx/>
              <a:buNone/>
              <a:defRPr sz="3400"/>
            </a:lvl2pPr>
            <a:lvl3pPr marL="0" indent="0" algn="ctr">
              <a:spcBef>
                <a:spcPts val="0"/>
              </a:spcBef>
              <a:buClrTx/>
              <a:buSzTx/>
              <a:buNone/>
              <a:defRPr sz="3400"/>
            </a:lvl3pPr>
            <a:lvl4pPr marL="0" indent="0" algn="ctr">
              <a:spcBef>
                <a:spcPts val="0"/>
              </a:spcBef>
              <a:buClrTx/>
              <a:buSzTx/>
              <a:buNone/>
              <a:defRPr sz="3400"/>
            </a:lvl4pPr>
            <a:lvl5pPr marL="0" indent="0" algn="ctr">
              <a:spcBef>
                <a:spcPts val="0"/>
              </a:spcBef>
              <a:buClrTx/>
              <a:buSzTx/>
              <a:buNone/>
              <a:defRPr sz="3400"/>
            </a:lvl5pPr>
          </a:lstStyle>
          <a:p>
            <a:r>
              <a:t>Text úrovně 1</a:t>
            </a:r>
          </a:p>
          <a:p>
            <a:pPr lvl="1"/>
            <a:r>
              <a:t>Text úrovně 2</a:t>
            </a:r>
          </a:p>
          <a:p>
            <a:pPr lvl="2"/>
            <a:r>
              <a:t>Text úrovně 3</a:t>
            </a:r>
          </a:p>
          <a:p>
            <a:pPr lvl="3"/>
            <a:r>
              <a:t>Text úrovně 4</a:t>
            </a:r>
          </a:p>
          <a:p>
            <a:pPr lvl="4"/>
            <a:r>
              <a:t>Text úrovně 5</a:t>
            </a:r>
          </a:p>
        </p:txBody>
      </p:sp>
      <p:sp>
        <p:nvSpPr>
          <p:cNvPr id="120"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pic>
        <p:nvPicPr>
          <p:cNvPr id="127" name="droppedImage.pdf" descr="droppedImage.pdf"/>
          <p:cNvPicPr>
            <a:picLocks noChangeAspect="1"/>
          </p:cNvPicPr>
          <p:nvPr/>
        </p:nvPicPr>
        <p:blipFill>
          <a:blip r:embed="rId2"/>
          <a:stretch>
            <a:fillRect/>
          </a:stretch>
        </p:blipFill>
        <p:spPr>
          <a:xfrm>
            <a:off x="8915400" y="8547100"/>
            <a:ext cx="3200400" cy="800100"/>
          </a:xfrm>
          <a:prstGeom prst="rect">
            <a:avLst/>
          </a:prstGeom>
          <a:ln w="12700">
            <a:miter lim="400000"/>
          </a:ln>
        </p:spPr>
      </p:pic>
      <p:sp>
        <p:nvSpPr>
          <p:cNvPr id="128" name="Obrázek"/>
          <p:cNvSpPr>
            <a:spLocks noGrp="1"/>
          </p:cNvSpPr>
          <p:nvPr>
            <p:ph type="pic" sz="quarter" idx="21"/>
          </p:nvPr>
        </p:nvSpPr>
        <p:spPr>
          <a:xfrm>
            <a:off x="7175500" y="2540000"/>
            <a:ext cx="4102100" cy="6157180"/>
          </a:xfrm>
          <a:prstGeom prst="rect">
            <a:avLst/>
          </a:prstGeom>
        </p:spPr>
        <p:txBody>
          <a:bodyPr lIns="91439" tIns="45719" rIns="91439" bIns="45719" anchor="t"/>
          <a:lstStyle/>
          <a:p>
            <a:endParaRPr/>
          </a:p>
        </p:txBody>
      </p:sp>
      <p:sp>
        <p:nvSpPr>
          <p:cNvPr id="129" name="Text názvu"/>
          <p:cNvSpPr txBox="1">
            <a:spLocks noGrp="1"/>
          </p:cNvSpPr>
          <p:nvPr>
            <p:ph type="title"/>
          </p:nvPr>
        </p:nvSpPr>
        <p:spPr>
          <a:prstGeom prst="rect">
            <a:avLst/>
          </a:prstGeom>
        </p:spPr>
        <p:txBody>
          <a:bodyPr/>
          <a:lstStyle>
            <a:lvl1pPr>
              <a:defRPr>
                <a:latin typeface="+mj-lt"/>
                <a:ea typeface="+mj-ea"/>
                <a:cs typeface="+mj-cs"/>
                <a:sym typeface="Avenir Next LT Pro"/>
              </a:defRPr>
            </a:lvl1pPr>
          </a:lstStyle>
          <a:p>
            <a:r>
              <a:t>Text názvu</a:t>
            </a:r>
          </a:p>
        </p:txBody>
      </p:sp>
      <p:sp>
        <p:nvSpPr>
          <p:cNvPr id="130" name="Text úrovně 1…"/>
          <p:cNvSpPr txBox="1">
            <a:spLocks noGrp="1"/>
          </p:cNvSpPr>
          <p:nvPr>
            <p:ph type="body" sz="half" idx="1"/>
          </p:nvPr>
        </p:nvSpPr>
        <p:spPr>
          <a:xfrm>
            <a:off x="1270000" y="2768600"/>
            <a:ext cx="5041900" cy="5715000"/>
          </a:xfrm>
          <a:prstGeom prst="rect">
            <a:avLst/>
          </a:prstGeom>
        </p:spPr>
        <p:txBody>
          <a:bodyPr/>
          <a:lstStyle>
            <a:lvl1pPr marL="812120" indent="-494620">
              <a:spcBef>
                <a:spcPts val="3800"/>
              </a:spcBef>
              <a:buClrTx/>
              <a:defRPr sz="3200"/>
            </a:lvl1pPr>
            <a:lvl2pPr marL="1256620" indent="-494620">
              <a:spcBef>
                <a:spcPts val="3800"/>
              </a:spcBef>
              <a:buClrTx/>
              <a:defRPr sz="3200"/>
            </a:lvl2pPr>
            <a:lvl3pPr marL="1701120" indent="-494620">
              <a:spcBef>
                <a:spcPts val="3800"/>
              </a:spcBef>
              <a:buClrTx/>
              <a:defRPr sz="3200"/>
            </a:lvl3pPr>
            <a:lvl4pPr marL="2145620" indent="-494620">
              <a:spcBef>
                <a:spcPts val="3800"/>
              </a:spcBef>
              <a:buClrTx/>
              <a:defRPr sz="3200"/>
            </a:lvl4pPr>
            <a:lvl5pPr marL="2590120" indent="-494620">
              <a:spcBef>
                <a:spcPts val="3800"/>
              </a:spcBef>
              <a:buClrTx/>
              <a:defRPr sz="3200"/>
            </a:lvl5pPr>
          </a:lstStyle>
          <a:p>
            <a:r>
              <a:t>Text úrovně 1</a:t>
            </a:r>
          </a:p>
          <a:p>
            <a:pPr lvl="1"/>
            <a:r>
              <a:t>Text úrovně 2</a:t>
            </a:r>
          </a:p>
          <a:p>
            <a:pPr lvl="2"/>
            <a:r>
              <a:t>Text úrovně 3</a:t>
            </a:r>
          </a:p>
          <a:p>
            <a:pPr lvl="3"/>
            <a:r>
              <a:t>Text úrovně 4</a:t>
            </a:r>
          </a:p>
          <a:p>
            <a:pPr lvl="4"/>
            <a:r>
              <a:t>Text úrovně 5</a:t>
            </a:r>
          </a:p>
        </p:txBody>
      </p:sp>
      <p:sp>
        <p:nvSpPr>
          <p:cNvPr id="131"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138" name="Text názvu"/>
          <p:cNvSpPr txBox="1">
            <a:spLocks noGrp="1"/>
          </p:cNvSpPr>
          <p:nvPr>
            <p:ph type="title"/>
          </p:nvPr>
        </p:nvSpPr>
        <p:spPr>
          <a:prstGeom prst="rect">
            <a:avLst/>
          </a:prstGeom>
        </p:spPr>
        <p:txBody>
          <a:bodyPr/>
          <a:lstStyle>
            <a:lvl1pPr>
              <a:defRPr>
                <a:latin typeface="+mj-lt"/>
                <a:ea typeface="+mj-ea"/>
                <a:cs typeface="+mj-cs"/>
                <a:sym typeface="Avenir Next LT Pro"/>
              </a:defRPr>
            </a:lvl1pPr>
          </a:lstStyle>
          <a:p>
            <a:r>
              <a:t>Text názvu</a:t>
            </a:r>
          </a:p>
        </p:txBody>
      </p:sp>
      <p:sp>
        <p:nvSpPr>
          <p:cNvPr id="139" name="Text úrovně 1…"/>
          <p:cNvSpPr txBox="1">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Text úrovně 1</a:t>
            </a:r>
          </a:p>
          <a:p>
            <a:pPr lvl="1"/>
            <a:r>
              <a:t>Text úrovně 2</a:t>
            </a:r>
          </a:p>
          <a:p>
            <a:pPr lvl="2"/>
            <a:r>
              <a:t>Text úrovně 3</a:t>
            </a:r>
          </a:p>
          <a:p>
            <a:pPr lvl="3"/>
            <a:r>
              <a:t>Text úrovně 4</a:t>
            </a:r>
          </a:p>
          <a:p>
            <a:pPr lvl="4"/>
            <a:r>
              <a:t>Text úrovně 5</a:t>
            </a:r>
          </a:p>
        </p:txBody>
      </p:sp>
      <p:sp>
        <p:nvSpPr>
          <p:cNvPr id="140"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Bullets - Right">
    <p:spTree>
      <p:nvGrpSpPr>
        <p:cNvPr id="1" name=""/>
        <p:cNvGrpSpPr/>
        <p:nvPr/>
      </p:nvGrpSpPr>
      <p:grpSpPr>
        <a:xfrm>
          <a:off x="0" y="0"/>
          <a:ext cx="0" cy="0"/>
          <a:chOff x="0" y="0"/>
          <a:chExt cx="0" cy="0"/>
        </a:xfrm>
      </p:grpSpPr>
      <p:sp>
        <p:nvSpPr>
          <p:cNvPr id="147" name="Text názvu"/>
          <p:cNvSpPr txBox="1">
            <a:spLocks noGrp="1"/>
          </p:cNvSpPr>
          <p:nvPr>
            <p:ph type="title"/>
          </p:nvPr>
        </p:nvSpPr>
        <p:spPr>
          <a:prstGeom prst="rect">
            <a:avLst/>
          </a:prstGeom>
        </p:spPr>
        <p:txBody>
          <a:bodyPr/>
          <a:lstStyle>
            <a:lvl1pPr>
              <a:defRPr>
                <a:latin typeface="+mj-lt"/>
                <a:ea typeface="+mj-ea"/>
                <a:cs typeface="+mj-cs"/>
                <a:sym typeface="Avenir Next LT Pro"/>
              </a:defRPr>
            </a:lvl1pPr>
          </a:lstStyle>
          <a:p>
            <a:r>
              <a:t>Text názvu</a:t>
            </a:r>
          </a:p>
        </p:txBody>
      </p:sp>
      <p:sp>
        <p:nvSpPr>
          <p:cNvPr id="148" name="Text úrovně 1…"/>
          <p:cNvSpPr txBox="1">
            <a:spLocks noGrp="1"/>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Text úrovně 1</a:t>
            </a:r>
          </a:p>
          <a:p>
            <a:pPr lvl="1"/>
            <a:r>
              <a:t>Text úrovně 2</a:t>
            </a:r>
          </a:p>
          <a:p>
            <a:pPr lvl="2"/>
            <a:r>
              <a:t>Text úrovně 3</a:t>
            </a:r>
          </a:p>
          <a:p>
            <a:pPr lvl="3"/>
            <a:r>
              <a:t>Text úrovně 4</a:t>
            </a:r>
          </a:p>
          <a:p>
            <a:pPr lvl="4"/>
            <a:r>
              <a:t>Text úrovně 5</a:t>
            </a:r>
          </a:p>
        </p:txBody>
      </p:sp>
      <p:sp>
        <p:nvSpPr>
          <p:cNvPr id="149"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6" name="Text názvu"/>
          <p:cNvSpPr txBox="1">
            <a:spLocks noGrp="1"/>
          </p:cNvSpPr>
          <p:nvPr>
            <p:ph type="title"/>
          </p:nvPr>
        </p:nvSpPr>
        <p:spPr>
          <a:xfrm>
            <a:off x="787400" y="254000"/>
            <a:ext cx="11430000" cy="2438400"/>
          </a:xfrm>
          <a:prstGeom prst="rect">
            <a:avLst/>
          </a:prstGeom>
        </p:spPr>
        <p:txBody>
          <a:bodyPr/>
          <a:lstStyle>
            <a:lvl1pPr algn="l">
              <a:defRPr sz="7200">
                <a:solidFill>
                  <a:srgbClr val="FFFFFF"/>
                </a:solidFill>
                <a:effectLst>
                  <a:outerShdw blurRad="50800" dist="38100" dir="5400000" rotWithShape="0">
                    <a:srgbClr val="000000"/>
                  </a:outerShdw>
                </a:effectLst>
                <a:latin typeface="Helvetica Neue Light"/>
                <a:ea typeface="Helvetica Neue Light"/>
                <a:cs typeface="Helvetica Neue Light"/>
                <a:sym typeface="Helvetica Neue Light"/>
              </a:defRPr>
            </a:lvl1pPr>
          </a:lstStyle>
          <a:p>
            <a:r>
              <a:t>Text názvu</a:t>
            </a:r>
          </a:p>
        </p:txBody>
      </p:sp>
      <p:sp>
        <p:nvSpPr>
          <p:cNvPr id="157" name="Text úrovně 1…"/>
          <p:cNvSpPr txBox="1">
            <a:spLocks noGrp="1"/>
          </p:cNvSpPr>
          <p:nvPr>
            <p:ph type="body" idx="1"/>
          </p:nvPr>
        </p:nvSpPr>
        <p:spPr>
          <a:xfrm>
            <a:off x="787400" y="2768600"/>
            <a:ext cx="11430000" cy="5715000"/>
          </a:xfrm>
          <a:prstGeom prst="rect">
            <a:avLst/>
          </a:prstGeom>
        </p:spPr>
        <p:txBody>
          <a:bodyPr/>
          <a:lstStyle>
            <a:lvl1pPr marL="406400" indent="-406400">
              <a:spcBef>
                <a:spcPts val="2400"/>
              </a:spcBef>
              <a:buClrTx/>
              <a:buSzPct val="30000"/>
              <a:buBlip>
                <a:blip r:embed="rId3"/>
              </a:buBlip>
              <a:defRPr sz="3600">
                <a:solidFill>
                  <a:srgbClr val="FFFFFF"/>
                </a:solidFill>
                <a:effectLst>
                  <a:outerShdw blurRad="50800" dist="38100" dir="5400000" rotWithShape="0">
                    <a:srgbClr val="000000"/>
                  </a:outerShdw>
                </a:effectLst>
                <a:latin typeface="Helvetica Neue Light"/>
                <a:ea typeface="Helvetica Neue Light"/>
                <a:cs typeface="Helvetica Neue Light"/>
                <a:sym typeface="Helvetica Neue Light"/>
              </a:defRPr>
            </a:lvl1pPr>
            <a:lvl2pPr marL="850900" indent="-406400">
              <a:spcBef>
                <a:spcPts val="2400"/>
              </a:spcBef>
              <a:buClrTx/>
              <a:buSzPct val="30000"/>
              <a:buBlip>
                <a:blip r:embed="rId3"/>
              </a:buBlip>
              <a:defRPr sz="3600">
                <a:solidFill>
                  <a:srgbClr val="FFFFFF"/>
                </a:solidFill>
                <a:effectLst>
                  <a:outerShdw blurRad="50800" dist="38100" dir="5400000" rotWithShape="0">
                    <a:srgbClr val="000000"/>
                  </a:outerShdw>
                </a:effectLst>
                <a:latin typeface="Helvetica Neue Light"/>
                <a:ea typeface="Helvetica Neue Light"/>
                <a:cs typeface="Helvetica Neue Light"/>
                <a:sym typeface="Helvetica Neue Light"/>
              </a:defRPr>
            </a:lvl2pPr>
            <a:lvl3pPr marL="1295400" indent="-406400">
              <a:spcBef>
                <a:spcPts val="2400"/>
              </a:spcBef>
              <a:buClrTx/>
              <a:buSzPct val="30000"/>
              <a:buBlip>
                <a:blip r:embed="rId3"/>
              </a:buBlip>
              <a:defRPr sz="3600">
                <a:solidFill>
                  <a:srgbClr val="FFFFFF"/>
                </a:solidFill>
                <a:effectLst>
                  <a:outerShdw blurRad="50800" dist="38100" dir="5400000" rotWithShape="0">
                    <a:srgbClr val="000000"/>
                  </a:outerShdw>
                </a:effectLst>
                <a:latin typeface="Helvetica Neue Light"/>
                <a:ea typeface="Helvetica Neue Light"/>
                <a:cs typeface="Helvetica Neue Light"/>
                <a:sym typeface="Helvetica Neue Light"/>
              </a:defRPr>
            </a:lvl3pPr>
            <a:lvl4pPr marL="1739900" indent="-406400">
              <a:spcBef>
                <a:spcPts val="2400"/>
              </a:spcBef>
              <a:buClrTx/>
              <a:buSzPct val="30000"/>
              <a:buBlip>
                <a:blip r:embed="rId3"/>
              </a:buBlip>
              <a:defRPr sz="3600">
                <a:solidFill>
                  <a:srgbClr val="FFFFFF"/>
                </a:solidFill>
                <a:effectLst>
                  <a:outerShdw blurRad="50800" dist="38100" dir="5400000" rotWithShape="0">
                    <a:srgbClr val="000000"/>
                  </a:outerShdw>
                </a:effectLst>
                <a:latin typeface="Helvetica Neue Light"/>
                <a:ea typeface="Helvetica Neue Light"/>
                <a:cs typeface="Helvetica Neue Light"/>
                <a:sym typeface="Helvetica Neue Light"/>
              </a:defRPr>
            </a:lvl4pPr>
            <a:lvl5pPr marL="2184400" indent="-406400">
              <a:spcBef>
                <a:spcPts val="2400"/>
              </a:spcBef>
              <a:buClrTx/>
              <a:buSzPct val="30000"/>
              <a:buBlip>
                <a:blip r:embed="rId3"/>
              </a:buBlip>
              <a:defRPr sz="3600">
                <a:solidFill>
                  <a:srgbClr val="FFFFFF"/>
                </a:solidFill>
                <a:effectLst>
                  <a:outerShdw blurRad="50800" dist="38100" dir="5400000" rotWithShape="0">
                    <a:srgbClr val="000000"/>
                  </a:outerShdw>
                </a:effectLst>
                <a:latin typeface="Helvetica Neue Light"/>
                <a:ea typeface="Helvetica Neue Light"/>
                <a:cs typeface="Helvetica Neue Light"/>
                <a:sym typeface="Helvetica Neue Light"/>
              </a:defRPr>
            </a:lvl5pPr>
          </a:lstStyle>
          <a:p>
            <a:r>
              <a:t>Text úrovně 1</a:t>
            </a:r>
          </a:p>
          <a:p>
            <a:pPr lvl="1"/>
            <a:r>
              <a:t>Text úrovně 2</a:t>
            </a:r>
          </a:p>
          <a:p>
            <a:pPr lvl="2"/>
            <a:r>
              <a:t>Text úrovně 3</a:t>
            </a:r>
          </a:p>
          <a:p>
            <a:pPr lvl="3"/>
            <a:r>
              <a:t>Text úrovně 4</a:t>
            </a:r>
          </a:p>
          <a:p>
            <a:pPr lvl="4"/>
            <a:r>
              <a:t>Text úrovně 5</a:t>
            </a:r>
          </a:p>
        </p:txBody>
      </p:sp>
      <p:sp>
        <p:nvSpPr>
          <p:cNvPr id="158" name="Číslo snímku"/>
          <p:cNvSpPr txBox="1">
            <a:spLocks noGrp="1"/>
          </p:cNvSpPr>
          <p:nvPr>
            <p:ph type="sldNum" sz="quarter" idx="2"/>
          </p:nvPr>
        </p:nvSpPr>
        <p:spPr>
          <a:xfrm>
            <a:off x="12536220" y="9314257"/>
            <a:ext cx="312015" cy="312343"/>
          </a:xfrm>
          <a:prstGeom prst="rect">
            <a:avLst/>
          </a:prstGeom>
        </p:spPr>
        <p:txBody>
          <a:bodyPr anchor="b"/>
          <a:lstStyle>
            <a:lvl1pPr algn="r">
              <a:defRPr sz="1400" b="1">
                <a:solidFill>
                  <a:srgbClr val="FFFFFF">
                    <a:alpha val="70000"/>
                  </a:srgbClr>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pic>
        <p:nvPicPr>
          <p:cNvPr id="22" name="droppedImage.pdf" descr="droppedImage.pdf"/>
          <p:cNvPicPr>
            <a:picLocks noChangeAspect="1"/>
          </p:cNvPicPr>
          <p:nvPr/>
        </p:nvPicPr>
        <p:blipFill>
          <a:blip r:embed="rId2"/>
          <a:stretch>
            <a:fillRect/>
          </a:stretch>
        </p:blipFill>
        <p:spPr>
          <a:xfrm>
            <a:off x="8839200" y="8267700"/>
            <a:ext cx="3200400" cy="800100"/>
          </a:xfrm>
          <a:prstGeom prst="rect">
            <a:avLst/>
          </a:prstGeom>
          <a:ln w="12700">
            <a:miter lim="400000"/>
          </a:ln>
        </p:spPr>
      </p:pic>
      <p:sp>
        <p:nvSpPr>
          <p:cNvPr id="23" name="Text názvu"/>
          <p:cNvSpPr txBox="1">
            <a:spLocks noGrp="1"/>
          </p:cNvSpPr>
          <p:nvPr>
            <p:ph type="title"/>
          </p:nvPr>
        </p:nvSpPr>
        <p:spPr>
          <a:prstGeom prst="rect">
            <a:avLst/>
          </a:prstGeom>
        </p:spPr>
        <p:txBody>
          <a:bodyPr/>
          <a:lstStyle>
            <a:lvl1pPr>
              <a:defRPr>
                <a:latin typeface="+mj-lt"/>
                <a:ea typeface="+mj-ea"/>
                <a:cs typeface="+mj-cs"/>
                <a:sym typeface="Avenir Next LT Pro"/>
              </a:defRPr>
            </a:lvl1pPr>
          </a:lstStyle>
          <a:p>
            <a:r>
              <a:t>Text názvu</a:t>
            </a:r>
          </a:p>
        </p:txBody>
      </p:sp>
      <p:sp>
        <p:nvSpPr>
          <p:cNvPr id="24" name="Text úrovně 1…"/>
          <p:cNvSpPr txBox="1">
            <a:spLocks noGrp="1"/>
          </p:cNvSpPr>
          <p:nvPr>
            <p:ph type="body" idx="1"/>
          </p:nvPr>
        </p:nvSpPr>
        <p:spPr>
          <a:xfrm>
            <a:off x="1270000" y="2768600"/>
            <a:ext cx="10464800" cy="5715000"/>
          </a:xfrm>
          <a:prstGeom prst="rect">
            <a:avLst/>
          </a:prstGeom>
        </p:spPr>
        <p:txBody>
          <a:bodyPr/>
          <a:lstStyle>
            <a:lvl1pPr>
              <a:spcBef>
                <a:spcPts val="2400"/>
              </a:spcBef>
              <a:buClr>
                <a:srgbClr val="797979"/>
              </a:buClr>
            </a:lvl1pPr>
            <a:lvl2pPr>
              <a:spcBef>
                <a:spcPts val="2400"/>
              </a:spcBef>
              <a:buClr>
                <a:srgbClr val="797979"/>
              </a:buClr>
            </a:lvl2pPr>
            <a:lvl3pPr>
              <a:spcBef>
                <a:spcPts val="2400"/>
              </a:spcBef>
              <a:buClr>
                <a:srgbClr val="797979"/>
              </a:buClr>
            </a:lvl3pPr>
            <a:lvl4pPr>
              <a:spcBef>
                <a:spcPts val="2400"/>
              </a:spcBef>
              <a:buClr>
                <a:srgbClr val="797979"/>
              </a:buClr>
            </a:lvl4pPr>
            <a:lvl5pPr>
              <a:spcBef>
                <a:spcPts val="2400"/>
              </a:spcBef>
              <a:buClr>
                <a:srgbClr val="797979"/>
              </a:buClr>
            </a:lvl5pPr>
          </a:lstStyle>
          <a:p>
            <a:r>
              <a:t>Text úrovně 1</a:t>
            </a:r>
          </a:p>
          <a:p>
            <a:pPr lvl="1"/>
            <a:r>
              <a:t>Text úrovně 2</a:t>
            </a:r>
          </a:p>
          <a:p>
            <a:pPr lvl="2"/>
            <a:r>
              <a:t>Text úrovně 3</a:t>
            </a:r>
          </a:p>
          <a:p>
            <a:pPr lvl="3"/>
            <a:r>
              <a:t>Text úrovně 4</a:t>
            </a:r>
          </a:p>
          <a:p>
            <a:pPr lvl="4"/>
            <a:r>
              <a:t>Text úrovně 5</a:t>
            </a:r>
          </a:p>
        </p:txBody>
      </p:sp>
      <p:sp>
        <p:nvSpPr>
          <p:cNvPr id="2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Bullets - 2 Column">
    <p:spTree>
      <p:nvGrpSpPr>
        <p:cNvPr id="1" name=""/>
        <p:cNvGrpSpPr/>
        <p:nvPr/>
      </p:nvGrpSpPr>
      <p:grpSpPr>
        <a:xfrm>
          <a:off x="0" y="0"/>
          <a:ext cx="0" cy="0"/>
          <a:chOff x="0" y="0"/>
          <a:chExt cx="0" cy="0"/>
        </a:xfrm>
      </p:grpSpPr>
      <p:pic>
        <p:nvPicPr>
          <p:cNvPr id="32" name="droppedImage.pdf" descr="droppedImage.pdf"/>
          <p:cNvPicPr>
            <a:picLocks noChangeAspect="1"/>
          </p:cNvPicPr>
          <p:nvPr/>
        </p:nvPicPr>
        <p:blipFill>
          <a:blip r:embed="rId2"/>
          <a:stretch>
            <a:fillRect/>
          </a:stretch>
        </p:blipFill>
        <p:spPr>
          <a:xfrm>
            <a:off x="9271000" y="7937500"/>
            <a:ext cx="3200400" cy="800100"/>
          </a:xfrm>
          <a:prstGeom prst="rect">
            <a:avLst/>
          </a:prstGeom>
          <a:ln w="12700">
            <a:miter lim="400000"/>
          </a:ln>
        </p:spPr>
      </p:pic>
      <p:sp>
        <p:nvSpPr>
          <p:cNvPr id="33" name="Text názvu"/>
          <p:cNvSpPr txBox="1">
            <a:spLocks noGrp="1"/>
          </p:cNvSpPr>
          <p:nvPr>
            <p:ph type="title"/>
          </p:nvPr>
        </p:nvSpPr>
        <p:spPr>
          <a:prstGeom prst="rect">
            <a:avLst/>
          </a:prstGeom>
        </p:spPr>
        <p:txBody>
          <a:bodyPr/>
          <a:lstStyle>
            <a:lvl1pPr>
              <a:defRPr>
                <a:latin typeface="+mj-lt"/>
                <a:ea typeface="+mj-ea"/>
                <a:cs typeface="+mj-cs"/>
                <a:sym typeface="Avenir Next LT Pro"/>
              </a:defRPr>
            </a:lvl1pPr>
          </a:lstStyle>
          <a:p>
            <a:r>
              <a:t>Text názvu</a:t>
            </a:r>
          </a:p>
        </p:txBody>
      </p:sp>
      <p:sp>
        <p:nvSpPr>
          <p:cNvPr id="34" name="Text úrovně 1…"/>
          <p:cNvSpPr txBox="1">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buClr>
                <a:srgbClr val="797979"/>
              </a:buClr>
              <a:defRPr sz="3200"/>
            </a:lvl1pPr>
            <a:lvl2pPr marL="1256620" indent="-494620">
              <a:spcBef>
                <a:spcPts val="3800"/>
              </a:spcBef>
              <a:buClr>
                <a:srgbClr val="797979"/>
              </a:buClr>
              <a:defRPr sz="3200"/>
            </a:lvl2pPr>
            <a:lvl3pPr marL="1701120" indent="-494620">
              <a:spcBef>
                <a:spcPts val="3800"/>
              </a:spcBef>
              <a:buClr>
                <a:srgbClr val="797979"/>
              </a:buClr>
              <a:defRPr sz="3200"/>
            </a:lvl3pPr>
            <a:lvl4pPr marL="2145620" indent="-494620">
              <a:spcBef>
                <a:spcPts val="3800"/>
              </a:spcBef>
              <a:buClr>
                <a:srgbClr val="797979"/>
              </a:buClr>
              <a:defRPr sz="3200"/>
            </a:lvl4pPr>
            <a:lvl5pPr marL="2590120" indent="-494620">
              <a:spcBef>
                <a:spcPts val="3800"/>
              </a:spcBef>
              <a:buClr>
                <a:srgbClr val="797979"/>
              </a:buClr>
              <a:defRPr sz="3200"/>
            </a:lvl5pPr>
          </a:lstStyle>
          <a:p>
            <a:r>
              <a:t>Text úrovně 1</a:t>
            </a:r>
          </a:p>
          <a:p>
            <a:pPr lvl="1"/>
            <a:r>
              <a:t>Text úrovně 2</a:t>
            </a:r>
          </a:p>
          <a:p>
            <a:pPr lvl="2"/>
            <a:r>
              <a:t>Text úrovně 3</a:t>
            </a:r>
          </a:p>
          <a:p>
            <a:pPr lvl="3"/>
            <a:r>
              <a:t>Text úrovně 4</a:t>
            </a:r>
          </a:p>
          <a:p>
            <a:pPr lvl="4"/>
            <a:r>
              <a:t>Text úrovně 5</a:t>
            </a:r>
          </a:p>
        </p:txBody>
      </p:sp>
      <p:sp>
        <p:nvSpPr>
          <p:cNvPr id="3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 - 2 Column copy">
    <p:spTree>
      <p:nvGrpSpPr>
        <p:cNvPr id="1" name=""/>
        <p:cNvGrpSpPr/>
        <p:nvPr/>
      </p:nvGrpSpPr>
      <p:grpSpPr>
        <a:xfrm>
          <a:off x="0" y="0"/>
          <a:ext cx="0" cy="0"/>
          <a:chOff x="0" y="0"/>
          <a:chExt cx="0" cy="0"/>
        </a:xfrm>
      </p:grpSpPr>
      <p:pic>
        <p:nvPicPr>
          <p:cNvPr id="42" name="droppedImage.pdf" descr="droppedImage.pdf"/>
          <p:cNvPicPr>
            <a:picLocks noChangeAspect="1"/>
          </p:cNvPicPr>
          <p:nvPr/>
        </p:nvPicPr>
        <p:blipFill>
          <a:blip r:embed="rId2"/>
          <a:stretch>
            <a:fillRect/>
          </a:stretch>
        </p:blipFill>
        <p:spPr>
          <a:xfrm>
            <a:off x="9271000" y="7937500"/>
            <a:ext cx="3200400" cy="800100"/>
          </a:xfrm>
          <a:prstGeom prst="rect">
            <a:avLst/>
          </a:prstGeom>
          <a:ln w="12700">
            <a:miter lim="400000"/>
          </a:ln>
        </p:spPr>
      </p:pic>
      <p:sp>
        <p:nvSpPr>
          <p:cNvPr id="43" name="Text názvu"/>
          <p:cNvSpPr txBox="1">
            <a:spLocks noGrp="1"/>
          </p:cNvSpPr>
          <p:nvPr>
            <p:ph type="title"/>
          </p:nvPr>
        </p:nvSpPr>
        <p:spPr>
          <a:prstGeom prst="rect">
            <a:avLst/>
          </a:prstGeom>
        </p:spPr>
        <p:txBody>
          <a:bodyPr/>
          <a:lstStyle>
            <a:lvl1pPr>
              <a:defRPr>
                <a:latin typeface="+mj-lt"/>
                <a:ea typeface="+mj-ea"/>
                <a:cs typeface="+mj-cs"/>
                <a:sym typeface="Avenir Next LT Pro"/>
              </a:defRPr>
            </a:lvl1pPr>
          </a:lstStyle>
          <a:p>
            <a:r>
              <a:t>Text názvu</a:t>
            </a:r>
          </a:p>
        </p:txBody>
      </p:sp>
      <p:sp>
        <p:nvSpPr>
          <p:cNvPr id="44" name="Text úrovně 1…"/>
          <p:cNvSpPr txBox="1">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buClr>
                <a:srgbClr val="797979"/>
              </a:buClr>
              <a:defRPr sz="3200"/>
            </a:lvl1pPr>
            <a:lvl2pPr marL="1256620" indent="-494620">
              <a:spcBef>
                <a:spcPts val="3800"/>
              </a:spcBef>
              <a:buClr>
                <a:srgbClr val="797979"/>
              </a:buClr>
              <a:defRPr sz="3200"/>
            </a:lvl2pPr>
            <a:lvl3pPr marL="1701120" indent="-494620">
              <a:spcBef>
                <a:spcPts val="3800"/>
              </a:spcBef>
              <a:buClr>
                <a:srgbClr val="797979"/>
              </a:buClr>
              <a:defRPr sz="3200"/>
            </a:lvl3pPr>
            <a:lvl4pPr marL="2145620" indent="-494620">
              <a:spcBef>
                <a:spcPts val="3800"/>
              </a:spcBef>
              <a:buClr>
                <a:srgbClr val="797979"/>
              </a:buClr>
              <a:defRPr sz="3200"/>
            </a:lvl4pPr>
            <a:lvl5pPr marL="2590120" indent="-494620">
              <a:spcBef>
                <a:spcPts val="3800"/>
              </a:spcBef>
              <a:buClr>
                <a:srgbClr val="797979"/>
              </a:buClr>
              <a:defRPr sz="3200"/>
            </a:lvl5pPr>
          </a:lstStyle>
          <a:p>
            <a:r>
              <a:t>Text úrovně 1</a:t>
            </a:r>
          </a:p>
          <a:p>
            <a:pPr lvl="1"/>
            <a:r>
              <a:t>Text úrovně 2</a:t>
            </a:r>
          </a:p>
          <a:p>
            <a:pPr lvl="2"/>
            <a:r>
              <a:t>Text úrovně 3</a:t>
            </a:r>
          </a:p>
          <a:p>
            <a:pPr lvl="3"/>
            <a:r>
              <a:t>Text úrovně 4</a:t>
            </a:r>
          </a:p>
          <a:p>
            <a:pPr lvl="4"/>
            <a:r>
              <a:t>Text úrovně 5</a:t>
            </a:r>
          </a:p>
        </p:txBody>
      </p:sp>
      <p:sp>
        <p:nvSpPr>
          <p:cNvPr id="4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Text úrovně 1…"/>
          <p:cNvSpPr txBox="1">
            <a:spLocks noGrp="1"/>
          </p:cNvSpPr>
          <p:nvPr>
            <p:ph type="body" idx="1"/>
          </p:nvPr>
        </p:nvSpPr>
        <p:spPr>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5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60" name="droppedImage.pdf" descr="droppedImage.pdf"/>
          <p:cNvPicPr>
            <a:picLocks noChangeAspect="1"/>
          </p:cNvPicPr>
          <p:nvPr/>
        </p:nvPicPr>
        <p:blipFill>
          <a:blip r:embed="rId2"/>
          <a:stretch>
            <a:fillRect/>
          </a:stretch>
        </p:blipFill>
        <p:spPr>
          <a:xfrm>
            <a:off x="9156700" y="8394700"/>
            <a:ext cx="3200400" cy="800100"/>
          </a:xfrm>
          <a:prstGeom prst="rect">
            <a:avLst/>
          </a:prstGeom>
          <a:ln w="12700">
            <a:miter lim="400000"/>
          </a:ln>
        </p:spPr>
      </p:pic>
      <p:sp>
        <p:nvSpPr>
          <p:cNvPr id="61"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68" name="droppedImage.pdf" descr="droppedImage.pdf"/>
          <p:cNvPicPr>
            <a:picLocks noChangeAspect="1"/>
          </p:cNvPicPr>
          <p:nvPr/>
        </p:nvPicPr>
        <p:blipFill>
          <a:blip r:embed="rId2"/>
          <a:stretch>
            <a:fillRect/>
          </a:stretch>
        </p:blipFill>
        <p:spPr>
          <a:xfrm>
            <a:off x="9550400" y="7937500"/>
            <a:ext cx="3200400" cy="800100"/>
          </a:xfrm>
          <a:prstGeom prst="rect">
            <a:avLst/>
          </a:prstGeom>
          <a:ln w="12700">
            <a:miter lim="400000"/>
          </a:ln>
        </p:spPr>
      </p:pic>
      <p:sp>
        <p:nvSpPr>
          <p:cNvPr id="69" name="Text názvu"/>
          <p:cNvSpPr txBox="1">
            <a:spLocks noGrp="1"/>
          </p:cNvSpPr>
          <p:nvPr>
            <p:ph type="title"/>
          </p:nvPr>
        </p:nvSpPr>
        <p:spPr>
          <a:prstGeom prst="rect">
            <a:avLst/>
          </a:prstGeom>
        </p:spPr>
        <p:txBody>
          <a:bodyPr/>
          <a:lstStyle>
            <a:lvl1pPr>
              <a:defRPr>
                <a:latin typeface="+mj-lt"/>
                <a:ea typeface="+mj-ea"/>
                <a:cs typeface="+mj-cs"/>
                <a:sym typeface="Avenir Next LT Pro"/>
              </a:defRPr>
            </a:lvl1pPr>
          </a:lstStyle>
          <a:p>
            <a:r>
              <a:t>Text názvu</a:t>
            </a:r>
          </a:p>
        </p:txBody>
      </p:sp>
      <p:sp>
        <p:nvSpPr>
          <p:cNvPr id="70"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pic>
        <p:nvPicPr>
          <p:cNvPr id="77" name="droppedImage.pdf" descr="droppedImage.pdf"/>
          <p:cNvPicPr>
            <a:picLocks noChangeAspect="1"/>
          </p:cNvPicPr>
          <p:nvPr/>
        </p:nvPicPr>
        <p:blipFill>
          <a:blip r:embed="rId2"/>
          <a:stretch>
            <a:fillRect/>
          </a:stretch>
        </p:blipFill>
        <p:spPr>
          <a:xfrm>
            <a:off x="9207500" y="7874000"/>
            <a:ext cx="3200400" cy="800100"/>
          </a:xfrm>
          <a:prstGeom prst="rect">
            <a:avLst/>
          </a:prstGeom>
          <a:ln w="12700">
            <a:miter lim="400000"/>
          </a:ln>
        </p:spPr>
      </p:pic>
      <p:sp>
        <p:nvSpPr>
          <p:cNvPr id="78" name="Text názvu"/>
          <p:cNvSpPr txBox="1">
            <a:spLocks noGrp="1"/>
          </p:cNvSpPr>
          <p:nvPr>
            <p:ph type="title"/>
          </p:nvPr>
        </p:nvSpPr>
        <p:spPr>
          <a:xfrm>
            <a:off x="1270000" y="2971800"/>
            <a:ext cx="10464800" cy="3810000"/>
          </a:xfrm>
          <a:prstGeom prst="rect">
            <a:avLst/>
          </a:prstGeom>
        </p:spPr>
        <p:txBody>
          <a:bodyPr/>
          <a:lstStyle>
            <a:lvl1pPr>
              <a:defRPr>
                <a:latin typeface="+mj-lt"/>
                <a:ea typeface="+mj-ea"/>
                <a:cs typeface="+mj-cs"/>
                <a:sym typeface="Avenir Next LT Pro"/>
              </a:defRPr>
            </a:lvl1pPr>
          </a:lstStyle>
          <a:p>
            <a:r>
              <a:t>Text názvu</a:t>
            </a:r>
          </a:p>
        </p:txBody>
      </p:sp>
      <p:sp>
        <p:nvSpPr>
          <p:cNvPr id="79"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pic>
        <p:nvPicPr>
          <p:cNvPr id="86" name="droppedImage.pdf" descr="droppedImage.pdf"/>
          <p:cNvPicPr>
            <a:picLocks noChangeAspect="1"/>
          </p:cNvPicPr>
          <p:nvPr/>
        </p:nvPicPr>
        <p:blipFill>
          <a:blip r:embed="rId2"/>
          <a:stretch>
            <a:fillRect/>
          </a:stretch>
        </p:blipFill>
        <p:spPr>
          <a:xfrm>
            <a:off x="9067800" y="8255000"/>
            <a:ext cx="3200400" cy="800100"/>
          </a:xfrm>
          <a:prstGeom prst="rect">
            <a:avLst/>
          </a:prstGeom>
          <a:ln w="12700">
            <a:miter lim="400000"/>
          </a:ln>
        </p:spPr>
      </p:pic>
      <p:sp>
        <p:nvSpPr>
          <p:cNvPr id="87" name="Obrázek"/>
          <p:cNvSpPr>
            <a:spLocks noGrp="1"/>
          </p:cNvSpPr>
          <p:nvPr>
            <p:ph type="pic" sz="half" idx="21"/>
          </p:nvPr>
        </p:nvSpPr>
        <p:spPr>
          <a:xfrm>
            <a:off x="2616200" y="1816100"/>
            <a:ext cx="8128000" cy="5042206"/>
          </a:xfrm>
          <a:prstGeom prst="rect">
            <a:avLst/>
          </a:prstGeom>
        </p:spPr>
        <p:txBody>
          <a:bodyPr lIns="91439" tIns="45719" rIns="91439" bIns="45719" anchor="t"/>
          <a:lstStyle/>
          <a:p>
            <a:endParaRPr/>
          </a:p>
        </p:txBody>
      </p:sp>
      <p:sp>
        <p:nvSpPr>
          <p:cNvPr id="88" name="Text názvu"/>
          <p:cNvSpPr txBox="1">
            <a:spLocks noGrp="1"/>
          </p:cNvSpPr>
          <p:nvPr>
            <p:ph type="title"/>
          </p:nvPr>
        </p:nvSpPr>
        <p:spPr>
          <a:xfrm>
            <a:off x="1270000" y="7366000"/>
            <a:ext cx="10464800" cy="1701800"/>
          </a:xfrm>
          <a:prstGeom prst="rect">
            <a:avLst/>
          </a:prstGeom>
        </p:spPr>
        <p:txBody>
          <a:bodyPr/>
          <a:lstStyle>
            <a:lvl1pPr>
              <a:defRPr>
                <a:latin typeface="+mj-lt"/>
                <a:ea typeface="+mj-ea"/>
                <a:cs typeface="+mj-cs"/>
                <a:sym typeface="Avenir Next LT Pro"/>
              </a:defRPr>
            </a:lvl1pPr>
          </a:lstStyle>
          <a:p>
            <a:r>
              <a:t>Text názvu</a:t>
            </a:r>
          </a:p>
        </p:txBody>
      </p:sp>
      <p:sp>
        <p:nvSpPr>
          <p:cNvPr id="89"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droppedImage.pdf" descr="droppedImage.pdf"/>
          <p:cNvPicPr>
            <a:picLocks noChangeAspect="1"/>
          </p:cNvPicPr>
          <p:nvPr/>
        </p:nvPicPr>
        <p:blipFill>
          <a:blip r:embed="rId18"/>
          <a:stretch>
            <a:fillRect/>
          </a:stretch>
        </p:blipFill>
        <p:spPr>
          <a:xfrm>
            <a:off x="9448800" y="8039100"/>
            <a:ext cx="3200400" cy="800100"/>
          </a:xfrm>
          <a:prstGeom prst="rect">
            <a:avLst/>
          </a:prstGeom>
          <a:ln w="12700">
            <a:miter lim="400000"/>
          </a:ln>
        </p:spPr>
      </p:pic>
      <p:sp>
        <p:nvSpPr>
          <p:cNvPr id="3" name="Text úrovně 1…"/>
          <p:cNvSpPr txBox="1">
            <a:spLocks noGrp="1"/>
          </p:cNvSpPr>
          <p:nvPr>
            <p:ph type="body" idx="1"/>
          </p:nvPr>
        </p:nvSpPr>
        <p:spPr>
          <a:xfrm>
            <a:off x="1270000" y="1270000"/>
            <a:ext cx="10464800" cy="721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Text úrovně 1</a:t>
            </a:r>
          </a:p>
          <a:p>
            <a:pPr lvl="1"/>
            <a:r>
              <a:t>Text úrovně 2</a:t>
            </a:r>
          </a:p>
          <a:p>
            <a:pPr lvl="2"/>
            <a:r>
              <a:t>Text úrovně 3</a:t>
            </a:r>
          </a:p>
          <a:p>
            <a:pPr lvl="3"/>
            <a:r>
              <a:t>Text úrovně 4</a:t>
            </a:r>
          </a:p>
          <a:p>
            <a:pPr lvl="4"/>
            <a:r>
              <a:t>Text úrovně 5</a:t>
            </a:r>
          </a:p>
        </p:txBody>
      </p:sp>
      <p:sp>
        <p:nvSpPr>
          <p:cNvPr id="4" name="Text názvu"/>
          <p:cNvSpPr txBox="1">
            <a:spLocks noGrp="1"/>
          </p:cNvSpPr>
          <p:nvPr>
            <p:ph type="title"/>
          </p:nvPr>
        </p:nvSpPr>
        <p:spPr>
          <a:xfrm>
            <a:off x="1270000" y="254000"/>
            <a:ext cx="10464800" cy="2438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Text názvu</a:t>
            </a:r>
          </a:p>
        </p:txBody>
      </p:sp>
      <p:sp>
        <p:nvSpPr>
          <p:cNvPr id="5" name="Číslo snímku"/>
          <p:cNvSpPr txBox="1">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
          <a:srgbClr val="0433FF"/>
        </a:buClr>
        <a:buSzPct val="71000"/>
        <a:buFontTx/>
        <a:buChar char="•"/>
        <a:tabLst/>
        <a:defRPr sz="4200" b="0" i="0" u="none" strike="noStrike" cap="none" spc="0" baseline="0">
          <a:solidFill>
            <a:srgbClr val="000000"/>
          </a:solidFill>
          <a:uFillTx/>
          <a:latin typeface="+mj-lt"/>
          <a:ea typeface="+mj-ea"/>
          <a:cs typeface="+mj-cs"/>
          <a:sym typeface="Avenir Next LT Pro"/>
        </a:defRPr>
      </a:lvl1pPr>
      <a:lvl2pPr marL="1333500" marR="0" indent="-571500" algn="l" defTabSz="584200" rtl="0" latinLnBrk="0">
        <a:lnSpc>
          <a:spcPct val="100000"/>
        </a:lnSpc>
        <a:spcBef>
          <a:spcPts val="4800"/>
        </a:spcBef>
        <a:spcAft>
          <a:spcPts val="0"/>
        </a:spcAft>
        <a:buClr>
          <a:srgbClr val="0433FF"/>
        </a:buClr>
        <a:buSzPct val="71000"/>
        <a:buFontTx/>
        <a:buChar char="•"/>
        <a:tabLst/>
        <a:defRPr sz="4200" b="0" i="0" u="none" strike="noStrike" cap="none" spc="0" baseline="0">
          <a:solidFill>
            <a:srgbClr val="000000"/>
          </a:solidFill>
          <a:uFillTx/>
          <a:latin typeface="+mj-lt"/>
          <a:ea typeface="+mj-ea"/>
          <a:cs typeface="+mj-cs"/>
          <a:sym typeface="Avenir Next LT Pro"/>
        </a:defRPr>
      </a:lvl2pPr>
      <a:lvl3pPr marL="1778000" marR="0" indent="-571500" algn="l" defTabSz="584200" rtl="0" latinLnBrk="0">
        <a:lnSpc>
          <a:spcPct val="100000"/>
        </a:lnSpc>
        <a:spcBef>
          <a:spcPts val="4800"/>
        </a:spcBef>
        <a:spcAft>
          <a:spcPts val="0"/>
        </a:spcAft>
        <a:buClr>
          <a:srgbClr val="0433FF"/>
        </a:buClr>
        <a:buSzPct val="71000"/>
        <a:buFontTx/>
        <a:buChar char="•"/>
        <a:tabLst/>
        <a:defRPr sz="4200" b="0" i="0" u="none" strike="noStrike" cap="none" spc="0" baseline="0">
          <a:solidFill>
            <a:srgbClr val="000000"/>
          </a:solidFill>
          <a:uFillTx/>
          <a:latin typeface="+mj-lt"/>
          <a:ea typeface="+mj-ea"/>
          <a:cs typeface="+mj-cs"/>
          <a:sym typeface="Avenir Next LT Pro"/>
        </a:defRPr>
      </a:lvl3pPr>
      <a:lvl4pPr marL="2222500" marR="0" indent="-571500" algn="l" defTabSz="584200" rtl="0" latinLnBrk="0">
        <a:lnSpc>
          <a:spcPct val="100000"/>
        </a:lnSpc>
        <a:spcBef>
          <a:spcPts val="4800"/>
        </a:spcBef>
        <a:spcAft>
          <a:spcPts val="0"/>
        </a:spcAft>
        <a:buClr>
          <a:srgbClr val="0433FF"/>
        </a:buClr>
        <a:buSzPct val="71000"/>
        <a:buFontTx/>
        <a:buChar char="•"/>
        <a:tabLst/>
        <a:defRPr sz="4200" b="0" i="0" u="none" strike="noStrike" cap="none" spc="0" baseline="0">
          <a:solidFill>
            <a:srgbClr val="000000"/>
          </a:solidFill>
          <a:uFillTx/>
          <a:latin typeface="+mj-lt"/>
          <a:ea typeface="+mj-ea"/>
          <a:cs typeface="+mj-cs"/>
          <a:sym typeface="Avenir Next LT Pro"/>
        </a:defRPr>
      </a:lvl4pPr>
      <a:lvl5pPr marL="2667000" marR="0" indent="-571500" algn="l" defTabSz="584200" rtl="0" latinLnBrk="0">
        <a:lnSpc>
          <a:spcPct val="100000"/>
        </a:lnSpc>
        <a:spcBef>
          <a:spcPts val="4800"/>
        </a:spcBef>
        <a:spcAft>
          <a:spcPts val="0"/>
        </a:spcAft>
        <a:buClr>
          <a:srgbClr val="0433FF"/>
        </a:buClr>
        <a:buSzPct val="71000"/>
        <a:buFontTx/>
        <a:buChar char="•"/>
        <a:tabLst/>
        <a:defRPr sz="4200" b="0" i="0" u="none" strike="noStrike" cap="none" spc="0" baseline="0">
          <a:solidFill>
            <a:srgbClr val="000000"/>
          </a:solidFill>
          <a:uFillTx/>
          <a:latin typeface="+mj-lt"/>
          <a:ea typeface="+mj-ea"/>
          <a:cs typeface="+mj-cs"/>
          <a:sym typeface="Avenir Next LT Pro"/>
        </a:defRPr>
      </a:lvl5pPr>
      <a:lvl6pPr marL="3022600" marR="0" indent="-571500" algn="l" defTabSz="584200" rtl="0" latinLnBrk="0">
        <a:lnSpc>
          <a:spcPct val="100000"/>
        </a:lnSpc>
        <a:spcBef>
          <a:spcPts val="4800"/>
        </a:spcBef>
        <a:spcAft>
          <a:spcPts val="0"/>
        </a:spcAft>
        <a:buClr>
          <a:srgbClr val="0433FF"/>
        </a:buClr>
        <a:buSzPct val="71000"/>
        <a:buFontTx/>
        <a:buChar char="•"/>
        <a:tabLst/>
        <a:defRPr sz="4200" b="0" i="0" u="none" strike="noStrike" cap="none" spc="0" baseline="0">
          <a:solidFill>
            <a:srgbClr val="000000"/>
          </a:solidFill>
          <a:uFillTx/>
          <a:latin typeface="+mj-lt"/>
          <a:ea typeface="+mj-ea"/>
          <a:cs typeface="+mj-cs"/>
          <a:sym typeface="Avenir Next LT Pro"/>
        </a:defRPr>
      </a:lvl6pPr>
      <a:lvl7pPr marL="3378200" marR="0" indent="-571500" algn="l" defTabSz="584200" rtl="0" latinLnBrk="0">
        <a:lnSpc>
          <a:spcPct val="100000"/>
        </a:lnSpc>
        <a:spcBef>
          <a:spcPts val="4800"/>
        </a:spcBef>
        <a:spcAft>
          <a:spcPts val="0"/>
        </a:spcAft>
        <a:buClr>
          <a:srgbClr val="0433FF"/>
        </a:buClr>
        <a:buSzPct val="71000"/>
        <a:buFontTx/>
        <a:buChar char="•"/>
        <a:tabLst/>
        <a:defRPr sz="4200" b="0" i="0" u="none" strike="noStrike" cap="none" spc="0" baseline="0">
          <a:solidFill>
            <a:srgbClr val="000000"/>
          </a:solidFill>
          <a:uFillTx/>
          <a:latin typeface="+mj-lt"/>
          <a:ea typeface="+mj-ea"/>
          <a:cs typeface="+mj-cs"/>
          <a:sym typeface="Avenir Next LT Pro"/>
        </a:defRPr>
      </a:lvl7pPr>
      <a:lvl8pPr marL="3733800" marR="0" indent="-571500" algn="l" defTabSz="584200" rtl="0" latinLnBrk="0">
        <a:lnSpc>
          <a:spcPct val="100000"/>
        </a:lnSpc>
        <a:spcBef>
          <a:spcPts val="4800"/>
        </a:spcBef>
        <a:spcAft>
          <a:spcPts val="0"/>
        </a:spcAft>
        <a:buClr>
          <a:srgbClr val="0433FF"/>
        </a:buClr>
        <a:buSzPct val="71000"/>
        <a:buFontTx/>
        <a:buChar char="•"/>
        <a:tabLst/>
        <a:defRPr sz="4200" b="0" i="0" u="none" strike="noStrike" cap="none" spc="0" baseline="0">
          <a:solidFill>
            <a:srgbClr val="000000"/>
          </a:solidFill>
          <a:uFillTx/>
          <a:latin typeface="+mj-lt"/>
          <a:ea typeface="+mj-ea"/>
          <a:cs typeface="+mj-cs"/>
          <a:sym typeface="Avenir Next LT Pro"/>
        </a:defRPr>
      </a:lvl8pPr>
      <a:lvl9pPr marL="4089400" marR="0" indent="-571500" algn="l" defTabSz="584200" rtl="0" latinLnBrk="0">
        <a:lnSpc>
          <a:spcPct val="100000"/>
        </a:lnSpc>
        <a:spcBef>
          <a:spcPts val="4800"/>
        </a:spcBef>
        <a:spcAft>
          <a:spcPts val="0"/>
        </a:spcAft>
        <a:buClr>
          <a:srgbClr val="0433FF"/>
        </a:buClr>
        <a:buSzPct val="71000"/>
        <a:buFontTx/>
        <a:buChar char="•"/>
        <a:tabLst/>
        <a:defRPr sz="4200" b="0" i="0" u="none" strike="noStrike" cap="none" spc="0" baseline="0">
          <a:solidFill>
            <a:srgbClr val="000000"/>
          </a:solidFill>
          <a:uFillTx/>
          <a:latin typeface="+mj-lt"/>
          <a:ea typeface="+mj-ea"/>
          <a:cs typeface="+mj-cs"/>
          <a:sym typeface="Avenir Next LT Pr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matuskova@fsv.cuni.cz"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olitický marketing I."/>
          <p:cNvSpPr txBox="1">
            <a:spLocks noGrp="1"/>
          </p:cNvSpPr>
          <p:nvPr>
            <p:ph type="ctrTitle"/>
          </p:nvPr>
        </p:nvSpPr>
        <p:spPr>
          <a:xfrm>
            <a:off x="1625600" y="2336800"/>
            <a:ext cx="10464800" cy="3302000"/>
          </a:xfrm>
          <a:prstGeom prst="rect">
            <a:avLst/>
          </a:prstGeom>
        </p:spPr>
        <p:txBody>
          <a:bodyPr/>
          <a:lstStyle/>
          <a:p>
            <a:r>
              <a:rPr dirty="0" err="1"/>
              <a:t>Politický</a:t>
            </a:r>
            <a:r>
              <a:rPr dirty="0"/>
              <a:t> marketing I.</a:t>
            </a:r>
          </a:p>
        </p:txBody>
      </p:sp>
      <p:sp>
        <p:nvSpPr>
          <p:cNvPr id="168" name="JKB 022 2. hodina 23. února 2022, Anna Shavit"/>
          <p:cNvSpPr txBox="1">
            <a:spLocks noGrp="1"/>
          </p:cNvSpPr>
          <p:nvPr>
            <p:ph type="subTitle" sz="quarter" idx="1"/>
          </p:nvPr>
        </p:nvSpPr>
        <p:spPr>
          <a:xfrm>
            <a:off x="1371600" y="6299200"/>
            <a:ext cx="10464800" cy="1130300"/>
          </a:xfrm>
          <a:prstGeom prst="rect">
            <a:avLst/>
          </a:prstGeom>
        </p:spPr>
        <p:txBody>
          <a:bodyPr/>
          <a:lstStyle>
            <a:lvl1pPr>
              <a:defRPr sz="3400"/>
            </a:lvl1pPr>
          </a:lstStyle>
          <a:p>
            <a:r>
              <a:rPr dirty="0"/>
              <a:t>JKB 022 </a:t>
            </a:r>
            <a:r>
              <a:rPr lang="cs-CZ" dirty="0"/>
              <a:t>3</a:t>
            </a:r>
            <a:r>
              <a:rPr dirty="0"/>
              <a:t>. </a:t>
            </a:r>
            <a:r>
              <a:rPr dirty="0" err="1"/>
              <a:t>hodina</a:t>
            </a:r>
            <a:r>
              <a:rPr dirty="0"/>
              <a:t> </a:t>
            </a:r>
            <a:r>
              <a:rPr lang="cs-CZ" dirty="0"/>
              <a:t>05</a:t>
            </a:r>
            <a:r>
              <a:rPr dirty="0"/>
              <a:t>. </a:t>
            </a:r>
            <a:r>
              <a:rPr lang="cs-CZ" dirty="0"/>
              <a:t>března</a:t>
            </a:r>
            <a:r>
              <a:rPr dirty="0"/>
              <a:t> 202</a:t>
            </a:r>
            <a:r>
              <a:rPr lang="cs-CZ" dirty="0"/>
              <a:t>5</a:t>
            </a:r>
            <a:r>
              <a:rPr dirty="0"/>
              <a:t>, Anna Shavit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o můžeme zkoumat?"/>
          <p:cNvSpPr txBox="1">
            <a:spLocks noGrp="1"/>
          </p:cNvSpPr>
          <p:nvPr>
            <p:ph type="title"/>
          </p:nvPr>
        </p:nvSpPr>
        <p:spPr>
          <a:xfrm>
            <a:off x="1270000" y="254000"/>
            <a:ext cx="10464800" cy="1774040"/>
          </a:xfrm>
          <a:prstGeom prst="rect">
            <a:avLst/>
          </a:prstGeom>
        </p:spPr>
        <p:txBody>
          <a:bodyPr/>
          <a:lstStyle>
            <a:lvl1pPr>
              <a:defRPr sz="8000"/>
            </a:lvl1pPr>
          </a:lstStyle>
          <a:p>
            <a:r>
              <a:t>Co můžeme zkoumat?</a:t>
            </a:r>
          </a:p>
        </p:txBody>
      </p:sp>
      <p:sp>
        <p:nvSpPr>
          <p:cNvPr id="186" name="Segmentaci - PM zkoumá jak v průběhu kampaně můžeme oslovit různá publika na základě demografických a dalších údajů…"/>
          <p:cNvSpPr txBox="1">
            <a:spLocks noGrp="1"/>
          </p:cNvSpPr>
          <p:nvPr>
            <p:ph type="body" idx="1"/>
          </p:nvPr>
        </p:nvSpPr>
        <p:spPr>
          <a:xfrm>
            <a:off x="353961" y="1928078"/>
            <a:ext cx="12296878" cy="7027471"/>
          </a:xfrm>
          <a:prstGeom prst="rect">
            <a:avLst/>
          </a:prstGeom>
        </p:spPr>
        <p:txBody>
          <a:bodyPr/>
          <a:lstStyle/>
          <a:p>
            <a:r>
              <a:t>Segmentaci - PM zkoumá jak v průběhu kampaně můžeme oslovit různá publika na základě demografických a dalších údajů</a:t>
            </a:r>
          </a:p>
          <a:p>
            <a:r>
              <a:t>Volební strategii a taktiku</a:t>
            </a:r>
          </a:p>
          <a:p>
            <a:r>
              <a:t>Digitální marketing a sociální média</a:t>
            </a:r>
          </a:p>
          <a:p>
            <a:r>
              <a:t>Politickou reklamu a PR - důraz je kladen na práci s daty a výzkumy veřejného mínění</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obecná definice pojmu marketing"/>
          <p:cNvSpPr txBox="1">
            <a:spLocks noGrp="1"/>
          </p:cNvSpPr>
          <p:nvPr>
            <p:ph type="title"/>
          </p:nvPr>
        </p:nvSpPr>
        <p:spPr>
          <a:prstGeom prst="rect">
            <a:avLst/>
          </a:prstGeom>
        </p:spPr>
        <p:txBody>
          <a:bodyPr/>
          <a:lstStyle>
            <a:lvl1pPr>
              <a:defRPr sz="5200"/>
            </a:lvl1pPr>
          </a:lstStyle>
          <a:p>
            <a:r>
              <a:t>obecná definice pojmu marketing</a:t>
            </a:r>
          </a:p>
        </p:txBody>
      </p:sp>
      <p:sp>
        <p:nvSpPr>
          <p:cNvPr id="191" name="?"/>
          <p:cNvSpPr txBox="1">
            <a:spLocks noGrp="1"/>
          </p:cNvSpPr>
          <p:nvPr>
            <p:ph type="body" idx="1"/>
          </p:nvPr>
        </p:nvSpPr>
        <p:spPr>
          <a:prstGeom prst="rect">
            <a:avLst/>
          </a:prstGeom>
        </p:spPr>
        <p:txBody>
          <a:bodyPr/>
          <a:lstStyle/>
          <a:p>
            <a:pPr marL="0" lvl="7" indent="3162300">
              <a:spcBef>
                <a:spcPts val="2400"/>
              </a:spcBef>
              <a:buClrTx/>
              <a:buSzTx/>
              <a:buNone/>
              <a:defRPr sz="26000">
                <a:solidFill>
                  <a:srgbClr val="B92D5D"/>
                </a:solidFill>
              </a:defRPr>
            </a:pPr>
            <a:r>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a118ff6-cbc8-4cf3-a97f-83f2946733fe.webp">
            <a:extLst>
              <a:ext uri="{FF2B5EF4-FFF2-40B4-BE49-F238E27FC236}">
                <a16:creationId xmlns:a16="http://schemas.microsoft.com/office/drawing/2014/main" id="{6B3248D1-A762-BF84-A31A-915DA2CDA72D}"/>
              </a:ext>
            </a:extLst>
          </p:cNvPr>
          <p:cNvSpPr>
            <a:spLocks noChangeAspect="1" noChangeArrowheads="1"/>
          </p:cNvSpPr>
          <p:nvPr/>
        </p:nvSpPr>
        <p:spPr bwMode="auto">
          <a:xfrm>
            <a:off x="6350000" y="472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Obrázek 3" descr="Obsah obrázku snímek obrazovky, lidé, světlo&#10;&#10;Popis byl vytvořen automaticky">
            <a:extLst>
              <a:ext uri="{FF2B5EF4-FFF2-40B4-BE49-F238E27FC236}">
                <a16:creationId xmlns:a16="http://schemas.microsoft.com/office/drawing/2014/main" id="{899C61FF-2445-6A6F-97BD-1BC3554B5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200" y="1473200"/>
            <a:ext cx="6502400" cy="650240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5-16-thickbox.jpg" descr="5-16-thickbox.jpg"/>
          <p:cNvPicPr>
            <a:picLocks noChangeAspect="1"/>
          </p:cNvPicPr>
          <p:nvPr/>
        </p:nvPicPr>
        <p:blipFill>
          <a:blip r:embed="rId2"/>
          <a:stretch>
            <a:fillRect/>
          </a:stretch>
        </p:blipFill>
        <p:spPr>
          <a:xfrm>
            <a:off x="6197600" y="1663700"/>
            <a:ext cx="6426200" cy="6426200"/>
          </a:xfrm>
          <a:prstGeom prst="rect">
            <a:avLst/>
          </a:prstGeom>
          <a:ln w="12700">
            <a:miter lim="400000"/>
          </a:ln>
        </p:spPr>
      </p:pic>
      <p:pic>
        <p:nvPicPr>
          <p:cNvPr id="196" name="dell-studio17_red.jpg" descr="dell-studio17_red.jpg"/>
          <p:cNvPicPr>
            <a:picLocks noChangeAspect="1"/>
          </p:cNvPicPr>
          <p:nvPr/>
        </p:nvPicPr>
        <p:blipFill>
          <a:blip r:embed="rId3"/>
          <a:stretch>
            <a:fillRect/>
          </a:stretch>
        </p:blipFill>
        <p:spPr>
          <a:xfrm>
            <a:off x="266700" y="1992488"/>
            <a:ext cx="5016500" cy="4459112"/>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Marketing je hospodářská činnost, která umožňuje pohyb zboží či služeb od výrobce ke konzumentovi či uživatelovi (AMA 1941)"/>
          <p:cNvSpPr txBox="1">
            <a:spLocks noGrp="1"/>
          </p:cNvSpPr>
          <p:nvPr>
            <p:ph type="body" idx="1"/>
          </p:nvPr>
        </p:nvSpPr>
        <p:spPr>
          <a:prstGeom prst="rect">
            <a:avLst/>
          </a:prstGeom>
        </p:spPr>
        <p:txBody>
          <a:bodyPr/>
          <a:lstStyle/>
          <a:p>
            <a:pPr marL="0" indent="0">
              <a:buSzTx/>
              <a:buNone/>
            </a:pPr>
            <a:r>
              <a:rPr i="1"/>
              <a:t>Marketing je hospodářská činnost, která umožňuje pohyb zboží či služeb od výrobce ke konzumentovi či uživatelovi</a:t>
            </a:r>
            <a:r>
              <a:t> (AMA 1941)</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Marketing je neustálé vytváření poptávky..."/>
          <p:cNvSpPr txBox="1">
            <a:spLocks noGrp="1"/>
          </p:cNvSpPr>
          <p:nvPr>
            <p:ph type="body" idx="1"/>
          </p:nvPr>
        </p:nvSpPr>
        <p:spPr>
          <a:prstGeom prst="rect">
            <a:avLst/>
          </a:prstGeom>
        </p:spPr>
        <p:txBody>
          <a:bodyPr/>
          <a:lstStyle>
            <a:lvl1pPr>
              <a:defRPr i="1"/>
            </a:lvl1pPr>
          </a:lstStyle>
          <a:p>
            <a:r>
              <a:t>Marketing je neustálé vytváření poptávky...</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Marketing je proces plánování, oceňování, propagace a distribuce myšlenek/idejí, zboží a služeb za účelem provedení směny, která uspokojí individuální a organizační cíle."/>
          <p:cNvSpPr txBox="1">
            <a:spLocks noGrp="1"/>
          </p:cNvSpPr>
          <p:nvPr>
            <p:ph type="body" idx="1"/>
          </p:nvPr>
        </p:nvSpPr>
        <p:spPr>
          <a:prstGeom prst="rect">
            <a:avLst/>
          </a:prstGeom>
        </p:spPr>
        <p:txBody>
          <a:bodyPr/>
          <a:lstStyle/>
          <a:p>
            <a:pPr>
              <a:defRPr i="1"/>
            </a:pPr>
            <a:r>
              <a:t>Marketing je </a:t>
            </a:r>
            <a:r>
              <a:rPr>
                <a:solidFill>
                  <a:srgbClr val="0042AA"/>
                </a:solidFill>
              </a:rPr>
              <a:t>proces </a:t>
            </a:r>
            <a:r>
              <a:t>plánování, oceňování, propagace a distribuce myšlenek/idejí, zboží a služeb za účelem provedení směny, která uspokojí individuální a organizační cíle.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4P, 7P atd. (J. McCarthy - čtyřfunkční model)…"/>
          <p:cNvSpPr txBox="1">
            <a:spLocks noGrp="1"/>
          </p:cNvSpPr>
          <p:nvPr>
            <p:ph type="body" idx="1"/>
          </p:nvPr>
        </p:nvSpPr>
        <p:spPr>
          <a:prstGeom prst="rect">
            <a:avLst/>
          </a:prstGeom>
        </p:spPr>
        <p:txBody>
          <a:bodyPr/>
          <a:lstStyle/>
          <a:p>
            <a:r>
              <a:t>4P, 7P atd. (J. McCarthy - čtyřfunkční model)</a:t>
            </a:r>
          </a:p>
          <a:p>
            <a:r>
              <a:t>produkt</a:t>
            </a:r>
          </a:p>
          <a:p>
            <a:r>
              <a:t>cena</a:t>
            </a:r>
          </a:p>
          <a:p>
            <a:r>
              <a:t>distribuce</a:t>
            </a:r>
          </a:p>
          <a:p>
            <a:r>
              <a:t>propagace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Marketing je sociální a řídící proces, který umožňuje, aby konkrétní osoba či skupina získala co potřebuje, po čem touží, díky nabídce a směně produktů, které mají určitou hodnotu  (Kotler: 1990)"/>
          <p:cNvSpPr txBox="1">
            <a:spLocks noGrp="1"/>
          </p:cNvSpPr>
          <p:nvPr>
            <p:ph type="body" idx="1"/>
          </p:nvPr>
        </p:nvSpPr>
        <p:spPr>
          <a:prstGeom prst="rect">
            <a:avLst/>
          </a:prstGeom>
        </p:spPr>
        <p:txBody>
          <a:bodyPr/>
          <a:lstStyle/>
          <a:p>
            <a:r>
              <a:rPr i="1"/>
              <a:t>Marketing je sociální a řídící proces, který umožňuje, aby konkrétní osoba či skupina získala co potřebuje, po čem touží, díky nabídce a směně produktů, které mají určitou hodnotu </a:t>
            </a:r>
            <a:br>
              <a:rPr i="1"/>
            </a:br>
            <a:r>
              <a:t>(Kotler: 1990)</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Vývoj chápání koncepce marketingu"/>
          <p:cNvSpPr txBox="1">
            <a:spLocks noGrp="1"/>
          </p:cNvSpPr>
          <p:nvPr>
            <p:ph type="title"/>
          </p:nvPr>
        </p:nvSpPr>
        <p:spPr>
          <a:xfrm>
            <a:off x="1270000" y="63500"/>
            <a:ext cx="10464800" cy="914400"/>
          </a:xfrm>
          <a:prstGeom prst="rect">
            <a:avLst/>
          </a:prstGeom>
        </p:spPr>
        <p:txBody>
          <a:bodyPr/>
          <a:lstStyle>
            <a:lvl1pPr>
              <a:defRPr sz="4800"/>
            </a:lvl1pPr>
          </a:lstStyle>
          <a:p>
            <a:r>
              <a:t>Vývoj chápání koncepce marketingu</a:t>
            </a:r>
          </a:p>
        </p:txBody>
      </p:sp>
      <p:graphicFrame>
        <p:nvGraphicFramePr>
          <p:cNvPr id="209" name="Tabulka 1"/>
          <p:cNvGraphicFramePr/>
          <p:nvPr/>
        </p:nvGraphicFramePr>
        <p:xfrm>
          <a:off x="231353" y="1086197"/>
          <a:ext cx="12445999" cy="8660207"/>
        </p:xfrm>
        <a:graphic>
          <a:graphicData uri="http://schemas.openxmlformats.org/drawingml/2006/table">
            <a:tbl>
              <a:tblPr>
                <a:tableStyleId>{4C3C2611-4C71-4FC5-86AE-919BDF0F9419}</a:tableStyleId>
              </a:tblPr>
              <a:tblGrid>
                <a:gridCol w="8277340">
                  <a:extLst>
                    <a:ext uri="{9D8B030D-6E8A-4147-A177-3AD203B41FA5}">
                      <a16:colId xmlns:a16="http://schemas.microsoft.com/office/drawing/2014/main" val="20000"/>
                    </a:ext>
                  </a:extLst>
                </a:gridCol>
                <a:gridCol w="4168659">
                  <a:extLst>
                    <a:ext uri="{9D8B030D-6E8A-4147-A177-3AD203B41FA5}">
                      <a16:colId xmlns:a16="http://schemas.microsoft.com/office/drawing/2014/main" val="20001"/>
                    </a:ext>
                  </a:extLst>
                </a:gridCol>
              </a:tblGrid>
              <a:tr h="860026">
                <a:tc>
                  <a:txBody>
                    <a:bodyPr/>
                    <a:lstStyle/>
                    <a:p>
                      <a:pPr algn="l" defTabSz="914400">
                        <a:tabLst>
                          <a:tab pos="914400" algn="l"/>
                        </a:tabLst>
                      </a:pPr>
                      <a:r>
                        <a:rPr sz="3100">
                          <a:latin typeface="+mj-lt"/>
                          <a:ea typeface="+mj-ea"/>
                          <a:cs typeface="+mj-cs"/>
                          <a:sym typeface="Avenir Next LT Pro"/>
                        </a:rPr>
                        <a:t>Hlavní vývoj a změny v chápání marketingu</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tc>
                  <a:txBody>
                    <a:bodyPr/>
                    <a:lstStyle/>
                    <a:p>
                      <a:pPr algn="l" defTabSz="914400">
                        <a:tabLst>
                          <a:tab pos="914400" algn="l"/>
                        </a:tabLst>
                      </a:pPr>
                      <a:r>
                        <a:rPr sz="3100">
                          <a:latin typeface="+mj-lt"/>
                          <a:ea typeface="+mj-ea"/>
                          <a:cs typeface="+mj-cs"/>
                          <a:sym typeface="Avenir Next LT Pro"/>
                        </a:rPr>
                        <a:t>Autor, rok</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extLst>
                  <a:ext uri="{0D108BD9-81ED-4DB2-BD59-A6C34878D82A}">
                    <a16:rowId xmlns:a16="http://schemas.microsoft.com/office/drawing/2014/main" val="10000"/>
                  </a:ext>
                </a:extLst>
              </a:tr>
              <a:tr h="978118">
                <a:tc>
                  <a:txBody>
                    <a:bodyPr/>
                    <a:lstStyle/>
                    <a:p>
                      <a:pPr algn="l" defTabSz="914400">
                        <a:tabLst>
                          <a:tab pos="914400" algn="l"/>
                        </a:tabLst>
                      </a:pPr>
                      <a:r>
                        <a:rPr sz="3100">
                          <a:latin typeface="+mj-lt"/>
                          <a:ea typeface="+mj-ea"/>
                          <a:cs typeface="+mj-cs"/>
                          <a:sym typeface="Avenir Next LT Pro"/>
                        </a:rPr>
                        <a:t>Natůstající strategická orientace firem</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tc>
                  <a:txBody>
                    <a:bodyPr/>
                    <a:lstStyle/>
                    <a:p>
                      <a:pPr algn="l" defTabSz="914400">
                        <a:tabLst>
                          <a:tab pos="914400" algn="l"/>
                        </a:tabLst>
                      </a:pPr>
                      <a:r>
                        <a:rPr sz="3100">
                          <a:latin typeface="+mj-lt"/>
                          <a:ea typeface="+mj-ea"/>
                          <a:cs typeface="+mj-cs"/>
                          <a:sym typeface="Avenir Next LT Pro"/>
                        </a:rPr>
                        <a:t>W. Alderson 1958</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extLst>
                  <a:ext uri="{0D108BD9-81ED-4DB2-BD59-A6C34878D82A}">
                    <a16:rowId xmlns:a16="http://schemas.microsoft.com/office/drawing/2014/main" val="10001"/>
                  </a:ext>
                </a:extLst>
              </a:tr>
              <a:tr h="1234580">
                <a:tc>
                  <a:txBody>
                    <a:bodyPr/>
                    <a:lstStyle/>
                    <a:p>
                      <a:pPr algn="l" defTabSz="914400">
                        <a:tabLst>
                          <a:tab pos="914400" algn="l"/>
                        </a:tabLst>
                      </a:pPr>
                      <a:r>
                        <a:rPr sz="3100">
                          <a:latin typeface="+mj-lt"/>
                          <a:ea typeface="+mj-ea"/>
                          <a:cs typeface="+mj-cs"/>
                          <a:sym typeface="Avenir Next LT Pro"/>
                        </a:rPr>
                        <a:t>Orientace na zákazníka</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tc>
                  <a:txBody>
                    <a:bodyPr/>
                    <a:lstStyle/>
                    <a:p>
                      <a:pPr algn="l" defTabSz="914400">
                        <a:tabLst>
                          <a:tab pos="914400" algn="l"/>
                        </a:tabLst>
                      </a:pPr>
                      <a:r>
                        <a:rPr sz="3100">
                          <a:latin typeface="+mj-lt"/>
                          <a:ea typeface="+mj-ea"/>
                          <a:cs typeface="+mj-cs"/>
                          <a:sym typeface="Avenir Next LT Pro"/>
                        </a:rPr>
                        <a:t>J. McCarthy 1960, C. Barwell 1965</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extLst>
                  <a:ext uri="{0D108BD9-81ED-4DB2-BD59-A6C34878D82A}">
                    <a16:rowId xmlns:a16="http://schemas.microsoft.com/office/drawing/2014/main" val="10002"/>
                  </a:ext>
                </a:extLst>
              </a:tr>
              <a:tr h="1287444">
                <a:tc>
                  <a:txBody>
                    <a:bodyPr/>
                    <a:lstStyle/>
                    <a:p>
                      <a:pPr algn="l" defTabSz="914400">
                        <a:tabLst>
                          <a:tab pos="914400" algn="l"/>
                        </a:tabLst>
                      </a:pPr>
                      <a:r>
                        <a:rPr sz="3100">
                          <a:latin typeface="+mj-lt"/>
                          <a:ea typeface="+mj-ea"/>
                          <a:cs typeface="+mj-cs"/>
                          <a:sym typeface="Avenir Next LT Pro"/>
                        </a:rPr>
                        <a:t>Přizpůsobení se společenským změnám v souvislosti s procesy modernizace (riziko)</a:t>
                      </a:r>
                    </a:p>
                  </a:txBody>
                  <a:tcPr marL="50800" marR="50800" marT="50800" marB="5080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tc>
                  <a:txBody>
                    <a:bodyPr/>
                    <a:lstStyle/>
                    <a:p>
                      <a:pPr algn="l" defTabSz="914400">
                        <a:tabLst>
                          <a:tab pos="914400" algn="l"/>
                        </a:tabLst>
                      </a:pPr>
                      <a:r>
                        <a:rPr sz="3100">
                          <a:latin typeface="+mj-lt"/>
                          <a:ea typeface="+mj-ea"/>
                          <a:cs typeface="+mj-cs"/>
                          <a:sym typeface="Avenir Next LT Pro"/>
                        </a:rPr>
                        <a:t>P. Drucker 1979</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extLst>
                  <a:ext uri="{0D108BD9-81ED-4DB2-BD59-A6C34878D82A}">
                    <a16:rowId xmlns:a16="http://schemas.microsoft.com/office/drawing/2014/main" val="10003"/>
                  </a:ext>
                </a:extLst>
              </a:tr>
              <a:tr h="1156640">
                <a:tc>
                  <a:txBody>
                    <a:bodyPr/>
                    <a:lstStyle/>
                    <a:p>
                      <a:pPr algn="l" defTabSz="914400">
                        <a:tabLst>
                          <a:tab pos="914400" algn="l"/>
                        </a:tabLst>
                      </a:pPr>
                      <a:r>
                        <a:rPr sz="3100">
                          <a:latin typeface="+mj-lt"/>
                          <a:ea typeface="+mj-ea"/>
                          <a:cs typeface="+mj-cs"/>
                          <a:sym typeface="Avenir Next LT Pro"/>
                        </a:rPr>
                        <a:t>Využívání nových informačních technologií (mediální propagace)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tc>
                  <a:txBody>
                    <a:bodyPr/>
                    <a:lstStyle/>
                    <a:p>
                      <a:pPr algn="l" defTabSz="914400">
                        <a:tabLst>
                          <a:tab pos="914400" algn="l"/>
                        </a:tabLst>
                      </a:pPr>
                      <a:r>
                        <a:rPr sz="3100">
                          <a:latin typeface="+mj-lt"/>
                          <a:ea typeface="+mj-ea"/>
                          <a:cs typeface="+mj-cs"/>
                          <a:sym typeface="Avenir Next LT Pro"/>
                        </a:rPr>
                        <a:t>N. Capon, G. Mauser 1982</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extLst>
                  <a:ext uri="{0D108BD9-81ED-4DB2-BD59-A6C34878D82A}">
                    <a16:rowId xmlns:a16="http://schemas.microsoft.com/office/drawing/2014/main" val="10004"/>
                  </a:ext>
                </a:extLst>
              </a:tr>
              <a:tr h="1624479">
                <a:tc>
                  <a:txBody>
                    <a:bodyPr/>
                    <a:lstStyle/>
                    <a:p>
                      <a:pPr algn="l" defTabSz="914400">
                        <a:tabLst>
                          <a:tab pos="914400" algn="l"/>
                        </a:tabLst>
                      </a:pPr>
                      <a:r>
                        <a:rPr sz="3100">
                          <a:latin typeface="+mj-lt"/>
                          <a:ea typeface="+mj-ea"/>
                          <a:cs typeface="+mj-cs"/>
                          <a:sym typeface="Avenir Next LT Pro"/>
                        </a:rPr>
                        <a:t>Zahrnutí marketingových procesů v podobě služeb do nových sociálních oblastí (např. politické strany)</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tc>
                  <a:txBody>
                    <a:bodyPr/>
                    <a:lstStyle/>
                    <a:p>
                      <a:pPr algn="l" defTabSz="914400">
                        <a:tabLst>
                          <a:tab pos="914400" algn="l"/>
                        </a:tabLst>
                      </a:pPr>
                      <a:r>
                        <a:rPr sz="3100">
                          <a:latin typeface="+mj-lt"/>
                          <a:ea typeface="+mj-ea"/>
                          <a:cs typeface="+mj-cs"/>
                          <a:sym typeface="Avenir Next LT Pro"/>
                        </a:rPr>
                        <a:t>P. Kotler a S. Levy 1969, Kotler 1972, 1990</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extLst>
                  <a:ext uri="{0D108BD9-81ED-4DB2-BD59-A6C34878D82A}">
                    <a16:rowId xmlns:a16="http://schemas.microsoft.com/office/drawing/2014/main" val="10005"/>
                  </a:ext>
                </a:extLst>
              </a:tr>
              <a:tr h="1405810">
                <a:tc>
                  <a:txBody>
                    <a:bodyPr/>
                    <a:lstStyle/>
                    <a:p>
                      <a:pPr algn="l" defTabSz="914400">
                        <a:tabLst>
                          <a:tab pos="914400" algn="l"/>
                        </a:tabLst>
                      </a:pPr>
                      <a:r>
                        <a:rPr sz="3100">
                          <a:latin typeface="+mj-lt"/>
                          <a:ea typeface="+mj-ea"/>
                          <a:cs typeface="+mj-cs"/>
                          <a:sym typeface="Avenir Next LT Pro"/>
                        </a:rPr>
                        <a:t>Expanze používání marketingu v sociálních oblastech u aktivních občanů (např. poltiické strany)</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tc>
                  <a:txBody>
                    <a:bodyPr/>
                    <a:lstStyle/>
                    <a:p>
                      <a:pPr algn="l" defTabSz="914400">
                        <a:tabLst>
                          <a:tab pos="914400" algn="l"/>
                        </a:tabLst>
                      </a:pPr>
                      <a:r>
                        <a:rPr sz="3100">
                          <a:latin typeface="+mj-lt"/>
                          <a:ea typeface="+mj-ea"/>
                          <a:cs typeface="+mj-cs"/>
                          <a:sym typeface="Avenir Next LT Pro"/>
                        </a:rPr>
                        <a:t>P. Kotler 1990</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truktura hodiny"/>
          <p:cNvSpPr txBox="1">
            <a:spLocks noGrp="1"/>
          </p:cNvSpPr>
          <p:nvPr>
            <p:ph type="title"/>
          </p:nvPr>
        </p:nvSpPr>
        <p:spPr>
          <a:prstGeom prst="rect">
            <a:avLst/>
          </a:prstGeom>
        </p:spPr>
        <p:txBody>
          <a:bodyPr/>
          <a:lstStyle/>
          <a:p>
            <a:r>
              <a:rPr lang="cs-CZ" dirty="0"/>
              <a:t>Důležité informace</a:t>
            </a:r>
            <a:endParaRPr dirty="0"/>
          </a:p>
        </p:txBody>
      </p:sp>
      <p:sp>
        <p:nvSpPr>
          <p:cNvPr id="171" name="seminární práce…"/>
          <p:cNvSpPr txBox="1">
            <a:spLocks noGrp="1"/>
          </p:cNvSpPr>
          <p:nvPr>
            <p:ph type="body" idx="1"/>
          </p:nvPr>
        </p:nvSpPr>
        <p:spPr>
          <a:xfrm>
            <a:off x="1270000" y="2222500"/>
            <a:ext cx="10464800" cy="6946900"/>
          </a:xfrm>
          <a:prstGeom prst="rect">
            <a:avLst/>
          </a:prstGeom>
        </p:spPr>
        <p:txBody>
          <a:bodyPr/>
          <a:lstStyle/>
          <a:p>
            <a:r>
              <a:rPr lang="cs-CZ" dirty="0"/>
              <a:t>SWOT analýza </a:t>
            </a:r>
            <a:endParaRPr dirty="0"/>
          </a:p>
          <a:p>
            <a:r>
              <a:rPr lang="cs-CZ" dirty="0"/>
              <a:t>Seminární práce</a:t>
            </a:r>
            <a:endParaRPr dirty="0"/>
          </a:p>
          <a:p>
            <a:r>
              <a:rPr lang="cs-CZ" dirty="0"/>
              <a:t>Závěrečný test</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Funkce marketingu"/>
          <p:cNvSpPr txBox="1">
            <a:spLocks noGrp="1"/>
          </p:cNvSpPr>
          <p:nvPr>
            <p:ph type="title"/>
          </p:nvPr>
        </p:nvSpPr>
        <p:spPr>
          <a:prstGeom prst="rect">
            <a:avLst/>
          </a:prstGeom>
        </p:spPr>
        <p:txBody>
          <a:bodyPr/>
          <a:lstStyle/>
          <a:p>
            <a:r>
              <a:t>Funkce marketingu</a:t>
            </a:r>
          </a:p>
        </p:txBody>
      </p:sp>
      <p:sp>
        <p:nvSpPr>
          <p:cNvPr id="212" name="definice trhu…"/>
          <p:cNvSpPr txBox="1">
            <a:spLocks noGrp="1"/>
          </p:cNvSpPr>
          <p:nvPr>
            <p:ph type="body" idx="1"/>
          </p:nvPr>
        </p:nvSpPr>
        <p:spPr>
          <a:prstGeom prst="rect">
            <a:avLst/>
          </a:prstGeom>
        </p:spPr>
        <p:txBody>
          <a:bodyPr/>
          <a:lstStyle/>
          <a:p>
            <a:r>
              <a:t>definice trhu</a:t>
            </a:r>
          </a:p>
          <a:p>
            <a:r>
              <a:t>kvantifikace potřeb</a:t>
            </a:r>
          </a:p>
          <a:p>
            <a:r>
              <a:t>určení hodnoty nabídky</a:t>
            </a:r>
          </a:p>
          <a:p>
            <a:r>
              <a:t>komunikace</a:t>
            </a:r>
          </a:p>
          <a:p>
            <a:r>
              <a:t>distribuce produktu</a:t>
            </a:r>
          </a:p>
          <a:p>
            <a:r>
              <a:t>monitoring satisfakce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olitický marketing???"/>
          <p:cNvSpPr txBox="1">
            <a:spLocks noGrp="1"/>
          </p:cNvSpPr>
          <p:nvPr>
            <p:ph type="title"/>
          </p:nvPr>
        </p:nvSpPr>
        <p:spPr>
          <a:prstGeom prst="rect">
            <a:avLst/>
          </a:prstGeom>
        </p:spPr>
        <p:txBody>
          <a:bodyPr/>
          <a:lstStyle>
            <a:lvl1pPr>
              <a:defRPr sz="8100"/>
            </a:lvl1pPr>
          </a:lstStyle>
          <a:p>
            <a:r>
              <a:rPr dirty="0" err="1"/>
              <a:t>Politický</a:t>
            </a:r>
            <a:r>
              <a:rPr dirty="0"/>
              <a:t> marketing???</a:t>
            </a:r>
          </a:p>
        </p:txBody>
      </p:sp>
    </p:spTree>
  </p:cSld>
  <p:clrMapOvr>
    <a:masterClrMapping/>
  </p:clrMapOvr>
  <mc:AlternateContent xmlns:mc="http://schemas.openxmlformats.org/markup-compatibility/2006" xmlns:p14="http://schemas.microsoft.com/office/powerpoint/2010/main">
    <mc:Choice Requires="p14">
      <p:transition spd="med">
        <p:circle/>
      </p:transition>
    </mc:Choice>
    <mc:Fallback xmlns="" xmlns:m="http://schemas.openxmlformats.org/officeDocument/2006/math" xmlns:a14="http://schemas.microsoft.com/office/drawing/2010/main">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čemu vděčí za vznik?"/>
          <p:cNvSpPr txBox="1">
            <a:spLocks noGrp="1"/>
          </p:cNvSpPr>
          <p:nvPr>
            <p:ph type="title"/>
          </p:nvPr>
        </p:nvSpPr>
        <p:spPr>
          <a:prstGeom prst="rect">
            <a:avLst/>
          </a:prstGeom>
        </p:spPr>
        <p:txBody>
          <a:bodyPr/>
          <a:lstStyle/>
          <a:p>
            <a:r>
              <a:t>čemu vděčí za vznik?</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definiční problematika"/>
          <p:cNvSpPr txBox="1">
            <a:spLocks noGrp="1"/>
          </p:cNvSpPr>
          <p:nvPr>
            <p:ph type="title"/>
          </p:nvPr>
        </p:nvSpPr>
        <p:spPr>
          <a:prstGeom prst="rect">
            <a:avLst/>
          </a:prstGeom>
        </p:spPr>
        <p:txBody>
          <a:bodyPr/>
          <a:lstStyle>
            <a:lvl1pPr>
              <a:defRPr sz="7800"/>
            </a:lvl1pPr>
          </a:lstStyle>
          <a:p>
            <a:r>
              <a:t>definiční problematika</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olitický marketing..."/>
          <p:cNvSpPr txBox="1">
            <a:spLocks noGrp="1"/>
          </p:cNvSpPr>
          <p:nvPr>
            <p:ph type="title"/>
          </p:nvPr>
        </p:nvSpPr>
        <p:spPr>
          <a:prstGeom prst="rect">
            <a:avLst/>
          </a:prstGeom>
        </p:spPr>
        <p:txBody>
          <a:bodyPr/>
          <a:lstStyle/>
          <a:p>
            <a:r>
              <a:rPr dirty="0" err="1"/>
              <a:t>Politický</a:t>
            </a:r>
            <a:r>
              <a:rPr dirty="0"/>
              <a:t> marketing...</a:t>
            </a:r>
          </a:p>
        </p:txBody>
      </p:sp>
      <p:sp>
        <p:nvSpPr>
          <p:cNvPr id="221" name="1956 Stanley Kelley poprvé použil termín - označoval tím činnost…"/>
          <p:cNvSpPr txBox="1">
            <a:spLocks noGrp="1"/>
          </p:cNvSpPr>
          <p:nvPr>
            <p:ph type="body" idx="1"/>
          </p:nvPr>
        </p:nvSpPr>
        <p:spPr>
          <a:xfrm>
            <a:off x="635431" y="3301140"/>
            <a:ext cx="11799714" cy="5182460"/>
          </a:xfrm>
          <a:prstGeom prst="rect">
            <a:avLst/>
          </a:prstGeom>
        </p:spPr>
        <p:txBody>
          <a:bodyPr/>
          <a:lstStyle/>
          <a:p>
            <a:r>
              <a:rPr sz="3600" dirty="0"/>
              <a:t>1956 Stanley Kelley </a:t>
            </a:r>
            <a:r>
              <a:rPr sz="3600" dirty="0" err="1"/>
              <a:t>poprvé</a:t>
            </a:r>
            <a:r>
              <a:rPr sz="3600" dirty="0"/>
              <a:t> </a:t>
            </a:r>
            <a:r>
              <a:rPr sz="3600" dirty="0" err="1"/>
              <a:t>použil</a:t>
            </a:r>
            <a:r>
              <a:rPr sz="3600" dirty="0"/>
              <a:t> </a:t>
            </a:r>
            <a:r>
              <a:rPr sz="3600" dirty="0" err="1"/>
              <a:t>termín</a:t>
            </a:r>
            <a:r>
              <a:rPr sz="3600" dirty="0"/>
              <a:t> - </a:t>
            </a:r>
            <a:r>
              <a:rPr sz="3600" dirty="0" err="1"/>
              <a:t>označoval</a:t>
            </a:r>
            <a:r>
              <a:rPr sz="3600" dirty="0"/>
              <a:t> </a:t>
            </a:r>
            <a:r>
              <a:rPr sz="3600" dirty="0" err="1"/>
              <a:t>tím</a:t>
            </a:r>
            <a:r>
              <a:rPr sz="3600" dirty="0"/>
              <a:t> </a:t>
            </a:r>
            <a:r>
              <a:rPr sz="3600" dirty="0" err="1"/>
              <a:t>činnost</a:t>
            </a:r>
            <a:endParaRPr sz="3600" dirty="0"/>
          </a:p>
          <a:p>
            <a:r>
              <a:rPr sz="3600" dirty="0"/>
              <a:t>Anthony Downs</a:t>
            </a:r>
          </a:p>
          <a:p>
            <a:r>
              <a:rPr sz="3600" dirty="0"/>
              <a:t>Kotler, Levy</a:t>
            </a:r>
          </a:p>
          <a:p>
            <a:r>
              <a:rPr sz="3600" dirty="0" err="1"/>
              <a:t>termín</a:t>
            </a:r>
            <a:r>
              <a:rPr sz="3600" dirty="0"/>
              <a:t> </a:t>
            </a:r>
            <a:r>
              <a:rPr sz="3600" dirty="0" err="1"/>
              <a:t>vysvětlující</a:t>
            </a:r>
            <a:r>
              <a:rPr sz="3600" dirty="0"/>
              <a:t> </a:t>
            </a:r>
            <a:r>
              <a:rPr sz="3600" dirty="0" err="1"/>
              <a:t>celkovou</a:t>
            </a:r>
            <a:r>
              <a:rPr sz="3600" dirty="0"/>
              <a:t> </a:t>
            </a:r>
            <a:r>
              <a:rPr sz="3600" dirty="0" err="1"/>
              <a:t>profesionalizaci</a:t>
            </a:r>
            <a:r>
              <a:rPr sz="3600" dirty="0"/>
              <a:t> v </a:t>
            </a:r>
            <a:r>
              <a:rPr sz="3600" dirty="0" err="1"/>
              <a:t>politickém</a:t>
            </a:r>
            <a:r>
              <a:rPr sz="3600" dirty="0"/>
              <a:t> </a:t>
            </a:r>
            <a:r>
              <a:rPr sz="3600" dirty="0" err="1"/>
              <a:t>procesu</a:t>
            </a:r>
            <a:endParaRPr sz="3600" dirty="0"/>
          </a:p>
          <a:p>
            <a:r>
              <a:rPr sz="3600" dirty="0" err="1"/>
              <a:t>zkoumá</a:t>
            </a:r>
            <a:r>
              <a:rPr sz="3600" dirty="0"/>
              <a:t> </a:t>
            </a:r>
            <a:r>
              <a:rPr sz="3600" dirty="0" err="1"/>
              <a:t>přenos</a:t>
            </a:r>
            <a:r>
              <a:rPr sz="3600" dirty="0"/>
              <a:t> </a:t>
            </a:r>
            <a:r>
              <a:rPr sz="3600" dirty="0" err="1"/>
              <a:t>ekonomických</a:t>
            </a:r>
            <a:r>
              <a:rPr sz="3600" dirty="0"/>
              <a:t> </a:t>
            </a:r>
            <a:r>
              <a:rPr sz="3600" dirty="0" err="1"/>
              <a:t>konceptů</a:t>
            </a:r>
            <a:r>
              <a:rPr sz="3600" dirty="0"/>
              <a:t> do </a:t>
            </a:r>
            <a:r>
              <a:rPr sz="3600" dirty="0" err="1"/>
              <a:t>politiky</a:t>
            </a:r>
            <a:r>
              <a:rPr sz="3600" dirty="0"/>
              <a:t>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odlišné cíle…"/>
          <p:cNvSpPr txBox="1">
            <a:spLocks noGrp="1"/>
          </p:cNvSpPr>
          <p:nvPr>
            <p:ph type="body" idx="1"/>
          </p:nvPr>
        </p:nvSpPr>
        <p:spPr>
          <a:prstGeom prst="rect">
            <a:avLst/>
          </a:prstGeom>
        </p:spPr>
        <p:txBody>
          <a:bodyPr/>
          <a:lstStyle/>
          <a:p>
            <a:r>
              <a:t>odlišné cíle</a:t>
            </a:r>
          </a:p>
          <a:p>
            <a:pPr lvl="1"/>
            <a:r>
              <a:t>ekonomický - profit</a:t>
            </a:r>
          </a:p>
          <a:p>
            <a:pPr lvl="1"/>
            <a:r>
              <a:t>politický - podpora</a:t>
            </a:r>
          </a:p>
          <a:p>
            <a:r>
              <a:t>politik není jogurt</a:t>
            </a:r>
          </a:p>
          <a:p>
            <a:r>
              <a:t>nutnost - budování vztahu</a:t>
            </a:r>
          </a:p>
          <a:p>
            <a:r>
              <a:t>charakter trhu</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rodukt…"/>
          <p:cNvSpPr txBox="1">
            <a:spLocks noGrp="1"/>
          </p:cNvSpPr>
          <p:nvPr>
            <p:ph type="body" idx="1"/>
          </p:nvPr>
        </p:nvSpPr>
        <p:spPr>
          <a:prstGeom prst="rect">
            <a:avLst/>
          </a:prstGeom>
        </p:spPr>
        <p:txBody>
          <a:bodyPr/>
          <a:lstStyle/>
          <a:p>
            <a:r>
              <a:t>produkt</a:t>
            </a:r>
          </a:p>
          <a:p>
            <a:r>
              <a:t>cena</a:t>
            </a:r>
          </a:p>
          <a:p>
            <a:r>
              <a:t>propagace</a:t>
            </a:r>
          </a:p>
          <a:p>
            <a:r>
              <a:t>distribuce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 name="Tabulka 1"/>
          <p:cNvGraphicFramePr/>
          <p:nvPr/>
        </p:nvGraphicFramePr>
        <p:xfrm>
          <a:off x="774700" y="746753"/>
          <a:ext cx="11633200" cy="7378701"/>
        </p:xfrm>
        <a:graphic>
          <a:graphicData uri="http://schemas.openxmlformats.org/drawingml/2006/table">
            <a:tbl>
              <a:tblPr>
                <a:tableStyleId>{4C3C2611-4C71-4FC5-86AE-919BDF0F9419}</a:tableStyleId>
              </a:tblPr>
              <a:tblGrid>
                <a:gridCol w="3496863">
                  <a:extLst>
                    <a:ext uri="{9D8B030D-6E8A-4147-A177-3AD203B41FA5}">
                      <a16:colId xmlns:a16="http://schemas.microsoft.com/office/drawing/2014/main" val="20000"/>
                    </a:ext>
                  </a:extLst>
                </a:gridCol>
                <a:gridCol w="8136336">
                  <a:extLst>
                    <a:ext uri="{9D8B030D-6E8A-4147-A177-3AD203B41FA5}">
                      <a16:colId xmlns:a16="http://schemas.microsoft.com/office/drawing/2014/main" val="20001"/>
                    </a:ext>
                  </a:extLst>
                </a:gridCol>
              </a:tblGrid>
              <a:tr h="1601647">
                <a:tc>
                  <a:txBody>
                    <a:bodyPr/>
                    <a:lstStyle/>
                    <a:p>
                      <a:pPr algn="l" defTabSz="914400">
                        <a:tabLst>
                          <a:tab pos="914400" algn="l"/>
                        </a:tabLst>
                      </a:pPr>
                      <a:r>
                        <a:rPr sz="3600">
                          <a:latin typeface="AvenirNext LT Pro Medium"/>
                          <a:ea typeface="AvenirNext LT Pro Medium"/>
                          <a:cs typeface="AvenirNext LT Pro Medium"/>
                          <a:sym typeface="Avenir Next LT Pro Medium"/>
                        </a:rPr>
                        <a:t>Ekonomický marketing</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tc>
                  <a:txBody>
                    <a:bodyPr/>
                    <a:lstStyle/>
                    <a:p>
                      <a:pPr algn="l" defTabSz="914400">
                        <a:tabLst>
                          <a:tab pos="914400" algn="l"/>
                        </a:tabLst>
                      </a:pPr>
                      <a:r>
                        <a:rPr sz="3600">
                          <a:latin typeface="AvenirNext LT Pro Medium"/>
                          <a:ea typeface="AvenirNext LT Pro Medium"/>
                          <a:cs typeface="AvenirNext LT Pro Medium"/>
                          <a:sym typeface="Avenir Next LT Pro Medium"/>
                        </a:rPr>
                        <a:t>Politický marketing</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extLst>
                  <a:ext uri="{0D108BD9-81ED-4DB2-BD59-A6C34878D82A}">
                    <a16:rowId xmlns:a16="http://schemas.microsoft.com/office/drawing/2014/main" val="10000"/>
                  </a:ext>
                </a:extLst>
              </a:tr>
              <a:tr h="1444263">
                <a:tc>
                  <a:txBody>
                    <a:bodyPr/>
                    <a:lstStyle/>
                    <a:p>
                      <a:pPr algn="l" defTabSz="914400">
                        <a:tabLst>
                          <a:tab pos="914400" algn="l"/>
                        </a:tabLst>
                      </a:pPr>
                      <a:r>
                        <a:rPr sz="3600">
                          <a:latin typeface="+mj-lt"/>
                          <a:ea typeface="+mj-ea"/>
                          <a:cs typeface="+mj-cs"/>
                          <a:sym typeface="Avenir Next LT Pro"/>
                        </a:rPr>
                        <a:t>PRODUKT</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tc>
                  <a:txBody>
                    <a:bodyPr/>
                    <a:lstStyle/>
                    <a:p>
                      <a:pPr algn="l" defTabSz="914400">
                        <a:tabLst>
                          <a:tab pos="914400" algn="l"/>
                        </a:tabLst>
                      </a:pPr>
                      <a:r>
                        <a:rPr sz="3600">
                          <a:latin typeface="+mj-lt"/>
                          <a:ea typeface="+mj-ea"/>
                          <a:cs typeface="+mj-cs"/>
                          <a:sym typeface="Avenir Next LT Pro"/>
                        </a:rPr>
                        <a:t>veřejné osobnosti, politici, skupiny, politické strany, ideje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extLst>
                  <a:ext uri="{0D108BD9-81ED-4DB2-BD59-A6C34878D82A}">
                    <a16:rowId xmlns:a16="http://schemas.microsoft.com/office/drawing/2014/main" val="10001"/>
                  </a:ext>
                </a:extLst>
              </a:tr>
              <a:tr h="1444263">
                <a:tc>
                  <a:txBody>
                    <a:bodyPr/>
                    <a:lstStyle/>
                    <a:p>
                      <a:pPr algn="l" defTabSz="914400">
                        <a:tabLst>
                          <a:tab pos="914400" algn="l"/>
                        </a:tabLst>
                      </a:pPr>
                      <a:r>
                        <a:rPr sz="3600">
                          <a:latin typeface="+mj-lt"/>
                          <a:ea typeface="+mj-ea"/>
                          <a:cs typeface="+mj-cs"/>
                          <a:sym typeface="Avenir Next LT Pro"/>
                        </a:rPr>
                        <a:t>CENA</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tc>
                  <a:txBody>
                    <a:bodyPr/>
                    <a:lstStyle/>
                    <a:p>
                      <a:pPr algn="l" defTabSz="914400">
                        <a:tabLst>
                          <a:tab pos="914400" algn="l"/>
                        </a:tabLst>
                      </a:pPr>
                      <a:r>
                        <a:rPr sz="3600">
                          <a:latin typeface="+mj-lt"/>
                          <a:ea typeface="+mj-ea"/>
                          <a:cs typeface="+mj-cs"/>
                          <a:sym typeface="Avenir Next LT Pro"/>
                        </a:rPr>
                        <a:t>hlasování, odevzdání hlasu, podpora voliče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extLst>
                  <a:ext uri="{0D108BD9-81ED-4DB2-BD59-A6C34878D82A}">
                    <a16:rowId xmlns:a16="http://schemas.microsoft.com/office/drawing/2014/main" val="10002"/>
                  </a:ext>
                </a:extLst>
              </a:tr>
              <a:tr h="1444263">
                <a:tc>
                  <a:txBody>
                    <a:bodyPr/>
                    <a:lstStyle/>
                    <a:p>
                      <a:pPr algn="l" defTabSz="914400">
                        <a:tabLst>
                          <a:tab pos="914400" algn="l"/>
                        </a:tabLst>
                      </a:pPr>
                      <a:r>
                        <a:rPr sz="3600">
                          <a:latin typeface="+mj-lt"/>
                          <a:ea typeface="+mj-ea"/>
                          <a:cs typeface="+mj-cs"/>
                          <a:sym typeface="Avenir Next LT Pro"/>
                        </a:rPr>
                        <a:t>PROPAGACE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tc>
                  <a:txBody>
                    <a:bodyPr/>
                    <a:lstStyle/>
                    <a:p>
                      <a:pPr algn="l" defTabSz="914400">
                        <a:tabLst>
                          <a:tab pos="914400" algn="l"/>
                        </a:tabLst>
                      </a:pPr>
                      <a:r>
                        <a:rPr sz="3600">
                          <a:latin typeface="+mj-lt"/>
                          <a:ea typeface="+mj-ea"/>
                          <a:cs typeface="+mj-cs"/>
                          <a:sym typeface="Avenir Next LT Pro"/>
                        </a:rPr>
                        <a:t>propagace, sebeprezentace, využívání médií</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extLst>
                  <a:ext uri="{0D108BD9-81ED-4DB2-BD59-A6C34878D82A}">
                    <a16:rowId xmlns:a16="http://schemas.microsoft.com/office/drawing/2014/main" val="10003"/>
                  </a:ext>
                </a:extLst>
              </a:tr>
              <a:tr h="1444263">
                <a:tc>
                  <a:txBody>
                    <a:bodyPr/>
                    <a:lstStyle/>
                    <a:p>
                      <a:pPr algn="l" defTabSz="914400">
                        <a:tabLst>
                          <a:tab pos="914400" algn="l"/>
                        </a:tabLst>
                      </a:pPr>
                      <a:r>
                        <a:rPr sz="3600">
                          <a:latin typeface="+mj-lt"/>
                          <a:ea typeface="+mj-ea"/>
                          <a:cs typeface="+mj-cs"/>
                          <a:sym typeface="Avenir Next LT Pro"/>
                        </a:rPr>
                        <a:t>DISTRIBUCE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tc>
                  <a:txBody>
                    <a:bodyPr/>
                    <a:lstStyle/>
                    <a:p>
                      <a:pPr algn="l" defTabSz="914400">
                        <a:tabLst>
                          <a:tab pos="914400" algn="l"/>
                        </a:tabLst>
                      </a:pPr>
                      <a:r>
                        <a:rPr sz="3600">
                          <a:latin typeface="+mj-lt"/>
                          <a:ea typeface="+mj-ea"/>
                          <a:cs typeface="+mj-cs"/>
                          <a:sym typeface="Avenir Next LT Pro"/>
                        </a:rPr>
                        <a:t>probíhá formou volební kampaně, kdy se volič dostává do styku s voličem</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B5CAFF"/>
                    </a:solid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Odlišnosti podle Lock a Harris"/>
          <p:cNvSpPr txBox="1">
            <a:spLocks noGrp="1"/>
          </p:cNvSpPr>
          <p:nvPr>
            <p:ph type="title"/>
          </p:nvPr>
        </p:nvSpPr>
        <p:spPr>
          <a:prstGeom prst="rect">
            <a:avLst/>
          </a:prstGeom>
        </p:spPr>
        <p:txBody>
          <a:bodyPr/>
          <a:lstStyle/>
          <a:p>
            <a:r>
              <a:t>Odlišnosti podle Lock a Harris</a:t>
            </a:r>
          </a:p>
        </p:txBody>
      </p:sp>
      <p:sp>
        <p:nvSpPr>
          <p:cNvPr id="230" name="čas voleb (čas nákupu)…"/>
          <p:cNvSpPr txBox="1">
            <a:spLocks noGrp="1"/>
          </p:cNvSpPr>
          <p:nvPr>
            <p:ph type="body" idx="1"/>
          </p:nvPr>
        </p:nvSpPr>
        <p:spPr>
          <a:xfrm>
            <a:off x="1270000" y="2768600"/>
            <a:ext cx="10464800" cy="6527800"/>
          </a:xfrm>
          <a:prstGeom prst="rect">
            <a:avLst/>
          </a:prstGeom>
        </p:spPr>
        <p:txBody>
          <a:bodyPr/>
          <a:lstStyle/>
          <a:p>
            <a:r>
              <a:t>čas voleb (čas nákupu)</a:t>
            </a:r>
          </a:p>
          <a:p>
            <a:r>
              <a:t>cena</a:t>
            </a:r>
          </a:p>
          <a:p>
            <a:r>
              <a:t>následky kolektivní volby</a:t>
            </a:r>
          </a:p>
          <a:p>
            <a:r>
              <a:t>(vítěz bere vše)</a:t>
            </a:r>
          </a:p>
          <a:p>
            <a:r>
              <a:t>“nedělitelnost produktu”</a:t>
            </a:r>
          </a:p>
          <a:p>
            <a:r>
              <a:t>přístup na trh</a:t>
            </a:r>
          </a:p>
          <a:p>
            <a:r>
              <a:t>preference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Marketing a politický marketing"/>
          <p:cNvSpPr txBox="1">
            <a:spLocks noGrp="1"/>
          </p:cNvSpPr>
          <p:nvPr>
            <p:ph type="title"/>
          </p:nvPr>
        </p:nvSpPr>
        <p:spPr>
          <a:prstGeom prst="rect">
            <a:avLst/>
          </a:prstGeom>
        </p:spPr>
        <p:txBody>
          <a:bodyPr/>
          <a:lstStyle>
            <a:lvl1pPr>
              <a:defRPr sz="5500"/>
            </a:lvl1pPr>
          </a:lstStyle>
          <a:p>
            <a:r>
              <a:t>Marketing a politický marketing</a:t>
            </a:r>
          </a:p>
        </p:txBody>
      </p:sp>
      <p:sp>
        <p:nvSpPr>
          <p:cNvPr id="233" name="aplikace konceptů z marketingu…"/>
          <p:cNvSpPr txBox="1">
            <a:spLocks noGrp="1"/>
          </p:cNvSpPr>
          <p:nvPr>
            <p:ph type="body" idx="1"/>
          </p:nvPr>
        </p:nvSpPr>
        <p:spPr>
          <a:prstGeom prst="rect">
            <a:avLst/>
          </a:prstGeom>
        </p:spPr>
        <p:txBody>
          <a:bodyPr/>
          <a:lstStyle/>
          <a:p>
            <a:r>
              <a:t>aplikace konceptů z marketingu</a:t>
            </a:r>
          </a:p>
          <a:p>
            <a:r>
              <a:t>způsob myšlení, řada technik a nástrojů, které byly implementovány</a:t>
            </a:r>
          </a:p>
          <a:p>
            <a:r>
              <a:t>Kotler: cílem marketingu je uspokojit zákazníka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2DA7E-55EC-CFCD-1ED9-4179AD3533D5}"/>
              </a:ext>
            </a:extLst>
          </p:cNvPr>
          <p:cNvSpPr>
            <a:spLocks noGrp="1"/>
          </p:cNvSpPr>
          <p:nvPr>
            <p:ph type="title"/>
          </p:nvPr>
        </p:nvSpPr>
        <p:spPr/>
        <p:txBody>
          <a:bodyPr/>
          <a:lstStyle/>
          <a:p>
            <a:r>
              <a:rPr lang="en-GB" dirty="0" err="1"/>
              <a:t>Struktura</a:t>
            </a:r>
            <a:r>
              <a:rPr lang="en-GB" dirty="0"/>
              <a:t> </a:t>
            </a:r>
            <a:r>
              <a:rPr lang="en-GB" dirty="0" err="1"/>
              <a:t>hodiny</a:t>
            </a:r>
            <a:endParaRPr lang="en-GB" dirty="0"/>
          </a:p>
        </p:txBody>
      </p:sp>
      <p:sp>
        <p:nvSpPr>
          <p:cNvPr id="3" name="Zástupný text 2">
            <a:extLst>
              <a:ext uri="{FF2B5EF4-FFF2-40B4-BE49-F238E27FC236}">
                <a16:creationId xmlns:a16="http://schemas.microsoft.com/office/drawing/2014/main" id="{DD2E6A2D-1D53-9AB8-8BA7-DCDD6E7F8AC9}"/>
              </a:ext>
            </a:extLst>
          </p:cNvPr>
          <p:cNvSpPr>
            <a:spLocks noGrp="1"/>
          </p:cNvSpPr>
          <p:nvPr>
            <p:ph type="body" idx="1"/>
          </p:nvPr>
        </p:nvSpPr>
        <p:spPr/>
        <p:txBody>
          <a:bodyPr/>
          <a:lstStyle/>
          <a:p>
            <a:r>
              <a:rPr lang="en-GB" dirty="0" err="1"/>
              <a:t>Definiční</a:t>
            </a:r>
            <a:r>
              <a:rPr lang="en-GB" dirty="0"/>
              <a:t> </a:t>
            </a:r>
            <a:r>
              <a:rPr lang="en-GB" dirty="0" err="1"/>
              <a:t>problematika</a:t>
            </a:r>
            <a:endParaRPr lang="en-GB" dirty="0"/>
          </a:p>
          <a:p>
            <a:r>
              <a:rPr lang="en-GB" dirty="0" err="1"/>
              <a:t>Vnější</a:t>
            </a:r>
            <a:r>
              <a:rPr lang="en-GB" dirty="0"/>
              <a:t> a </a:t>
            </a:r>
            <a:r>
              <a:rPr lang="en-GB" dirty="0" err="1"/>
              <a:t>vnitřní</a:t>
            </a:r>
            <a:r>
              <a:rPr lang="en-GB" dirty="0"/>
              <a:t> </a:t>
            </a:r>
            <a:r>
              <a:rPr lang="en-GB" dirty="0" err="1"/>
              <a:t>přístup</a:t>
            </a:r>
            <a:r>
              <a:rPr lang="en-GB" dirty="0"/>
              <a:t> k </a:t>
            </a:r>
            <a:r>
              <a:rPr lang="en-GB" dirty="0" err="1"/>
              <a:t>politickému</a:t>
            </a:r>
            <a:r>
              <a:rPr lang="en-GB" dirty="0"/>
              <a:t> marketing</a:t>
            </a:r>
          </a:p>
          <a:p>
            <a:r>
              <a:rPr lang="en-GB" dirty="0" err="1"/>
              <a:t>Práce</a:t>
            </a:r>
            <a:r>
              <a:rPr lang="en-GB" dirty="0"/>
              <a:t> s </a:t>
            </a:r>
            <a:r>
              <a:rPr lang="en-GB" dirty="0" err="1"/>
              <a:t>literaturou</a:t>
            </a:r>
            <a:endParaRPr lang="en-GB" dirty="0"/>
          </a:p>
        </p:txBody>
      </p:sp>
    </p:spTree>
    <p:extLst>
      <p:ext uri="{BB962C8B-B14F-4D97-AF65-F5344CB8AC3E}">
        <p14:creationId xmlns:p14="http://schemas.microsoft.com/office/powerpoint/2010/main" val="90973684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anna.shavit@fsv.cuni.cz…"/>
          <p:cNvSpPr txBox="1">
            <a:spLocks noGrp="1"/>
          </p:cNvSpPr>
          <p:nvPr>
            <p:ph type="title"/>
          </p:nvPr>
        </p:nvSpPr>
        <p:spPr>
          <a:prstGeom prst="rect">
            <a:avLst/>
          </a:prstGeom>
        </p:spPr>
        <p:txBody>
          <a:bodyPr/>
          <a:lstStyle/>
          <a:p>
            <a:pPr algn="l">
              <a:defRPr sz="5600"/>
            </a:pPr>
            <a:r>
              <a:rPr u="sng" dirty="0">
                <a:hlinkClick r:id="rId2"/>
              </a:rPr>
              <a:t>anna.shavit@fsv.cuni.cz</a:t>
            </a:r>
          </a:p>
          <a:p>
            <a:pPr algn="l">
              <a:defRPr sz="5600"/>
            </a:pPr>
            <a:r>
              <a:rPr dirty="0" err="1"/>
              <a:t>konzultační</a:t>
            </a:r>
            <a:r>
              <a:rPr dirty="0"/>
              <a:t> </a:t>
            </a:r>
            <a:r>
              <a:rPr dirty="0" err="1"/>
              <a:t>hodiny</a:t>
            </a:r>
            <a:r>
              <a:rPr dirty="0"/>
              <a:t> (#109) </a:t>
            </a:r>
            <a:r>
              <a:rPr dirty="0" err="1"/>
              <a:t>středa</a:t>
            </a:r>
            <a:r>
              <a:rPr dirty="0"/>
              <a:t> 1</a:t>
            </a:r>
            <a:r>
              <a:rPr lang="cs-CZ" dirty="0"/>
              <a:t>1</a:t>
            </a:r>
            <a:r>
              <a:rPr dirty="0"/>
              <a:t>-12</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řemýšlíte o politice?…"/>
          <p:cNvSpPr txBox="1">
            <a:spLocks noGrp="1"/>
          </p:cNvSpPr>
          <p:nvPr>
            <p:ph type="title"/>
          </p:nvPr>
        </p:nvSpPr>
        <p:spPr>
          <a:xfrm>
            <a:off x="1270000" y="1803400"/>
            <a:ext cx="10464800" cy="5562600"/>
          </a:xfrm>
          <a:prstGeom prst="rect">
            <a:avLst/>
          </a:prstGeom>
        </p:spPr>
        <p:txBody>
          <a:bodyPr/>
          <a:lstStyle/>
          <a:p>
            <a:pPr algn="l"/>
            <a:r>
              <a:rPr lang="cs-CZ" dirty="0"/>
              <a:t>Proč marketing a politika?</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roblematická disciplína?!"/>
          <p:cNvSpPr txBox="1">
            <a:spLocks noGrp="1"/>
          </p:cNvSpPr>
          <p:nvPr>
            <p:ph type="title"/>
          </p:nvPr>
        </p:nvSpPr>
        <p:spPr>
          <a:prstGeom prst="rect">
            <a:avLst/>
          </a:prstGeom>
        </p:spPr>
        <p:txBody>
          <a:bodyPr/>
          <a:lstStyle>
            <a:lvl1pPr>
              <a:defRPr sz="6600"/>
            </a:lvl1pPr>
          </a:lstStyle>
          <a:p>
            <a:r>
              <a:t>Problematická disciplína?!</a:t>
            </a:r>
          </a:p>
        </p:txBody>
      </p:sp>
      <p:sp>
        <p:nvSpPr>
          <p:cNvPr id="176" name="nadužívání pojmu marketing…"/>
          <p:cNvSpPr txBox="1">
            <a:spLocks noGrp="1"/>
          </p:cNvSpPr>
          <p:nvPr>
            <p:ph type="body" idx="1"/>
          </p:nvPr>
        </p:nvSpPr>
        <p:spPr>
          <a:prstGeom prst="rect">
            <a:avLst/>
          </a:prstGeom>
        </p:spPr>
        <p:txBody>
          <a:bodyPr/>
          <a:lstStyle/>
          <a:p>
            <a:r>
              <a:t>nadužívání pojmu marketing</a:t>
            </a:r>
          </a:p>
          <a:p>
            <a:r>
              <a:t>neexistuje ustálená definice</a:t>
            </a:r>
          </a:p>
          <a:p>
            <a:r>
              <a:t>dvojí chápání termínu</a:t>
            </a:r>
          </a:p>
          <a:p>
            <a:pPr lvl="1"/>
            <a:r>
              <a:t>přístup k realitě (filosofie)</a:t>
            </a:r>
          </a:p>
          <a:p>
            <a:pPr lvl="1"/>
            <a:r>
              <a:t>sada nástrojů (vs. etika)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o zkoumá PM?"/>
          <p:cNvSpPr txBox="1">
            <a:spLocks noGrp="1"/>
          </p:cNvSpPr>
          <p:nvPr>
            <p:ph type="title"/>
          </p:nvPr>
        </p:nvSpPr>
        <p:spPr>
          <a:xfrm>
            <a:off x="1003300" y="3937000"/>
            <a:ext cx="10464800" cy="3810000"/>
          </a:xfrm>
          <a:prstGeom prst="rect">
            <a:avLst/>
          </a:prstGeom>
        </p:spPr>
        <p:txBody>
          <a:bodyPr/>
          <a:lstStyle/>
          <a:p>
            <a:r>
              <a:t>Co zkoumá PM?</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o můžeme zkoumat?"/>
          <p:cNvSpPr txBox="1">
            <a:spLocks noGrp="1"/>
          </p:cNvSpPr>
          <p:nvPr>
            <p:ph type="title"/>
          </p:nvPr>
        </p:nvSpPr>
        <p:spPr>
          <a:xfrm>
            <a:off x="1270000" y="254000"/>
            <a:ext cx="10464800" cy="1774040"/>
          </a:xfrm>
          <a:prstGeom prst="rect">
            <a:avLst/>
          </a:prstGeom>
        </p:spPr>
        <p:txBody>
          <a:bodyPr/>
          <a:lstStyle>
            <a:lvl1pPr>
              <a:defRPr sz="8000"/>
            </a:lvl1pPr>
          </a:lstStyle>
          <a:p>
            <a:r>
              <a:t>Co můžeme zkoumat?</a:t>
            </a:r>
          </a:p>
        </p:txBody>
      </p:sp>
      <p:sp>
        <p:nvSpPr>
          <p:cNvPr id="181" name="Voličské chování - PM zkoumá jak se voliči rozhodují, na základě čeho a jaký dopad na to má branding, marketingová strategie apod.…"/>
          <p:cNvSpPr txBox="1">
            <a:spLocks noGrp="1"/>
          </p:cNvSpPr>
          <p:nvPr>
            <p:ph type="body" idx="1"/>
          </p:nvPr>
        </p:nvSpPr>
        <p:spPr>
          <a:xfrm>
            <a:off x="353961" y="1928078"/>
            <a:ext cx="12296878" cy="7027471"/>
          </a:xfrm>
          <a:prstGeom prst="rect">
            <a:avLst/>
          </a:prstGeom>
        </p:spPr>
        <p:txBody>
          <a:bodyPr/>
          <a:lstStyle/>
          <a:p>
            <a:r>
              <a:t>Voličské chování - PM zkoumá jak se voliči rozhodují, na základě čeho a jaký dopad na to má branding, marketingová strategie apod. </a:t>
            </a:r>
          </a:p>
          <a:p>
            <a:r>
              <a:t>Přípravu hlavního sdělení (message) a jeho “doručení” různým příjemcům skrze odlišné platformy (média, sociální média, nástroje přímé komunikace atd.)</a:t>
            </a:r>
          </a:p>
          <a:p>
            <a:r>
              <a:t>Branding a image - PM analyzuje jak vznikají brandy, pozitivní image, jak se vytváří důvěra a důvěryhodnost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2FF37B-B633-BF7F-9073-D61294EA8B3E}"/>
              </a:ext>
            </a:extLst>
          </p:cNvPr>
          <p:cNvSpPr>
            <a:spLocks noGrp="1"/>
          </p:cNvSpPr>
          <p:nvPr>
            <p:ph type="title"/>
          </p:nvPr>
        </p:nvSpPr>
        <p:spPr/>
        <p:txBody>
          <a:bodyPr/>
          <a:lstStyle/>
          <a:p>
            <a:r>
              <a:rPr lang="en-GB" dirty="0"/>
              <a:t>Co je </a:t>
            </a:r>
            <a:r>
              <a:rPr lang="en-GB" dirty="0" err="1"/>
              <a:t>nejdůležitější</a:t>
            </a:r>
            <a:r>
              <a:rPr lang="en-GB" dirty="0"/>
              <a:t>, co </a:t>
            </a:r>
            <a:r>
              <a:rPr lang="en-GB" dirty="0" err="1"/>
              <a:t>nejvíce</a:t>
            </a:r>
            <a:r>
              <a:rPr lang="en-GB" dirty="0"/>
              <a:t> </a:t>
            </a:r>
            <a:r>
              <a:rPr lang="en-GB" dirty="0" err="1"/>
              <a:t>potřebuji</a:t>
            </a:r>
            <a:r>
              <a:rPr lang="en-GB" dirty="0"/>
              <a:t>?</a:t>
            </a:r>
          </a:p>
        </p:txBody>
      </p:sp>
    </p:spTree>
    <p:extLst>
      <p:ext uri="{BB962C8B-B14F-4D97-AF65-F5344CB8AC3E}">
        <p14:creationId xmlns:p14="http://schemas.microsoft.com/office/powerpoint/2010/main" val="20518704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D531298-9572-A334-FBED-B15371CC25EE}"/>
              </a:ext>
            </a:extLst>
          </p:cNvPr>
          <p:cNvSpPr>
            <a:spLocks noGrp="1"/>
          </p:cNvSpPr>
          <p:nvPr>
            <p:ph type="body" idx="1"/>
          </p:nvPr>
        </p:nvSpPr>
        <p:spPr/>
        <p:txBody>
          <a:bodyPr/>
          <a:lstStyle/>
          <a:p>
            <a:r>
              <a:rPr lang="en-GB" dirty="0"/>
              <a:t>Data, </a:t>
            </a:r>
            <a:r>
              <a:rPr lang="en-GB" dirty="0" err="1"/>
              <a:t>informace</a:t>
            </a:r>
            <a:r>
              <a:rPr lang="en-GB" dirty="0"/>
              <a:t> o </a:t>
            </a:r>
            <a:r>
              <a:rPr lang="en-GB" dirty="0" err="1"/>
              <a:t>voličích</a:t>
            </a:r>
            <a:endParaRPr lang="en-GB" dirty="0"/>
          </a:p>
          <a:p>
            <a:r>
              <a:rPr lang="en-GB" dirty="0" err="1"/>
              <a:t>Znalost</a:t>
            </a:r>
            <a:r>
              <a:rPr lang="en-GB" dirty="0"/>
              <a:t> </a:t>
            </a:r>
            <a:r>
              <a:rPr lang="en-GB" dirty="0" err="1"/>
              <a:t>prostředí</a:t>
            </a:r>
            <a:r>
              <a:rPr lang="en-GB" dirty="0"/>
              <a:t> a </a:t>
            </a:r>
            <a:r>
              <a:rPr lang="en-GB" dirty="0" err="1"/>
              <a:t>voličského</a:t>
            </a:r>
            <a:r>
              <a:rPr lang="en-GB" dirty="0"/>
              <a:t> </a:t>
            </a:r>
            <a:r>
              <a:rPr lang="en-GB" dirty="0" err="1"/>
              <a:t>chování</a:t>
            </a:r>
            <a:endParaRPr lang="en-GB" dirty="0"/>
          </a:p>
          <a:p>
            <a:r>
              <a:rPr lang="en-GB" dirty="0"/>
              <a:t>Co </a:t>
            </a:r>
            <a:r>
              <a:rPr lang="en-GB" dirty="0" err="1"/>
              <a:t>ještě</a:t>
            </a:r>
            <a:r>
              <a:rPr lang="en-GB" dirty="0"/>
              <a:t>?</a:t>
            </a:r>
          </a:p>
        </p:txBody>
      </p:sp>
    </p:spTree>
    <p:extLst>
      <p:ext uri="{BB962C8B-B14F-4D97-AF65-F5344CB8AC3E}">
        <p14:creationId xmlns:p14="http://schemas.microsoft.com/office/powerpoint/2010/main" val="42522820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LT Pro"/>
        <a:ea typeface="Avenir Next LT Pro"/>
        <a:cs typeface="Avenir Next LT Pro"/>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LT Pro"/>
        <a:ea typeface="Avenir Next LT Pro"/>
        <a:cs typeface="Avenir Next LT Pro"/>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2703</TotalTime>
  <Words>1136</Words>
  <Application>Microsoft Macintosh PowerPoint</Application>
  <PresentationFormat>Vlastní</PresentationFormat>
  <Paragraphs>122</Paragraphs>
  <Slides>30</Slides>
  <Notes>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30</vt:i4>
      </vt:variant>
    </vt:vector>
  </HeadingPairs>
  <TitlesOfParts>
    <vt:vector size="37" baseType="lpstr">
      <vt:lpstr>Avenir Next LT Pro</vt:lpstr>
      <vt:lpstr>AvenirNext LT Pro Medium</vt:lpstr>
      <vt:lpstr>Gill Sans</vt:lpstr>
      <vt:lpstr>Helvetica Neue</vt:lpstr>
      <vt:lpstr>Helvetica Neue Light</vt:lpstr>
      <vt:lpstr>Lucida Grande</vt:lpstr>
      <vt:lpstr>White</vt:lpstr>
      <vt:lpstr>Politický marketing I.</vt:lpstr>
      <vt:lpstr>Důležité informace</vt:lpstr>
      <vt:lpstr>Struktura hodiny</vt:lpstr>
      <vt:lpstr>Proč marketing a politika?</vt:lpstr>
      <vt:lpstr>Problematická disciplína?!</vt:lpstr>
      <vt:lpstr>Co zkoumá PM?</vt:lpstr>
      <vt:lpstr>Co můžeme zkoumat?</vt:lpstr>
      <vt:lpstr>Co je nejdůležitější, co nejvíce potřebuji?</vt:lpstr>
      <vt:lpstr>Prezentace aplikace PowerPoint</vt:lpstr>
      <vt:lpstr>Co můžeme zkoumat?</vt:lpstr>
      <vt:lpstr>obecná definice pojmu marketing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Vývoj chápání koncepce marketingu</vt:lpstr>
      <vt:lpstr>Funkce marketingu</vt:lpstr>
      <vt:lpstr>Politický marketing???</vt:lpstr>
      <vt:lpstr>čemu vděčí za vznik?</vt:lpstr>
      <vt:lpstr>definiční problematika</vt:lpstr>
      <vt:lpstr>Politický marketing...</vt:lpstr>
      <vt:lpstr>Prezentace aplikace PowerPoint</vt:lpstr>
      <vt:lpstr>Prezentace aplikace PowerPoint</vt:lpstr>
      <vt:lpstr>Prezentace aplikace PowerPoint</vt:lpstr>
      <vt:lpstr>Odlišnosti podle Lock a Harris</vt:lpstr>
      <vt:lpstr>Marketing a politický marketing</vt:lpstr>
      <vt:lpstr>anna.shavit@fsv.cuni.cz konzultační hodiny (#109) středa 11-12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Politický marketing I.</dc:title>
  <cp:lastModifiedBy>Anna Shavit</cp:lastModifiedBy>
  <cp:revision>2</cp:revision>
  <dcterms:modified xsi:type="dcterms:W3CDTF">2025-03-05T08:24:12Z</dcterms:modified>
</cp:coreProperties>
</file>