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57" r:id="rId4"/>
    <p:sldId id="260" r:id="rId5"/>
    <p:sldId id="258" r:id="rId6"/>
    <p:sldId id="261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na Petříková" initials="AP" lastIdx="1" clrIdx="0">
    <p:extLst>
      <p:ext uri="{19B8F6BF-5375-455C-9EA6-DF929625EA0E}">
        <p15:presenceInfo xmlns:p15="http://schemas.microsoft.com/office/powerpoint/2012/main" userId="Alena Petříková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08D894-6612-4B6A-A352-0476ABEFB096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731344A-43B9-45DF-97A9-A6264FF9C997}">
      <dgm:prSet/>
      <dgm:spPr/>
      <dgm:t>
        <a:bodyPr/>
        <a:lstStyle/>
        <a:p>
          <a:pPr rtl="0"/>
          <a:r>
            <a:rPr lang="fr-CH"/>
            <a:t>Le plus-que-parfait</a:t>
          </a:r>
          <a:endParaRPr lang="cs-CZ"/>
        </a:p>
      </dgm:t>
    </dgm:pt>
    <dgm:pt modelId="{C9AA6499-A200-4778-8FBB-EDC36E116883}" type="parTrans" cxnId="{BDE37D60-DC9F-4096-8753-1AE2547704D6}">
      <dgm:prSet/>
      <dgm:spPr/>
      <dgm:t>
        <a:bodyPr/>
        <a:lstStyle/>
        <a:p>
          <a:endParaRPr lang="cs-CZ"/>
        </a:p>
      </dgm:t>
    </dgm:pt>
    <dgm:pt modelId="{0245D582-43C8-4848-8752-5ADC5193D075}" type="sibTrans" cxnId="{BDE37D60-DC9F-4096-8753-1AE2547704D6}">
      <dgm:prSet/>
      <dgm:spPr/>
      <dgm:t>
        <a:bodyPr/>
        <a:lstStyle/>
        <a:p>
          <a:endParaRPr lang="cs-CZ"/>
        </a:p>
      </dgm:t>
    </dgm:pt>
    <dgm:pt modelId="{48CB941E-1B32-478E-8A53-793D458B3559}">
      <dgm:prSet custT="1"/>
      <dgm:spPr/>
      <dgm:t>
        <a:bodyPr lIns="108000" tIns="504000"/>
        <a:lstStyle/>
        <a:p>
          <a:pPr rtl="0"/>
          <a:r>
            <a:rPr lang="fr-CH" sz="2000" noProof="0" dirty="0"/>
            <a:t>Auxiliaire</a:t>
          </a:r>
          <a:r>
            <a:rPr lang="cs-CZ" sz="2000" noProof="0" dirty="0"/>
            <a:t> </a:t>
          </a:r>
          <a:r>
            <a:rPr lang="fr-FR" sz="2000" dirty="0"/>
            <a:t>être ou avoir à l'imparfait de l'indicatif auquel on ajoute le participe passé</a:t>
          </a:r>
          <a:r>
            <a:rPr lang="cs-CZ" sz="2000" dirty="0"/>
            <a:t>.</a:t>
          </a:r>
        </a:p>
      </dgm:t>
    </dgm:pt>
    <dgm:pt modelId="{D18E6914-45EF-4515-9EE0-93DE2BBC11FB}" type="parTrans" cxnId="{837FF4A8-BD2A-44AC-A4ED-2AD48DACD871}">
      <dgm:prSet/>
      <dgm:spPr/>
      <dgm:t>
        <a:bodyPr/>
        <a:lstStyle/>
        <a:p>
          <a:endParaRPr lang="cs-CZ"/>
        </a:p>
      </dgm:t>
    </dgm:pt>
    <dgm:pt modelId="{B1EC2CEE-70D4-4E45-AA11-85CF4211B132}" type="sibTrans" cxnId="{837FF4A8-BD2A-44AC-A4ED-2AD48DACD871}">
      <dgm:prSet/>
      <dgm:spPr/>
      <dgm:t>
        <a:bodyPr/>
        <a:lstStyle/>
        <a:p>
          <a:endParaRPr lang="cs-CZ"/>
        </a:p>
      </dgm:t>
    </dgm:pt>
    <dgm:pt modelId="{6C2413FB-46D6-4CFF-82AB-6EA2A26360B9}">
      <dgm:prSet custT="1"/>
      <dgm:spPr/>
      <dgm:t>
        <a:bodyPr lIns="108000" tIns="504000"/>
        <a:lstStyle/>
        <a:p>
          <a:pPr rtl="0"/>
          <a:r>
            <a:rPr lang="fr-CH" sz="2000" i="1" noProof="0" dirty="0"/>
            <a:t>Paul a manqué le train parce qu‘il s‘était réveillé trop tard.</a:t>
          </a:r>
          <a:r>
            <a:rPr lang="cs-CZ" sz="2000" i="1" dirty="0"/>
            <a:t> = Pavel zmeškal vlak, protože zaspal.</a:t>
          </a:r>
        </a:p>
      </dgm:t>
    </dgm:pt>
    <dgm:pt modelId="{AC9CFC9C-5BEB-4524-8257-6CF10DA89334}" type="parTrans" cxnId="{3B3E8330-3D69-4A7B-BD96-57E50640A697}">
      <dgm:prSet/>
      <dgm:spPr/>
      <dgm:t>
        <a:bodyPr/>
        <a:lstStyle/>
        <a:p>
          <a:endParaRPr lang="cs-CZ"/>
        </a:p>
      </dgm:t>
    </dgm:pt>
    <dgm:pt modelId="{670D74BB-F3B5-4118-AE2C-D2D6528B523E}" type="sibTrans" cxnId="{3B3E8330-3D69-4A7B-BD96-57E50640A697}">
      <dgm:prSet/>
      <dgm:spPr/>
      <dgm:t>
        <a:bodyPr/>
        <a:lstStyle/>
        <a:p>
          <a:endParaRPr lang="cs-CZ"/>
        </a:p>
      </dgm:t>
    </dgm:pt>
    <dgm:pt modelId="{99F434C1-8CBC-4754-B62C-750B839D26DA}">
      <dgm:prSet/>
      <dgm:spPr/>
      <dgm:t>
        <a:bodyPr/>
        <a:lstStyle/>
        <a:p>
          <a:pPr rtl="0"/>
          <a:r>
            <a:rPr lang="fr-CH" dirty="0"/>
            <a:t>Le passé antérieur</a:t>
          </a:r>
          <a:endParaRPr lang="cs-CZ" dirty="0"/>
        </a:p>
      </dgm:t>
    </dgm:pt>
    <dgm:pt modelId="{AF8F8E23-BAF8-4B76-B863-1AFCDBC75495}" type="parTrans" cxnId="{9A00D6EF-EC8C-405B-AAC4-793AAF92C001}">
      <dgm:prSet/>
      <dgm:spPr/>
      <dgm:t>
        <a:bodyPr/>
        <a:lstStyle/>
        <a:p>
          <a:endParaRPr lang="cs-CZ"/>
        </a:p>
      </dgm:t>
    </dgm:pt>
    <dgm:pt modelId="{2388C9FE-B4CC-4B5A-BDDC-6E97D04CA613}" type="sibTrans" cxnId="{9A00D6EF-EC8C-405B-AAC4-793AAF92C001}">
      <dgm:prSet/>
      <dgm:spPr/>
      <dgm:t>
        <a:bodyPr/>
        <a:lstStyle/>
        <a:p>
          <a:endParaRPr lang="cs-CZ"/>
        </a:p>
      </dgm:t>
    </dgm:pt>
    <dgm:pt modelId="{43BE5D31-C1C2-4B72-BF27-79A9377613DB}">
      <dgm:prSet custT="1"/>
      <dgm:spPr/>
      <dgm:t>
        <a:bodyPr tIns="504000"/>
        <a:lstStyle/>
        <a:p>
          <a:pPr rtl="0"/>
          <a:r>
            <a:rPr lang="fr-CH" sz="2000" noProof="0" dirty="0"/>
            <a:t>Auxiliaire</a:t>
          </a:r>
          <a:r>
            <a:rPr lang="fr-CH" sz="2000" dirty="0"/>
            <a:t> être ou avoir au passé simple + participe passé</a:t>
          </a:r>
          <a:endParaRPr lang="cs-CZ" sz="2000" dirty="0"/>
        </a:p>
      </dgm:t>
    </dgm:pt>
    <dgm:pt modelId="{9098D77F-0BF9-46E8-89E7-8FF76BC9C2CD}" type="parTrans" cxnId="{E33953E3-1D36-4DE1-8454-05FC94169BC1}">
      <dgm:prSet/>
      <dgm:spPr/>
      <dgm:t>
        <a:bodyPr/>
        <a:lstStyle/>
        <a:p>
          <a:endParaRPr lang="cs-CZ"/>
        </a:p>
      </dgm:t>
    </dgm:pt>
    <dgm:pt modelId="{B5DEF9CE-FC32-4E1C-BF59-C8798B47F017}" type="sibTrans" cxnId="{E33953E3-1D36-4DE1-8454-05FC94169BC1}">
      <dgm:prSet/>
      <dgm:spPr/>
      <dgm:t>
        <a:bodyPr/>
        <a:lstStyle/>
        <a:p>
          <a:endParaRPr lang="cs-CZ"/>
        </a:p>
      </dgm:t>
    </dgm:pt>
    <dgm:pt modelId="{C58CF015-4609-4666-A8C6-7CDB80145F24}">
      <dgm:prSet custT="1"/>
      <dgm:spPr/>
      <dgm:t>
        <a:bodyPr tIns="504000"/>
        <a:lstStyle/>
        <a:p>
          <a:pPr rtl="0"/>
          <a:r>
            <a:rPr lang="fr-CH" sz="2000" i="1" dirty="0"/>
            <a:t>Quand Henri fut rentré, on lui annonça la nouvelle.</a:t>
          </a:r>
          <a:r>
            <a:rPr lang="cs-CZ" sz="2000" i="1" dirty="0"/>
            <a:t> = Když se Jindřich vrátil, oznámili mu tu zprávu.</a:t>
          </a:r>
        </a:p>
      </dgm:t>
    </dgm:pt>
    <dgm:pt modelId="{0C17F559-AD08-4493-B9F2-18963B2EF30D}" type="parTrans" cxnId="{C648D992-0026-494D-B819-8DE9885D6B8B}">
      <dgm:prSet/>
      <dgm:spPr/>
      <dgm:t>
        <a:bodyPr/>
        <a:lstStyle/>
        <a:p>
          <a:endParaRPr lang="cs-CZ"/>
        </a:p>
      </dgm:t>
    </dgm:pt>
    <dgm:pt modelId="{BD7C2094-01B8-4141-B561-85C4010AC7A5}" type="sibTrans" cxnId="{C648D992-0026-494D-B819-8DE9885D6B8B}">
      <dgm:prSet/>
      <dgm:spPr/>
      <dgm:t>
        <a:bodyPr/>
        <a:lstStyle/>
        <a:p>
          <a:endParaRPr lang="cs-CZ"/>
        </a:p>
      </dgm:t>
    </dgm:pt>
    <dgm:pt modelId="{D4904A2C-83EF-4207-B2E8-07544A08F29C}">
      <dgm:prSet/>
      <dgm:spPr/>
      <dgm:t>
        <a:bodyPr/>
        <a:lstStyle/>
        <a:p>
          <a:pPr rtl="0"/>
          <a:r>
            <a:rPr lang="fr-CH" dirty="0"/>
            <a:t>Le passé surcomposé</a:t>
          </a:r>
          <a:endParaRPr lang="cs-CZ" dirty="0"/>
        </a:p>
      </dgm:t>
    </dgm:pt>
    <dgm:pt modelId="{3A3562C5-A8D4-4A3F-8141-E835E26DD66F}" type="parTrans" cxnId="{0156084D-9F4A-4DB2-9591-D7987CD103AA}">
      <dgm:prSet/>
      <dgm:spPr/>
      <dgm:t>
        <a:bodyPr/>
        <a:lstStyle/>
        <a:p>
          <a:endParaRPr lang="cs-CZ"/>
        </a:p>
      </dgm:t>
    </dgm:pt>
    <dgm:pt modelId="{52DF9D8C-F67F-4405-9E85-1D99E06318B1}" type="sibTrans" cxnId="{0156084D-9F4A-4DB2-9591-D7987CD103AA}">
      <dgm:prSet/>
      <dgm:spPr/>
      <dgm:t>
        <a:bodyPr/>
        <a:lstStyle/>
        <a:p>
          <a:endParaRPr lang="cs-CZ"/>
        </a:p>
      </dgm:t>
    </dgm:pt>
    <dgm:pt modelId="{664A3C35-9167-459B-A6D2-714593EA1173}">
      <dgm:prSet custT="1"/>
      <dgm:spPr/>
      <dgm:t>
        <a:bodyPr tIns="504000"/>
        <a:lstStyle/>
        <a:p>
          <a:pPr rtl="0"/>
          <a:r>
            <a:rPr lang="fr-CH" sz="2000" noProof="0" dirty="0"/>
            <a:t>Auxiliaire</a:t>
          </a:r>
          <a:r>
            <a:rPr lang="cs-CZ" sz="2000" dirty="0"/>
            <a:t> au </a:t>
          </a:r>
          <a:r>
            <a:rPr lang="fr-FR" sz="2000" dirty="0"/>
            <a:t>passé composé </a:t>
          </a:r>
          <a:r>
            <a:rPr lang="cs-CZ" sz="2000" dirty="0"/>
            <a:t>+ </a:t>
          </a:r>
          <a:r>
            <a:rPr lang="fr-FR" sz="2000" dirty="0"/>
            <a:t>participe passé.</a:t>
          </a:r>
          <a:endParaRPr lang="cs-CZ" sz="2000" dirty="0"/>
        </a:p>
      </dgm:t>
    </dgm:pt>
    <dgm:pt modelId="{5DA407C2-C52C-4273-A1F9-8468841784DD}" type="parTrans" cxnId="{3EFA08A5-4D72-43F9-9ABA-EF7B470668AF}">
      <dgm:prSet/>
      <dgm:spPr/>
      <dgm:t>
        <a:bodyPr/>
        <a:lstStyle/>
        <a:p>
          <a:endParaRPr lang="cs-CZ"/>
        </a:p>
      </dgm:t>
    </dgm:pt>
    <dgm:pt modelId="{A5A843BA-8FE8-4F5B-921B-8C2B74F23A84}" type="sibTrans" cxnId="{3EFA08A5-4D72-43F9-9ABA-EF7B470668AF}">
      <dgm:prSet/>
      <dgm:spPr/>
      <dgm:t>
        <a:bodyPr/>
        <a:lstStyle/>
        <a:p>
          <a:endParaRPr lang="cs-CZ"/>
        </a:p>
      </dgm:t>
    </dgm:pt>
    <dgm:pt modelId="{C59704C1-5E94-417A-815C-4F74964FD11B}">
      <dgm:prSet custT="1"/>
      <dgm:spPr/>
      <dgm:t>
        <a:bodyPr tIns="504000"/>
        <a:lstStyle/>
        <a:p>
          <a:pPr rtl="0"/>
          <a:r>
            <a:rPr lang="fr-CH" sz="2000" i="1" dirty="0"/>
            <a:t>Aussitôt que nos amis ont eu reçu notre lettre, ils ont répondu. </a:t>
          </a:r>
          <a:r>
            <a:rPr lang="cs-CZ" sz="2000" i="1" dirty="0"/>
            <a:t>= Hned jak naši přátelé od nás dostali dopis, odpověděli.</a:t>
          </a:r>
        </a:p>
      </dgm:t>
    </dgm:pt>
    <dgm:pt modelId="{E8DB6698-A102-4003-9B9B-E77B031F474B}" type="parTrans" cxnId="{99D63D32-2BFC-4A0A-A728-21CAD78AAF60}">
      <dgm:prSet/>
      <dgm:spPr/>
      <dgm:t>
        <a:bodyPr/>
        <a:lstStyle/>
        <a:p>
          <a:endParaRPr lang="cs-CZ"/>
        </a:p>
      </dgm:t>
    </dgm:pt>
    <dgm:pt modelId="{0653F0A0-50A4-43B0-8CE6-3B184F700B80}" type="sibTrans" cxnId="{99D63D32-2BFC-4A0A-A728-21CAD78AAF60}">
      <dgm:prSet/>
      <dgm:spPr/>
      <dgm:t>
        <a:bodyPr/>
        <a:lstStyle/>
        <a:p>
          <a:endParaRPr lang="cs-CZ"/>
        </a:p>
      </dgm:t>
    </dgm:pt>
    <dgm:pt modelId="{5EED36AE-F778-4B6D-BE9F-64778DF11216}" type="pres">
      <dgm:prSet presAssocID="{E508D894-6612-4B6A-A352-0476ABEFB096}" presName="linearFlow" presStyleCnt="0">
        <dgm:presLayoutVars>
          <dgm:dir/>
          <dgm:animLvl val="lvl"/>
          <dgm:resizeHandles/>
        </dgm:presLayoutVars>
      </dgm:prSet>
      <dgm:spPr/>
    </dgm:pt>
    <dgm:pt modelId="{BC08BA7F-46D4-4982-A659-40E960846572}" type="pres">
      <dgm:prSet presAssocID="{F731344A-43B9-45DF-97A9-A6264FF9C997}" presName="compositeNode" presStyleCnt="0">
        <dgm:presLayoutVars>
          <dgm:bulletEnabled val="1"/>
        </dgm:presLayoutVars>
      </dgm:prSet>
      <dgm:spPr/>
    </dgm:pt>
    <dgm:pt modelId="{41B542A1-F09F-4065-A388-77793D535A2F}" type="pres">
      <dgm:prSet presAssocID="{F731344A-43B9-45DF-97A9-A6264FF9C997}" presName="image" presStyleLbl="fgImgPlace1" presStyleIdx="0" presStyleCnt="3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273" b="-11727"/>
          </a:stretch>
        </a:blipFill>
      </dgm:spPr>
    </dgm:pt>
    <dgm:pt modelId="{DF3041D5-DD64-4C7D-A791-17E671B27B59}" type="pres">
      <dgm:prSet presAssocID="{F731344A-43B9-45DF-97A9-A6264FF9C997}" presName="childNode" presStyleLbl="node1" presStyleIdx="0" presStyleCnt="3" custScaleX="113040" custScaleY="104856" custLinFactNeighborY="-779">
        <dgm:presLayoutVars>
          <dgm:bulletEnabled val="1"/>
        </dgm:presLayoutVars>
      </dgm:prSet>
      <dgm:spPr/>
    </dgm:pt>
    <dgm:pt modelId="{293BEC77-4FE6-45A1-AFBA-5C0A159375B5}" type="pres">
      <dgm:prSet presAssocID="{F731344A-43B9-45DF-97A9-A6264FF9C997}" presName="parentNode" presStyleLbl="revTx" presStyleIdx="0" presStyleCnt="3">
        <dgm:presLayoutVars>
          <dgm:chMax val="0"/>
          <dgm:bulletEnabled val="1"/>
        </dgm:presLayoutVars>
      </dgm:prSet>
      <dgm:spPr/>
    </dgm:pt>
    <dgm:pt modelId="{FEE9EFF5-B179-4061-8AEA-F1DB929CDA75}" type="pres">
      <dgm:prSet presAssocID="{0245D582-43C8-4848-8752-5ADC5193D075}" presName="sibTrans" presStyleCnt="0"/>
      <dgm:spPr/>
    </dgm:pt>
    <dgm:pt modelId="{D0C6F903-96FA-472C-8008-23EC1DFA2EFF}" type="pres">
      <dgm:prSet presAssocID="{99F434C1-8CBC-4754-B62C-750B839D26DA}" presName="compositeNode" presStyleCnt="0">
        <dgm:presLayoutVars>
          <dgm:bulletEnabled val="1"/>
        </dgm:presLayoutVars>
      </dgm:prSet>
      <dgm:spPr/>
    </dgm:pt>
    <dgm:pt modelId="{5041E12C-BE58-4CE2-A2F5-0113EE1C6DF7}" type="pres">
      <dgm:prSet presAssocID="{99F434C1-8CBC-4754-B62C-750B839D26DA}" presName="image" presStyleLbl="fgImgPlace1" presStyleIdx="1" presStyleCnt="3"/>
      <dgm:spPr>
        <a:blipFill dpi="0" rotWithShape="1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727" t="181" r="3727" b="-22181"/>
          </a:stretch>
        </a:blipFill>
      </dgm:spPr>
    </dgm:pt>
    <dgm:pt modelId="{5DA4E85E-4135-4ECC-AA7D-366BF1F31962}" type="pres">
      <dgm:prSet presAssocID="{99F434C1-8CBC-4754-B62C-750B839D26DA}" presName="childNode" presStyleLbl="node1" presStyleIdx="1" presStyleCnt="3" custScaleX="113040" custScaleY="104856">
        <dgm:presLayoutVars>
          <dgm:bulletEnabled val="1"/>
        </dgm:presLayoutVars>
      </dgm:prSet>
      <dgm:spPr/>
    </dgm:pt>
    <dgm:pt modelId="{F8856FFC-78A1-4ED8-B4E1-C55CD91B14F9}" type="pres">
      <dgm:prSet presAssocID="{99F434C1-8CBC-4754-B62C-750B839D26DA}" presName="parentNode" presStyleLbl="revTx" presStyleIdx="1" presStyleCnt="3">
        <dgm:presLayoutVars>
          <dgm:chMax val="0"/>
          <dgm:bulletEnabled val="1"/>
        </dgm:presLayoutVars>
      </dgm:prSet>
      <dgm:spPr/>
    </dgm:pt>
    <dgm:pt modelId="{1FC44802-52B1-40EA-A2FC-1B0302DD6BC7}" type="pres">
      <dgm:prSet presAssocID="{2388C9FE-B4CC-4B5A-BDDC-6E97D04CA613}" presName="sibTrans" presStyleCnt="0"/>
      <dgm:spPr/>
    </dgm:pt>
    <dgm:pt modelId="{EA40959A-662F-41EB-AB36-485C89B11A28}" type="pres">
      <dgm:prSet presAssocID="{D4904A2C-83EF-4207-B2E8-07544A08F29C}" presName="compositeNode" presStyleCnt="0">
        <dgm:presLayoutVars>
          <dgm:bulletEnabled val="1"/>
        </dgm:presLayoutVars>
      </dgm:prSet>
      <dgm:spPr/>
    </dgm:pt>
    <dgm:pt modelId="{7BCF77B6-1270-4436-A58B-85951E0E09CA}" type="pres">
      <dgm:prSet presAssocID="{D4904A2C-83EF-4207-B2E8-07544A08F29C}" presName="image" presStyleLbl="fgImgPlace1" presStyleIdx="2" presStyleCnt="3"/>
      <dgm:spPr>
        <a:blipFill dpi="0"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184" b="-66816"/>
          </a:stretch>
        </a:blipFill>
      </dgm:spPr>
    </dgm:pt>
    <dgm:pt modelId="{E08A9F99-8014-45D5-985E-10C0510A08A0}" type="pres">
      <dgm:prSet presAssocID="{D4904A2C-83EF-4207-B2E8-07544A08F29C}" presName="childNode" presStyleLbl="node1" presStyleIdx="2" presStyleCnt="3" custScaleX="113040" custScaleY="104856">
        <dgm:presLayoutVars>
          <dgm:bulletEnabled val="1"/>
        </dgm:presLayoutVars>
      </dgm:prSet>
      <dgm:spPr/>
    </dgm:pt>
    <dgm:pt modelId="{11233948-1C92-432B-93B2-1A29443F2C30}" type="pres">
      <dgm:prSet presAssocID="{D4904A2C-83EF-4207-B2E8-07544A08F29C}" presName="parentNode" presStyleLbl="revTx" presStyleIdx="2" presStyleCnt="3">
        <dgm:presLayoutVars>
          <dgm:chMax val="0"/>
          <dgm:bulletEnabled val="1"/>
        </dgm:presLayoutVars>
      </dgm:prSet>
      <dgm:spPr/>
    </dgm:pt>
  </dgm:ptLst>
  <dgm:cxnLst>
    <dgm:cxn modelId="{A5F67CC5-1799-46E6-A086-50F889DEDE64}" type="presOf" srcId="{E508D894-6612-4B6A-A352-0476ABEFB096}" destId="{5EED36AE-F778-4B6D-BE9F-64778DF11216}" srcOrd="0" destOrd="0" presId="urn:microsoft.com/office/officeart/2005/8/layout/hList2"/>
    <dgm:cxn modelId="{837FF4A8-BD2A-44AC-A4ED-2AD48DACD871}" srcId="{F731344A-43B9-45DF-97A9-A6264FF9C997}" destId="{48CB941E-1B32-478E-8A53-793D458B3559}" srcOrd="0" destOrd="0" parTransId="{D18E6914-45EF-4515-9EE0-93DE2BBC11FB}" sibTransId="{B1EC2CEE-70D4-4E45-AA11-85CF4211B132}"/>
    <dgm:cxn modelId="{41835EE5-08F2-4EEA-95C2-A2D660245DFF}" type="presOf" srcId="{664A3C35-9167-459B-A6D2-714593EA1173}" destId="{E08A9F99-8014-45D5-985E-10C0510A08A0}" srcOrd="0" destOrd="0" presId="urn:microsoft.com/office/officeart/2005/8/layout/hList2"/>
    <dgm:cxn modelId="{51FA57D7-5825-4DEB-AB8F-A7B4C8231902}" type="presOf" srcId="{48CB941E-1B32-478E-8A53-793D458B3559}" destId="{DF3041D5-DD64-4C7D-A791-17E671B27B59}" srcOrd="0" destOrd="0" presId="urn:microsoft.com/office/officeart/2005/8/layout/hList2"/>
    <dgm:cxn modelId="{C648D992-0026-494D-B819-8DE9885D6B8B}" srcId="{99F434C1-8CBC-4754-B62C-750B839D26DA}" destId="{C58CF015-4609-4666-A8C6-7CDB80145F24}" srcOrd="1" destOrd="0" parTransId="{0C17F559-AD08-4493-B9F2-18963B2EF30D}" sibTransId="{BD7C2094-01B8-4141-B561-85C4010AC7A5}"/>
    <dgm:cxn modelId="{3EFA08A5-4D72-43F9-9ABA-EF7B470668AF}" srcId="{D4904A2C-83EF-4207-B2E8-07544A08F29C}" destId="{664A3C35-9167-459B-A6D2-714593EA1173}" srcOrd="0" destOrd="0" parTransId="{5DA407C2-C52C-4273-A1F9-8468841784DD}" sibTransId="{A5A843BA-8FE8-4F5B-921B-8C2B74F23A84}"/>
    <dgm:cxn modelId="{D1CACFFF-4031-415F-88CF-BDABB3EF88A0}" type="presOf" srcId="{C59704C1-5E94-417A-815C-4F74964FD11B}" destId="{E08A9F99-8014-45D5-985E-10C0510A08A0}" srcOrd="0" destOrd="1" presId="urn:microsoft.com/office/officeart/2005/8/layout/hList2"/>
    <dgm:cxn modelId="{0156084D-9F4A-4DB2-9591-D7987CD103AA}" srcId="{E508D894-6612-4B6A-A352-0476ABEFB096}" destId="{D4904A2C-83EF-4207-B2E8-07544A08F29C}" srcOrd="2" destOrd="0" parTransId="{3A3562C5-A8D4-4A3F-8141-E835E26DD66F}" sibTransId="{52DF9D8C-F67F-4405-9E85-1D99E06318B1}"/>
    <dgm:cxn modelId="{2F602EB7-4AE7-4C63-8C67-33BEE5F0F2AF}" type="presOf" srcId="{6C2413FB-46D6-4CFF-82AB-6EA2A26360B9}" destId="{DF3041D5-DD64-4C7D-A791-17E671B27B59}" srcOrd="0" destOrd="1" presId="urn:microsoft.com/office/officeart/2005/8/layout/hList2"/>
    <dgm:cxn modelId="{BDE37D60-DC9F-4096-8753-1AE2547704D6}" srcId="{E508D894-6612-4B6A-A352-0476ABEFB096}" destId="{F731344A-43B9-45DF-97A9-A6264FF9C997}" srcOrd="0" destOrd="0" parTransId="{C9AA6499-A200-4778-8FBB-EDC36E116883}" sibTransId="{0245D582-43C8-4848-8752-5ADC5193D075}"/>
    <dgm:cxn modelId="{E33953E3-1D36-4DE1-8454-05FC94169BC1}" srcId="{99F434C1-8CBC-4754-B62C-750B839D26DA}" destId="{43BE5D31-C1C2-4B72-BF27-79A9377613DB}" srcOrd="0" destOrd="0" parTransId="{9098D77F-0BF9-46E8-89E7-8FF76BC9C2CD}" sibTransId="{B5DEF9CE-FC32-4E1C-BF59-C8798B47F017}"/>
    <dgm:cxn modelId="{1A692617-A516-4413-AB63-D80B68355F14}" type="presOf" srcId="{D4904A2C-83EF-4207-B2E8-07544A08F29C}" destId="{11233948-1C92-432B-93B2-1A29443F2C30}" srcOrd="0" destOrd="0" presId="urn:microsoft.com/office/officeart/2005/8/layout/hList2"/>
    <dgm:cxn modelId="{99D63D32-2BFC-4A0A-A728-21CAD78AAF60}" srcId="{D4904A2C-83EF-4207-B2E8-07544A08F29C}" destId="{C59704C1-5E94-417A-815C-4F74964FD11B}" srcOrd="1" destOrd="0" parTransId="{E8DB6698-A102-4003-9B9B-E77B031F474B}" sibTransId="{0653F0A0-50A4-43B0-8CE6-3B184F700B80}"/>
    <dgm:cxn modelId="{611DF745-21D0-4AB2-A867-9D9CCB6B5EC7}" type="presOf" srcId="{C58CF015-4609-4666-A8C6-7CDB80145F24}" destId="{5DA4E85E-4135-4ECC-AA7D-366BF1F31962}" srcOrd="0" destOrd="1" presId="urn:microsoft.com/office/officeart/2005/8/layout/hList2"/>
    <dgm:cxn modelId="{3B3E8330-3D69-4A7B-BD96-57E50640A697}" srcId="{F731344A-43B9-45DF-97A9-A6264FF9C997}" destId="{6C2413FB-46D6-4CFF-82AB-6EA2A26360B9}" srcOrd="1" destOrd="0" parTransId="{AC9CFC9C-5BEB-4524-8257-6CF10DA89334}" sibTransId="{670D74BB-F3B5-4118-AE2C-D2D6528B523E}"/>
    <dgm:cxn modelId="{CE08EDEA-6CFA-492A-96B4-9DD6E8EFF8CB}" type="presOf" srcId="{43BE5D31-C1C2-4B72-BF27-79A9377613DB}" destId="{5DA4E85E-4135-4ECC-AA7D-366BF1F31962}" srcOrd="0" destOrd="0" presId="urn:microsoft.com/office/officeart/2005/8/layout/hList2"/>
    <dgm:cxn modelId="{44482EAA-994F-4818-873B-C57DC00E637A}" type="presOf" srcId="{99F434C1-8CBC-4754-B62C-750B839D26DA}" destId="{F8856FFC-78A1-4ED8-B4E1-C55CD91B14F9}" srcOrd="0" destOrd="0" presId="urn:microsoft.com/office/officeart/2005/8/layout/hList2"/>
    <dgm:cxn modelId="{0073555E-0B29-43D8-9020-B071B933A7EB}" type="presOf" srcId="{F731344A-43B9-45DF-97A9-A6264FF9C997}" destId="{293BEC77-4FE6-45A1-AFBA-5C0A159375B5}" srcOrd="0" destOrd="0" presId="urn:microsoft.com/office/officeart/2005/8/layout/hList2"/>
    <dgm:cxn modelId="{9A00D6EF-EC8C-405B-AAC4-793AAF92C001}" srcId="{E508D894-6612-4B6A-A352-0476ABEFB096}" destId="{99F434C1-8CBC-4754-B62C-750B839D26DA}" srcOrd="1" destOrd="0" parTransId="{AF8F8E23-BAF8-4B76-B863-1AFCDBC75495}" sibTransId="{2388C9FE-B4CC-4B5A-BDDC-6E97D04CA613}"/>
    <dgm:cxn modelId="{912409B9-C1A3-42C8-A885-1BD87E56306D}" type="presParOf" srcId="{5EED36AE-F778-4B6D-BE9F-64778DF11216}" destId="{BC08BA7F-46D4-4982-A659-40E960846572}" srcOrd="0" destOrd="0" presId="urn:microsoft.com/office/officeart/2005/8/layout/hList2"/>
    <dgm:cxn modelId="{42CE0C01-EAA3-45BB-935A-99973AAF1279}" type="presParOf" srcId="{BC08BA7F-46D4-4982-A659-40E960846572}" destId="{41B542A1-F09F-4065-A388-77793D535A2F}" srcOrd="0" destOrd="0" presId="urn:microsoft.com/office/officeart/2005/8/layout/hList2"/>
    <dgm:cxn modelId="{1B3AE668-38B0-4157-8EC1-EAF05B5DD4C1}" type="presParOf" srcId="{BC08BA7F-46D4-4982-A659-40E960846572}" destId="{DF3041D5-DD64-4C7D-A791-17E671B27B59}" srcOrd="1" destOrd="0" presId="urn:microsoft.com/office/officeart/2005/8/layout/hList2"/>
    <dgm:cxn modelId="{496A093D-77BB-4A27-8199-B263BDA2CE1A}" type="presParOf" srcId="{BC08BA7F-46D4-4982-A659-40E960846572}" destId="{293BEC77-4FE6-45A1-AFBA-5C0A159375B5}" srcOrd="2" destOrd="0" presId="urn:microsoft.com/office/officeart/2005/8/layout/hList2"/>
    <dgm:cxn modelId="{47F0DD5E-21BE-47E1-86A3-939E79264C1A}" type="presParOf" srcId="{5EED36AE-F778-4B6D-BE9F-64778DF11216}" destId="{FEE9EFF5-B179-4061-8AEA-F1DB929CDA75}" srcOrd="1" destOrd="0" presId="urn:microsoft.com/office/officeart/2005/8/layout/hList2"/>
    <dgm:cxn modelId="{858A5EF1-48DD-44E5-B2E3-B8722F907C47}" type="presParOf" srcId="{5EED36AE-F778-4B6D-BE9F-64778DF11216}" destId="{D0C6F903-96FA-472C-8008-23EC1DFA2EFF}" srcOrd="2" destOrd="0" presId="urn:microsoft.com/office/officeart/2005/8/layout/hList2"/>
    <dgm:cxn modelId="{5AF8EF10-D052-4FD1-9AA1-F6B418DE560D}" type="presParOf" srcId="{D0C6F903-96FA-472C-8008-23EC1DFA2EFF}" destId="{5041E12C-BE58-4CE2-A2F5-0113EE1C6DF7}" srcOrd="0" destOrd="0" presId="urn:microsoft.com/office/officeart/2005/8/layout/hList2"/>
    <dgm:cxn modelId="{5A6D285B-92E7-49CC-B627-4D4252854456}" type="presParOf" srcId="{D0C6F903-96FA-472C-8008-23EC1DFA2EFF}" destId="{5DA4E85E-4135-4ECC-AA7D-366BF1F31962}" srcOrd="1" destOrd="0" presId="urn:microsoft.com/office/officeart/2005/8/layout/hList2"/>
    <dgm:cxn modelId="{1550D813-62F8-4697-8ED1-E8ECFC42E672}" type="presParOf" srcId="{D0C6F903-96FA-472C-8008-23EC1DFA2EFF}" destId="{F8856FFC-78A1-4ED8-B4E1-C55CD91B14F9}" srcOrd="2" destOrd="0" presId="urn:microsoft.com/office/officeart/2005/8/layout/hList2"/>
    <dgm:cxn modelId="{EBE6721D-E188-453A-B5F6-9682581ED294}" type="presParOf" srcId="{5EED36AE-F778-4B6D-BE9F-64778DF11216}" destId="{1FC44802-52B1-40EA-A2FC-1B0302DD6BC7}" srcOrd="3" destOrd="0" presId="urn:microsoft.com/office/officeart/2005/8/layout/hList2"/>
    <dgm:cxn modelId="{0843860E-4FE8-4808-9D44-91D0B877B95A}" type="presParOf" srcId="{5EED36AE-F778-4B6D-BE9F-64778DF11216}" destId="{EA40959A-662F-41EB-AB36-485C89B11A28}" srcOrd="4" destOrd="0" presId="urn:microsoft.com/office/officeart/2005/8/layout/hList2"/>
    <dgm:cxn modelId="{620BD22F-D410-4AD6-BA67-DB8CD7F18EAE}" type="presParOf" srcId="{EA40959A-662F-41EB-AB36-485C89B11A28}" destId="{7BCF77B6-1270-4436-A58B-85951E0E09CA}" srcOrd="0" destOrd="0" presId="urn:microsoft.com/office/officeart/2005/8/layout/hList2"/>
    <dgm:cxn modelId="{5026F7AE-76F7-43FA-A88D-C71F07F86D0A}" type="presParOf" srcId="{EA40959A-662F-41EB-AB36-485C89B11A28}" destId="{E08A9F99-8014-45D5-985E-10C0510A08A0}" srcOrd="1" destOrd="0" presId="urn:microsoft.com/office/officeart/2005/8/layout/hList2"/>
    <dgm:cxn modelId="{99645EB1-DD39-4B42-B852-C6F8C2147F32}" type="presParOf" srcId="{EA40959A-662F-41EB-AB36-485C89B11A28}" destId="{11233948-1C92-432B-93B2-1A29443F2C30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695958-2036-4376-86A2-FF8AA141A2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E0C3C84-C9C8-47D7-993D-828E93B7FA34}">
      <dgm:prSet/>
      <dgm:spPr/>
      <dgm:t>
        <a:bodyPr/>
        <a:lstStyle/>
        <a:p>
          <a:pPr rtl="0"/>
          <a:r>
            <a:rPr lang="fr-CH" dirty="0"/>
            <a:t>Le P-Q-P exprime l’accompli</a:t>
          </a:r>
          <a:endParaRPr lang="cs-CZ" dirty="0"/>
        </a:p>
      </dgm:t>
    </dgm:pt>
    <dgm:pt modelId="{ED4A4DFB-03A1-4E43-B838-C4A9CB5B1A31}" type="parTrans" cxnId="{59E5D043-19EF-4E34-BFBD-D33BCFB15B1D}">
      <dgm:prSet/>
      <dgm:spPr/>
      <dgm:t>
        <a:bodyPr/>
        <a:lstStyle/>
        <a:p>
          <a:endParaRPr lang="cs-CZ"/>
        </a:p>
      </dgm:t>
    </dgm:pt>
    <dgm:pt modelId="{B3F562B9-081C-414E-9D16-513734798F49}" type="sibTrans" cxnId="{59E5D043-19EF-4E34-BFBD-D33BCFB15B1D}">
      <dgm:prSet/>
      <dgm:spPr/>
      <dgm:t>
        <a:bodyPr/>
        <a:lstStyle/>
        <a:p>
          <a:endParaRPr lang="cs-CZ"/>
        </a:p>
      </dgm:t>
    </dgm:pt>
    <dgm:pt modelId="{8703DAB3-1F2E-4D65-A666-C03575E97D4C}">
      <dgm:prSet/>
      <dgm:spPr/>
      <dgm:t>
        <a:bodyPr/>
        <a:lstStyle/>
        <a:p>
          <a:pPr rtl="0"/>
          <a:r>
            <a:rPr lang="fr-CH" dirty="0"/>
            <a:t>Le procès est achevé au point de référence passé : </a:t>
          </a:r>
          <a:r>
            <a:rPr lang="fr-CH" i="1" dirty="0"/>
            <a:t>Où les avais-je déjà regardés? </a:t>
          </a:r>
          <a:r>
            <a:rPr lang="fr-CH" dirty="0"/>
            <a:t>(Proust)</a:t>
          </a:r>
          <a:br>
            <a:rPr lang="fr-CH" dirty="0"/>
          </a:br>
          <a:r>
            <a:rPr lang="fr-CH" i="1" dirty="0"/>
            <a:t>Gervaise avait attendu </a:t>
          </a:r>
          <a:r>
            <a:rPr lang="fr-CH" i="1" dirty="0" err="1"/>
            <a:t>Latier</a:t>
          </a:r>
          <a:r>
            <a:rPr lang="fr-CH" i="1" dirty="0"/>
            <a:t> jusqu’à deux heures du matin. </a:t>
          </a:r>
          <a:r>
            <a:rPr lang="fr-CH" dirty="0"/>
            <a:t>(Zola)</a:t>
          </a:r>
          <a:endParaRPr lang="cs-CZ" dirty="0"/>
        </a:p>
      </dgm:t>
    </dgm:pt>
    <dgm:pt modelId="{7C85822F-681B-4CA1-A7D8-2DBDC78CF1F6}" type="parTrans" cxnId="{5D25D603-29E8-4201-91CA-20B212A688C3}">
      <dgm:prSet/>
      <dgm:spPr/>
      <dgm:t>
        <a:bodyPr/>
        <a:lstStyle/>
        <a:p>
          <a:endParaRPr lang="cs-CZ"/>
        </a:p>
      </dgm:t>
    </dgm:pt>
    <dgm:pt modelId="{607F0F58-4BB9-419B-AA19-609AF5730923}" type="sibTrans" cxnId="{5D25D603-29E8-4201-91CA-20B212A688C3}">
      <dgm:prSet/>
      <dgm:spPr/>
      <dgm:t>
        <a:bodyPr/>
        <a:lstStyle/>
        <a:p>
          <a:endParaRPr lang="cs-CZ"/>
        </a:p>
      </dgm:t>
    </dgm:pt>
    <dgm:pt modelId="{4214999B-540C-4544-B344-FF72B303F307}">
      <dgm:prSet/>
      <dgm:spPr/>
      <dgm:t>
        <a:bodyPr/>
        <a:lstStyle/>
        <a:p>
          <a:pPr rtl="0"/>
          <a:r>
            <a:rPr lang="fr-CH" dirty="0"/>
            <a:t>Lorsque le verbe est </a:t>
          </a:r>
          <a:r>
            <a:rPr lang="fr-CH" b="1" dirty="0"/>
            <a:t>perfectif</a:t>
          </a:r>
          <a:r>
            <a:rPr lang="fr-CH" dirty="0"/>
            <a:t>, l’accent est mis sur </a:t>
          </a:r>
          <a:r>
            <a:rPr lang="fr-CH" b="1" dirty="0"/>
            <a:t>le résultat </a:t>
          </a:r>
          <a:r>
            <a:rPr lang="fr-CH" dirty="0"/>
            <a:t>découlant de l’achèvement du procès. </a:t>
          </a:r>
          <a:br>
            <a:rPr lang="fr-CH" dirty="0"/>
          </a:br>
          <a:r>
            <a:rPr lang="fr-CH" i="1" dirty="0"/>
            <a:t>Au bout de quelques instants l’enfant avait disparu </a:t>
          </a:r>
          <a:r>
            <a:rPr lang="fr-CH" dirty="0"/>
            <a:t>(Hugo). </a:t>
          </a:r>
          <a:br>
            <a:rPr lang="fr-CH" dirty="0"/>
          </a:br>
          <a:r>
            <a:rPr lang="fr-CH" i="1" dirty="0"/>
            <a:t>Sans aucun doute, les Allemands étaient partis </a:t>
          </a:r>
          <a:r>
            <a:rPr lang="fr-CH" dirty="0"/>
            <a:t>(Malraux).</a:t>
          </a:r>
          <a:endParaRPr lang="cs-CZ" dirty="0"/>
        </a:p>
      </dgm:t>
    </dgm:pt>
    <dgm:pt modelId="{E575D5C4-FA8A-41B7-B628-BE458B99E202}" type="parTrans" cxnId="{9B5FD336-D021-4954-AF21-54B0540413FE}">
      <dgm:prSet/>
      <dgm:spPr/>
      <dgm:t>
        <a:bodyPr/>
        <a:lstStyle/>
        <a:p>
          <a:endParaRPr lang="cs-CZ"/>
        </a:p>
      </dgm:t>
    </dgm:pt>
    <dgm:pt modelId="{01532C07-73CD-4B46-A96A-B3B2E9D928F3}" type="sibTrans" cxnId="{9B5FD336-D021-4954-AF21-54B0540413FE}">
      <dgm:prSet/>
      <dgm:spPr/>
      <dgm:t>
        <a:bodyPr/>
        <a:lstStyle/>
        <a:p>
          <a:endParaRPr lang="cs-CZ"/>
        </a:p>
      </dgm:t>
    </dgm:pt>
    <dgm:pt modelId="{B3B3DE43-462B-49D9-8E5E-AF6D5C9BD43C}">
      <dgm:prSet/>
      <dgm:spPr/>
      <dgm:t>
        <a:bodyPr/>
        <a:lstStyle/>
        <a:p>
          <a:pPr rtl="0"/>
          <a:r>
            <a:rPr lang="fr-CH" dirty="0"/>
            <a:t>Le P-Q-P marque l’antériorité</a:t>
          </a:r>
          <a:endParaRPr lang="cs-CZ" dirty="0"/>
        </a:p>
      </dgm:t>
    </dgm:pt>
    <dgm:pt modelId="{742FD4C2-D20E-4E37-89B7-0DBDF508A6E4}" type="parTrans" cxnId="{8C24D23E-AB15-40DB-9364-FCEDE953FC16}">
      <dgm:prSet/>
      <dgm:spPr/>
      <dgm:t>
        <a:bodyPr/>
        <a:lstStyle/>
        <a:p>
          <a:endParaRPr lang="cs-CZ"/>
        </a:p>
      </dgm:t>
    </dgm:pt>
    <dgm:pt modelId="{27C96C00-FA25-4B49-A12A-83F459A8814E}" type="sibTrans" cxnId="{8C24D23E-AB15-40DB-9364-FCEDE953FC16}">
      <dgm:prSet/>
      <dgm:spPr/>
      <dgm:t>
        <a:bodyPr/>
        <a:lstStyle/>
        <a:p>
          <a:endParaRPr lang="cs-CZ"/>
        </a:p>
      </dgm:t>
    </dgm:pt>
    <dgm:pt modelId="{2061B2AC-DC75-4C50-AC84-5DFA724EE92C}">
      <dgm:prSet/>
      <dgm:spPr/>
      <dgm:t>
        <a:bodyPr/>
        <a:lstStyle/>
        <a:p>
          <a:pPr rtl="0"/>
          <a:r>
            <a:rPr lang="fr-CH" dirty="0"/>
            <a:t>Il se rencontre alors souvent dans un système principale-subordonnée, en corrélation avec un verbe à l’imparfait, au passé simple ou au passé composé</a:t>
          </a:r>
          <a:endParaRPr lang="cs-CZ" dirty="0"/>
        </a:p>
      </dgm:t>
    </dgm:pt>
    <dgm:pt modelId="{7BCAD13C-5C14-4729-8CAA-A60C82F9342B}" type="parTrans" cxnId="{C53DBF44-1396-423D-B265-E7FC7186E603}">
      <dgm:prSet/>
      <dgm:spPr/>
      <dgm:t>
        <a:bodyPr/>
        <a:lstStyle/>
        <a:p>
          <a:endParaRPr lang="cs-CZ"/>
        </a:p>
      </dgm:t>
    </dgm:pt>
    <dgm:pt modelId="{D3B47082-A311-44CE-BEA8-C2B55BE27B8B}" type="sibTrans" cxnId="{C53DBF44-1396-423D-B265-E7FC7186E603}">
      <dgm:prSet/>
      <dgm:spPr/>
      <dgm:t>
        <a:bodyPr/>
        <a:lstStyle/>
        <a:p>
          <a:endParaRPr lang="cs-CZ"/>
        </a:p>
      </dgm:t>
    </dgm:pt>
    <dgm:pt modelId="{88C585CC-6E60-4097-8341-070CB6A2E125}">
      <dgm:prSet/>
      <dgm:spPr/>
      <dgm:t>
        <a:bodyPr/>
        <a:lstStyle/>
        <a:p>
          <a:pPr rtl="0"/>
          <a:r>
            <a:rPr lang="fr-CH" dirty="0"/>
            <a:t>Il exprime un fait accompli qui a eu lieu avant un autre fait passé, quel que soit le délai écoulé entre les deux faits.</a:t>
          </a:r>
          <a:endParaRPr lang="cs-CZ" dirty="0"/>
        </a:p>
      </dgm:t>
    </dgm:pt>
    <dgm:pt modelId="{DE730263-62AD-475E-AD91-D2D825C8096B}" type="parTrans" cxnId="{1323657C-EA83-40F5-91B4-092E0ADABEBB}">
      <dgm:prSet/>
      <dgm:spPr/>
      <dgm:t>
        <a:bodyPr/>
        <a:lstStyle/>
        <a:p>
          <a:endParaRPr lang="cs-CZ"/>
        </a:p>
      </dgm:t>
    </dgm:pt>
    <dgm:pt modelId="{E6F3DA77-FC5C-498C-9D03-9F4F9AEC49CA}" type="sibTrans" cxnId="{1323657C-EA83-40F5-91B4-092E0ADABEBB}">
      <dgm:prSet/>
      <dgm:spPr/>
      <dgm:t>
        <a:bodyPr/>
        <a:lstStyle/>
        <a:p>
          <a:endParaRPr lang="cs-CZ"/>
        </a:p>
      </dgm:t>
    </dgm:pt>
    <dgm:pt modelId="{BEF345B4-7A7F-4CAA-B30D-5325ED5EDEC8}">
      <dgm:prSet/>
      <dgm:spPr/>
      <dgm:t>
        <a:bodyPr/>
        <a:lstStyle/>
        <a:p>
          <a:pPr rtl="0"/>
          <a:r>
            <a:rPr lang="fr-CH" dirty="0"/>
            <a:t>par rapport à un repère passé explicite ou implicite.</a:t>
          </a:r>
          <a:endParaRPr lang="cs-CZ" dirty="0"/>
        </a:p>
      </dgm:t>
    </dgm:pt>
    <dgm:pt modelId="{C0CC3631-BF17-47DC-B87D-D9A6A15A1035}" type="parTrans" cxnId="{87906B37-89DF-4A08-AAAB-47502A052AFA}">
      <dgm:prSet/>
      <dgm:spPr/>
      <dgm:t>
        <a:bodyPr/>
        <a:lstStyle/>
        <a:p>
          <a:endParaRPr lang="cs-CZ"/>
        </a:p>
      </dgm:t>
    </dgm:pt>
    <dgm:pt modelId="{209DC327-99F4-4901-88B1-195761D53468}" type="sibTrans" cxnId="{87906B37-89DF-4A08-AAAB-47502A052AFA}">
      <dgm:prSet/>
      <dgm:spPr/>
      <dgm:t>
        <a:bodyPr/>
        <a:lstStyle/>
        <a:p>
          <a:endParaRPr lang="cs-CZ"/>
        </a:p>
      </dgm:t>
    </dgm:pt>
    <dgm:pt modelId="{11336D78-0913-40AC-AD41-87D4BBFD9E68}">
      <dgm:prSet/>
      <dgm:spPr/>
      <dgm:t>
        <a:bodyPr/>
        <a:lstStyle/>
        <a:p>
          <a:pPr rtl="0"/>
          <a:r>
            <a:rPr lang="fr-CH" dirty="0"/>
            <a:t>il est obligatoirement employé en relation avec l’imparfait après une marque temporelle comme : </a:t>
          </a:r>
          <a:r>
            <a:rPr lang="fr-CH" b="1" i="1" dirty="0"/>
            <a:t>quand, après que, dès que, une fois que, aussitôt que</a:t>
          </a:r>
          <a:r>
            <a:rPr lang="fr-CH" dirty="0"/>
            <a:t>, etc.</a:t>
          </a:r>
          <a:endParaRPr lang="cs-CZ" dirty="0"/>
        </a:p>
      </dgm:t>
    </dgm:pt>
    <dgm:pt modelId="{749FF583-B3CC-4CDD-8867-7F22045C1A41}" type="parTrans" cxnId="{5F348122-487E-4FDD-BD03-D07EB8C55B5F}">
      <dgm:prSet/>
      <dgm:spPr/>
    </dgm:pt>
    <dgm:pt modelId="{0BABA010-6C3E-430B-8E44-4470FBB4BD94}" type="sibTrans" cxnId="{5F348122-487E-4FDD-BD03-D07EB8C55B5F}">
      <dgm:prSet/>
      <dgm:spPr/>
    </dgm:pt>
    <dgm:pt modelId="{5D41650A-5B22-401E-B957-8991714CA873}" type="pres">
      <dgm:prSet presAssocID="{05695958-2036-4376-86A2-FF8AA141A292}" presName="linear" presStyleCnt="0">
        <dgm:presLayoutVars>
          <dgm:animLvl val="lvl"/>
          <dgm:resizeHandles val="exact"/>
        </dgm:presLayoutVars>
      </dgm:prSet>
      <dgm:spPr/>
    </dgm:pt>
    <dgm:pt modelId="{8501464E-95DC-4450-971C-A16164F5178C}" type="pres">
      <dgm:prSet presAssocID="{CE0C3C84-C9C8-47D7-993D-828E93B7FA3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3380F02-2CFD-4D4B-B45A-8A936A686225}" type="pres">
      <dgm:prSet presAssocID="{CE0C3C84-C9C8-47D7-993D-828E93B7FA34}" presName="childText" presStyleLbl="revTx" presStyleIdx="0" presStyleCnt="2">
        <dgm:presLayoutVars>
          <dgm:bulletEnabled val="1"/>
        </dgm:presLayoutVars>
      </dgm:prSet>
      <dgm:spPr/>
    </dgm:pt>
    <dgm:pt modelId="{67CCB86A-887C-4CCB-AB8E-EC9BD55D99A1}" type="pres">
      <dgm:prSet presAssocID="{B3B3DE43-462B-49D9-8E5E-AF6D5C9BD43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30D724B-3713-4D46-9EA1-038AFB1A5DD9}" type="pres">
      <dgm:prSet presAssocID="{B3B3DE43-462B-49D9-8E5E-AF6D5C9BD43C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55169DAF-2D0A-461E-882D-2DA0DD8F494D}" type="presOf" srcId="{B3B3DE43-462B-49D9-8E5E-AF6D5C9BD43C}" destId="{67CCB86A-887C-4CCB-AB8E-EC9BD55D99A1}" srcOrd="0" destOrd="0" presId="urn:microsoft.com/office/officeart/2005/8/layout/vList2"/>
    <dgm:cxn modelId="{128D12B0-5FA8-41F5-809D-3F925A9EC5F0}" type="presOf" srcId="{CE0C3C84-C9C8-47D7-993D-828E93B7FA34}" destId="{8501464E-95DC-4450-971C-A16164F5178C}" srcOrd="0" destOrd="0" presId="urn:microsoft.com/office/officeart/2005/8/layout/vList2"/>
    <dgm:cxn modelId="{1A550AC0-DB64-4026-B711-E035B9D6E985}" type="presOf" srcId="{BEF345B4-7A7F-4CAA-B30D-5325ED5EDEC8}" destId="{C30D724B-3713-4D46-9EA1-038AFB1A5DD9}" srcOrd="0" destOrd="0" presId="urn:microsoft.com/office/officeart/2005/8/layout/vList2"/>
    <dgm:cxn modelId="{5D25D603-29E8-4201-91CA-20B212A688C3}" srcId="{CE0C3C84-C9C8-47D7-993D-828E93B7FA34}" destId="{8703DAB3-1F2E-4D65-A666-C03575E97D4C}" srcOrd="1" destOrd="0" parTransId="{7C85822F-681B-4CA1-A7D8-2DBDC78CF1F6}" sibTransId="{607F0F58-4BB9-419B-AA19-609AF5730923}"/>
    <dgm:cxn modelId="{9B5FD336-D021-4954-AF21-54B0540413FE}" srcId="{CE0C3C84-C9C8-47D7-993D-828E93B7FA34}" destId="{4214999B-540C-4544-B344-FF72B303F307}" srcOrd="2" destOrd="0" parTransId="{E575D5C4-FA8A-41B7-B628-BE458B99E202}" sibTransId="{01532C07-73CD-4B46-A96A-B3B2E9D928F3}"/>
    <dgm:cxn modelId="{0EF3918A-AC00-4CEF-949D-7EE9F2A1CDA7}" type="presOf" srcId="{11336D78-0913-40AC-AD41-87D4BBFD9E68}" destId="{C30D724B-3713-4D46-9EA1-038AFB1A5DD9}" srcOrd="0" destOrd="2" presId="urn:microsoft.com/office/officeart/2005/8/layout/vList2"/>
    <dgm:cxn modelId="{87906B37-89DF-4A08-AAAB-47502A052AFA}" srcId="{B3B3DE43-462B-49D9-8E5E-AF6D5C9BD43C}" destId="{BEF345B4-7A7F-4CAA-B30D-5325ED5EDEC8}" srcOrd="0" destOrd="0" parTransId="{C0CC3631-BF17-47DC-B87D-D9A6A15A1035}" sibTransId="{209DC327-99F4-4901-88B1-195761D53468}"/>
    <dgm:cxn modelId="{C2564A06-4E6C-4A56-B4BF-0405C953243B}" type="presOf" srcId="{05695958-2036-4376-86A2-FF8AA141A292}" destId="{5D41650A-5B22-401E-B957-8991714CA873}" srcOrd="0" destOrd="0" presId="urn:microsoft.com/office/officeart/2005/8/layout/vList2"/>
    <dgm:cxn modelId="{59E5D043-19EF-4E34-BFBD-D33BCFB15B1D}" srcId="{05695958-2036-4376-86A2-FF8AA141A292}" destId="{CE0C3C84-C9C8-47D7-993D-828E93B7FA34}" srcOrd="0" destOrd="0" parTransId="{ED4A4DFB-03A1-4E43-B838-C4A9CB5B1A31}" sibTransId="{B3F562B9-081C-414E-9D16-513734798F49}"/>
    <dgm:cxn modelId="{C53DBF44-1396-423D-B265-E7FC7186E603}" srcId="{B3B3DE43-462B-49D9-8E5E-AF6D5C9BD43C}" destId="{2061B2AC-DC75-4C50-AC84-5DFA724EE92C}" srcOrd="1" destOrd="0" parTransId="{7BCAD13C-5C14-4729-8CAA-A60C82F9342B}" sibTransId="{D3B47082-A311-44CE-BEA8-C2B55BE27B8B}"/>
    <dgm:cxn modelId="{691F5DA2-154E-425A-A91B-4FE9DA8EA2B6}" type="presOf" srcId="{8703DAB3-1F2E-4D65-A666-C03575E97D4C}" destId="{63380F02-2CFD-4D4B-B45A-8A936A686225}" srcOrd="0" destOrd="1" presId="urn:microsoft.com/office/officeart/2005/8/layout/vList2"/>
    <dgm:cxn modelId="{E73A8924-9757-4B6F-8433-D941259C67B8}" type="presOf" srcId="{2061B2AC-DC75-4C50-AC84-5DFA724EE92C}" destId="{C30D724B-3713-4D46-9EA1-038AFB1A5DD9}" srcOrd="0" destOrd="1" presId="urn:microsoft.com/office/officeart/2005/8/layout/vList2"/>
    <dgm:cxn modelId="{1323657C-EA83-40F5-91B4-092E0ADABEBB}" srcId="{CE0C3C84-C9C8-47D7-993D-828E93B7FA34}" destId="{88C585CC-6E60-4097-8341-070CB6A2E125}" srcOrd="0" destOrd="0" parTransId="{DE730263-62AD-475E-AD91-D2D825C8096B}" sibTransId="{E6F3DA77-FC5C-498C-9D03-9F4F9AEC49CA}"/>
    <dgm:cxn modelId="{EF1781B7-366B-4843-80A9-14209C8974C2}" type="presOf" srcId="{88C585CC-6E60-4097-8341-070CB6A2E125}" destId="{63380F02-2CFD-4D4B-B45A-8A936A686225}" srcOrd="0" destOrd="0" presId="urn:microsoft.com/office/officeart/2005/8/layout/vList2"/>
    <dgm:cxn modelId="{5F348122-487E-4FDD-BD03-D07EB8C55B5F}" srcId="{B3B3DE43-462B-49D9-8E5E-AF6D5C9BD43C}" destId="{11336D78-0913-40AC-AD41-87D4BBFD9E68}" srcOrd="2" destOrd="0" parTransId="{749FF583-B3CC-4CDD-8867-7F22045C1A41}" sibTransId="{0BABA010-6C3E-430B-8E44-4470FBB4BD94}"/>
    <dgm:cxn modelId="{E5BDA242-245C-4EAF-9C18-C6CB60C63C1D}" type="presOf" srcId="{4214999B-540C-4544-B344-FF72B303F307}" destId="{63380F02-2CFD-4D4B-B45A-8A936A686225}" srcOrd="0" destOrd="2" presId="urn:microsoft.com/office/officeart/2005/8/layout/vList2"/>
    <dgm:cxn modelId="{8C24D23E-AB15-40DB-9364-FCEDE953FC16}" srcId="{05695958-2036-4376-86A2-FF8AA141A292}" destId="{B3B3DE43-462B-49D9-8E5E-AF6D5C9BD43C}" srcOrd="1" destOrd="0" parTransId="{742FD4C2-D20E-4E37-89B7-0DBDF508A6E4}" sibTransId="{27C96C00-FA25-4B49-A12A-83F459A8814E}"/>
    <dgm:cxn modelId="{7B1A922E-61D8-494F-B46B-C07C398ED7BF}" type="presParOf" srcId="{5D41650A-5B22-401E-B957-8991714CA873}" destId="{8501464E-95DC-4450-971C-A16164F5178C}" srcOrd="0" destOrd="0" presId="urn:microsoft.com/office/officeart/2005/8/layout/vList2"/>
    <dgm:cxn modelId="{CF07EC9B-75EF-477A-9438-A6C3BC1839C9}" type="presParOf" srcId="{5D41650A-5B22-401E-B957-8991714CA873}" destId="{63380F02-2CFD-4D4B-B45A-8A936A686225}" srcOrd="1" destOrd="0" presId="urn:microsoft.com/office/officeart/2005/8/layout/vList2"/>
    <dgm:cxn modelId="{57F90472-D4C0-40B5-BC30-BD0AA80BE799}" type="presParOf" srcId="{5D41650A-5B22-401E-B957-8991714CA873}" destId="{67CCB86A-887C-4CCB-AB8E-EC9BD55D99A1}" srcOrd="2" destOrd="0" presId="urn:microsoft.com/office/officeart/2005/8/layout/vList2"/>
    <dgm:cxn modelId="{FE82292F-ABEE-4027-A3CE-6C1234B84E2B}" type="presParOf" srcId="{5D41650A-5B22-401E-B957-8991714CA873}" destId="{C30D724B-3713-4D46-9EA1-038AFB1A5DD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1A863E-8C30-4B1A-8FBF-799F360E66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7E6C5AA-21DC-4BBA-85A3-F0E54FBD3301}">
      <dgm:prSet custT="1"/>
      <dgm:spPr/>
      <dgm:t>
        <a:bodyPr/>
        <a:lstStyle/>
        <a:p>
          <a:pPr rtl="0"/>
          <a:r>
            <a:rPr lang="fr-CH" sz="1800" dirty="0"/>
            <a:t>Le P-Q-P d’atténuation </a:t>
          </a:r>
          <a:endParaRPr lang="cs-CZ" sz="1800" dirty="0"/>
        </a:p>
      </dgm:t>
    </dgm:pt>
    <dgm:pt modelId="{78208A4D-AF38-4628-9331-A93590C36D51}" type="parTrans" cxnId="{452DF851-C26F-420D-AE5D-3F7D1E8AC8AF}">
      <dgm:prSet/>
      <dgm:spPr/>
      <dgm:t>
        <a:bodyPr/>
        <a:lstStyle/>
        <a:p>
          <a:endParaRPr lang="cs-CZ"/>
        </a:p>
      </dgm:t>
    </dgm:pt>
    <dgm:pt modelId="{623D3915-E780-45F4-A045-497D0253EE0B}" type="sibTrans" cxnId="{452DF851-C26F-420D-AE5D-3F7D1E8AC8AF}">
      <dgm:prSet/>
      <dgm:spPr/>
      <dgm:t>
        <a:bodyPr/>
        <a:lstStyle/>
        <a:p>
          <a:endParaRPr lang="cs-CZ"/>
        </a:p>
      </dgm:t>
    </dgm:pt>
    <dgm:pt modelId="{C231FF50-CFCC-4A7B-A30F-3A8111F8A646}">
      <dgm:prSet custT="1"/>
      <dgm:spPr/>
      <dgm:t>
        <a:bodyPr lIns="0" rIns="0"/>
        <a:lstStyle/>
        <a:p>
          <a:pPr rtl="0"/>
          <a:r>
            <a:rPr lang="cs-CZ" sz="1500" dirty="0"/>
            <a:t>d</a:t>
          </a:r>
          <a:r>
            <a:rPr lang="fr-CH" sz="1500" dirty="0"/>
            <a:t>ans </a:t>
          </a:r>
          <a:r>
            <a:rPr lang="fr-CH" sz="1500" b="1" dirty="0"/>
            <a:t>une formule de politesse</a:t>
          </a:r>
          <a:r>
            <a:rPr lang="fr-CH" sz="1500" dirty="0"/>
            <a:t>, il sert aussi à atténuer une assertion, en le rejetant dans le passé</a:t>
          </a:r>
          <a:r>
            <a:rPr lang="cs-CZ" sz="1500" dirty="0"/>
            <a:t> </a:t>
          </a:r>
          <a:r>
            <a:rPr lang="fr-CH" sz="1500" dirty="0"/>
            <a:t>: </a:t>
          </a:r>
          <a:r>
            <a:rPr lang="fr-CH" sz="1500" i="1" dirty="0"/>
            <a:t>J’étais venu vous demander un grand service</a:t>
          </a:r>
          <a:r>
            <a:rPr lang="fr-CH" sz="1500" dirty="0"/>
            <a:t>.</a:t>
          </a:r>
          <a:endParaRPr lang="cs-CZ" sz="1500" dirty="0"/>
        </a:p>
      </dgm:t>
    </dgm:pt>
    <dgm:pt modelId="{85C2D139-161C-45D1-BE21-DD7BCF295714}" type="parTrans" cxnId="{4EAB487F-F7AA-4937-A3FE-DC777CF42D76}">
      <dgm:prSet/>
      <dgm:spPr/>
      <dgm:t>
        <a:bodyPr/>
        <a:lstStyle/>
        <a:p>
          <a:endParaRPr lang="cs-CZ"/>
        </a:p>
      </dgm:t>
    </dgm:pt>
    <dgm:pt modelId="{FB00086F-0C88-4664-8A91-38670EC2A53A}" type="sibTrans" cxnId="{4EAB487F-F7AA-4937-A3FE-DC777CF42D76}">
      <dgm:prSet/>
      <dgm:spPr/>
      <dgm:t>
        <a:bodyPr/>
        <a:lstStyle/>
        <a:p>
          <a:endParaRPr lang="cs-CZ"/>
        </a:p>
      </dgm:t>
    </dgm:pt>
    <dgm:pt modelId="{DC658E68-16C3-4E5B-B347-7FE036053E44}">
      <dgm:prSet custT="1"/>
      <dgm:spPr/>
      <dgm:t>
        <a:bodyPr lIns="0" rIns="0"/>
        <a:lstStyle/>
        <a:p>
          <a:pPr rtl="0"/>
          <a:r>
            <a:rPr lang="cs-CZ" sz="1500" dirty="0"/>
            <a:t>l</a:t>
          </a:r>
          <a:r>
            <a:rPr lang="fr-CH" sz="1500" dirty="0"/>
            <a:t>’atténuation est encore plus importante qu’avec l’imparfait, puisque l’acte est rejeté à un moment antérieur à un moment du passé.</a:t>
          </a:r>
          <a:endParaRPr lang="cs-CZ" sz="1500" dirty="0"/>
        </a:p>
      </dgm:t>
    </dgm:pt>
    <dgm:pt modelId="{B50E10C6-DF9C-4BF7-A4E4-08CB15D5E21B}" type="parTrans" cxnId="{9F194EA8-A70A-41BD-BBC5-9E2867E345C4}">
      <dgm:prSet/>
      <dgm:spPr/>
      <dgm:t>
        <a:bodyPr/>
        <a:lstStyle/>
        <a:p>
          <a:endParaRPr lang="cs-CZ"/>
        </a:p>
      </dgm:t>
    </dgm:pt>
    <dgm:pt modelId="{68DD92DA-43A2-416A-AA59-7478A3F4484C}" type="sibTrans" cxnId="{9F194EA8-A70A-41BD-BBC5-9E2867E345C4}">
      <dgm:prSet/>
      <dgm:spPr/>
      <dgm:t>
        <a:bodyPr/>
        <a:lstStyle/>
        <a:p>
          <a:endParaRPr lang="cs-CZ"/>
        </a:p>
      </dgm:t>
    </dgm:pt>
    <dgm:pt modelId="{01A1A94E-DC32-401A-9ABE-05D22D539389}">
      <dgm:prSet custT="1"/>
      <dgm:spPr/>
      <dgm:t>
        <a:bodyPr lIns="0" rIns="0"/>
        <a:lstStyle/>
        <a:p>
          <a:pPr rtl="0"/>
          <a:r>
            <a:rPr lang="fr-CH" sz="1500" dirty="0"/>
            <a:t>concerne un fait présent (ou en rapport avec le moment présent)</a:t>
          </a:r>
          <a:r>
            <a:rPr lang="cs-CZ" sz="1500" dirty="0"/>
            <a:t> </a:t>
          </a:r>
          <a:r>
            <a:rPr lang="fr-CH" sz="1500" dirty="0"/>
            <a:t>que l’on feint en quelque sorte de rejeter dans le passé </a:t>
          </a:r>
          <a:r>
            <a:rPr lang="cs-CZ" sz="1500" dirty="0"/>
            <a:t>: </a:t>
          </a:r>
          <a:r>
            <a:rPr lang="fr-CH" sz="1500" i="1" dirty="0"/>
            <a:t>J’étais venu pour vous rappeler ma pension.</a:t>
          </a:r>
          <a:endParaRPr lang="cs-CZ" sz="1500" i="1" dirty="0"/>
        </a:p>
      </dgm:t>
    </dgm:pt>
    <dgm:pt modelId="{3B3F80B6-DE5E-4105-9580-C6D27F9E0BC1}" type="parTrans" cxnId="{F5F0BD19-EFDC-4D2D-A592-BCEA06D93C44}">
      <dgm:prSet/>
      <dgm:spPr/>
      <dgm:t>
        <a:bodyPr/>
        <a:lstStyle/>
        <a:p>
          <a:endParaRPr lang="cs-CZ"/>
        </a:p>
      </dgm:t>
    </dgm:pt>
    <dgm:pt modelId="{B14E174B-D865-4E47-9F0B-A647C1A72AA4}" type="sibTrans" cxnId="{F5F0BD19-EFDC-4D2D-A592-BCEA06D93C44}">
      <dgm:prSet/>
      <dgm:spPr/>
      <dgm:t>
        <a:bodyPr/>
        <a:lstStyle/>
        <a:p>
          <a:endParaRPr lang="cs-CZ"/>
        </a:p>
      </dgm:t>
    </dgm:pt>
    <dgm:pt modelId="{EB434157-45F6-4873-877A-6E5D54C51611}">
      <dgm:prSet custT="1"/>
      <dgm:spPr/>
      <dgm:t>
        <a:bodyPr/>
        <a:lstStyle/>
        <a:p>
          <a:pPr rtl="0"/>
          <a:r>
            <a:rPr lang="fr-CH" sz="1800" dirty="0"/>
            <a:t>Le système hypothétique avec si</a:t>
          </a:r>
          <a:endParaRPr lang="cs-CZ" sz="1800" dirty="0"/>
        </a:p>
      </dgm:t>
    </dgm:pt>
    <dgm:pt modelId="{E7C53FF5-C439-431A-91D7-745711C6B3E5}" type="parTrans" cxnId="{E3C52536-1E22-4F7C-AC47-9D4ECFBBF687}">
      <dgm:prSet/>
      <dgm:spPr/>
      <dgm:t>
        <a:bodyPr/>
        <a:lstStyle/>
        <a:p>
          <a:endParaRPr lang="cs-CZ"/>
        </a:p>
      </dgm:t>
    </dgm:pt>
    <dgm:pt modelId="{43722467-74B6-4537-8844-9969E233CED3}" type="sibTrans" cxnId="{E3C52536-1E22-4F7C-AC47-9D4ECFBBF687}">
      <dgm:prSet/>
      <dgm:spPr/>
      <dgm:t>
        <a:bodyPr/>
        <a:lstStyle/>
        <a:p>
          <a:endParaRPr lang="cs-CZ"/>
        </a:p>
      </dgm:t>
    </dgm:pt>
    <dgm:pt modelId="{E9746F7A-B956-4FEA-826E-A481CD9AA4CA}">
      <dgm:prSet custT="1"/>
      <dgm:spPr/>
      <dgm:t>
        <a:bodyPr lIns="0" rIns="0"/>
        <a:lstStyle/>
        <a:p>
          <a:pPr rtl="0"/>
          <a:r>
            <a:rPr lang="fr-CH" sz="1500" dirty="0"/>
            <a:t>après si conditionnel, on emploi obligatoirement le P-Q-P pour exprimer un fait irréel situé dans le passé, le verbe principal étant au conditionnel passé</a:t>
          </a:r>
          <a:br>
            <a:rPr lang="fr-CH" sz="1500" dirty="0"/>
          </a:br>
          <a:r>
            <a:rPr lang="fr-CH" sz="1500" i="1" dirty="0"/>
            <a:t>Si vous m’aviez appelé, je serais venu. Si j’avais eu de l’argent, j’aurais acheté les Tournesols</a:t>
          </a:r>
          <a:r>
            <a:rPr lang="fr-CH" sz="1500" dirty="0"/>
            <a:t>.</a:t>
          </a:r>
          <a:endParaRPr lang="cs-CZ" sz="1500" dirty="0"/>
        </a:p>
      </dgm:t>
    </dgm:pt>
    <dgm:pt modelId="{708A7FE7-AADA-4772-AEFC-EC68AE2EE4EB}" type="parTrans" cxnId="{6D9015B0-8C68-4EDE-BAF2-2D62B0A7C84C}">
      <dgm:prSet/>
      <dgm:spPr/>
      <dgm:t>
        <a:bodyPr/>
        <a:lstStyle/>
        <a:p>
          <a:endParaRPr lang="cs-CZ"/>
        </a:p>
      </dgm:t>
    </dgm:pt>
    <dgm:pt modelId="{45F89DDB-A084-4E15-BA86-F72A1117E627}" type="sibTrans" cxnId="{6D9015B0-8C68-4EDE-BAF2-2D62B0A7C84C}">
      <dgm:prSet/>
      <dgm:spPr/>
      <dgm:t>
        <a:bodyPr/>
        <a:lstStyle/>
        <a:p>
          <a:endParaRPr lang="cs-CZ"/>
        </a:p>
      </dgm:t>
    </dgm:pt>
    <dgm:pt modelId="{186C70CB-B90B-4C6A-AE15-DEC8C125B84A}">
      <dgm:prSet custT="1"/>
      <dgm:spPr/>
      <dgm:t>
        <a:bodyPr/>
        <a:lstStyle/>
        <a:p>
          <a:pPr rtl="0"/>
          <a:r>
            <a:rPr lang="fr-CH" sz="1800" dirty="0"/>
            <a:t>Dans un énoncé exclamatif </a:t>
          </a:r>
          <a:endParaRPr lang="cs-CZ" sz="1800" dirty="0"/>
        </a:p>
      </dgm:t>
    </dgm:pt>
    <dgm:pt modelId="{2E411E8C-B8D7-4127-AABB-799D64A5168B}" type="parTrans" cxnId="{33FD3FE0-4F08-451D-A57A-0D536EE979D9}">
      <dgm:prSet/>
      <dgm:spPr/>
      <dgm:t>
        <a:bodyPr/>
        <a:lstStyle/>
        <a:p>
          <a:endParaRPr lang="cs-CZ"/>
        </a:p>
      </dgm:t>
    </dgm:pt>
    <dgm:pt modelId="{F829AB42-A80F-48C6-86FF-35137C902349}" type="sibTrans" cxnId="{33FD3FE0-4F08-451D-A57A-0D536EE979D9}">
      <dgm:prSet/>
      <dgm:spPr/>
      <dgm:t>
        <a:bodyPr/>
        <a:lstStyle/>
        <a:p>
          <a:endParaRPr lang="cs-CZ"/>
        </a:p>
      </dgm:t>
    </dgm:pt>
    <dgm:pt modelId="{28D57407-F53C-41C5-8EEA-8204D01BF8A6}">
      <dgm:prSet custT="1"/>
      <dgm:spPr/>
      <dgm:t>
        <a:bodyPr lIns="0" rIns="0"/>
        <a:lstStyle/>
        <a:p>
          <a:pPr rtl="0"/>
          <a:r>
            <a:rPr lang="fr-CH" sz="1500" dirty="0"/>
            <a:t>le P-Q-P s’emploie aussi avec si dans un énoncé exclamatif sans proposition principale, qui exprime un regret ou une reproche:</a:t>
          </a:r>
          <a:br>
            <a:rPr lang="fr-CH" sz="1500" dirty="0"/>
          </a:br>
          <a:r>
            <a:rPr lang="fr-CH" sz="1500" i="1" dirty="0"/>
            <a:t>Si j’avais eu de l’argent! Si tu m’avais écouté!</a:t>
          </a:r>
          <a:endParaRPr lang="cs-CZ" sz="1500" i="1" dirty="0"/>
        </a:p>
      </dgm:t>
    </dgm:pt>
    <dgm:pt modelId="{FAA5DA6B-CF57-4783-90FE-CB2F6E498C3C}" type="parTrans" cxnId="{F79BE593-0D9D-4A7E-862F-EA3C4EFC66E1}">
      <dgm:prSet/>
      <dgm:spPr/>
      <dgm:t>
        <a:bodyPr/>
        <a:lstStyle/>
        <a:p>
          <a:endParaRPr lang="cs-CZ"/>
        </a:p>
      </dgm:t>
    </dgm:pt>
    <dgm:pt modelId="{193C0B98-88AB-44E5-9FB9-ABDDE97CA5FF}" type="sibTrans" cxnId="{F79BE593-0D9D-4A7E-862F-EA3C4EFC66E1}">
      <dgm:prSet/>
      <dgm:spPr/>
      <dgm:t>
        <a:bodyPr/>
        <a:lstStyle/>
        <a:p>
          <a:endParaRPr lang="cs-CZ"/>
        </a:p>
      </dgm:t>
    </dgm:pt>
    <dgm:pt modelId="{1A328327-D521-4150-844B-BA19C638D6B5}">
      <dgm:prSet custT="1"/>
      <dgm:spPr/>
      <dgm:t>
        <a:bodyPr/>
        <a:lstStyle/>
        <a:p>
          <a:pPr rtl="0"/>
          <a:r>
            <a:rPr lang="fr-CH" sz="1800"/>
            <a:t>Dans le style indirect </a:t>
          </a:r>
          <a:endParaRPr lang="cs-CZ" sz="1800"/>
        </a:p>
      </dgm:t>
    </dgm:pt>
    <dgm:pt modelId="{7F8558D2-1267-4C16-B9EB-54EB876BCA2D}" type="parTrans" cxnId="{8C92C47C-0E02-4D8B-99BF-CBC025D74C26}">
      <dgm:prSet/>
      <dgm:spPr/>
      <dgm:t>
        <a:bodyPr/>
        <a:lstStyle/>
        <a:p>
          <a:endParaRPr lang="cs-CZ"/>
        </a:p>
      </dgm:t>
    </dgm:pt>
    <dgm:pt modelId="{8CEA822B-DDA2-44C7-B13C-A161FAFB36B4}" type="sibTrans" cxnId="{8C92C47C-0E02-4D8B-99BF-CBC025D74C26}">
      <dgm:prSet/>
      <dgm:spPr/>
      <dgm:t>
        <a:bodyPr/>
        <a:lstStyle/>
        <a:p>
          <a:endParaRPr lang="cs-CZ"/>
        </a:p>
      </dgm:t>
    </dgm:pt>
    <dgm:pt modelId="{E7303BF5-201D-4D8E-9E98-37EE10BF80AB}">
      <dgm:prSet custT="1"/>
      <dgm:spPr/>
      <dgm:t>
        <a:bodyPr lIns="0" rIns="0"/>
        <a:lstStyle/>
        <a:p>
          <a:pPr rtl="0"/>
          <a:r>
            <a:rPr lang="fr-CH" sz="1500" dirty="0"/>
            <a:t>le P-Q-P transpose le passé composé correspondant du style direct : </a:t>
          </a:r>
          <a:r>
            <a:rPr lang="fr-CH" sz="1500" i="1" dirty="0"/>
            <a:t>Elle disait qu’elle avait perdu sa poupée. («J’ai perdu ma poupée.»)</a:t>
          </a:r>
          <a:endParaRPr lang="cs-CZ" sz="1500" i="1" dirty="0"/>
        </a:p>
      </dgm:t>
    </dgm:pt>
    <dgm:pt modelId="{D707F869-168C-4CFF-8F9D-8E28E10711D3}" type="parTrans" cxnId="{E17FD5B1-AF6E-400E-B918-3B159E4FBB18}">
      <dgm:prSet/>
      <dgm:spPr/>
      <dgm:t>
        <a:bodyPr/>
        <a:lstStyle/>
        <a:p>
          <a:endParaRPr lang="cs-CZ"/>
        </a:p>
      </dgm:t>
    </dgm:pt>
    <dgm:pt modelId="{38A8DCC0-3268-42E9-8009-FBD556EEBF0A}" type="sibTrans" cxnId="{E17FD5B1-AF6E-400E-B918-3B159E4FBB18}">
      <dgm:prSet/>
      <dgm:spPr/>
      <dgm:t>
        <a:bodyPr/>
        <a:lstStyle/>
        <a:p>
          <a:endParaRPr lang="cs-CZ"/>
        </a:p>
      </dgm:t>
    </dgm:pt>
    <dgm:pt modelId="{FC338252-EAFC-494B-B457-62B4BA9D4B11}" type="pres">
      <dgm:prSet presAssocID="{8E1A863E-8C30-4B1A-8FBF-799F360E66CF}" presName="linear" presStyleCnt="0">
        <dgm:presLayoutVars>
          <dgm:animLvl val="lvl"/>
          <dgm:resizeHandles val="exact"/>
        </dgm:presLayoutVars>
      </dgm:prSet>
      <dgm:spPr/>
    </dgm:pt>
    <dgm:pt modelId="{B132A694-B045-4B46-8F0C-2ADEA77C6237}" type="pres">
      <dgm:prSet presAssocID="{87E6C5AA-21DC-4BBA-85A3-F0E54FBD330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16C8B6C-B966-4393-9325-ACAE26B6618B}" type="pres">
      <dgm:prSet presAssocID="{87E6C5AA-21DC-4BBA-85A3-F0E54FBD3301}" presName="childText" presStyleLbl="revTx" presStyleIdx="0" presStyleCnt="4">
        <dgm:presLayoutVars>
          <dgm:bulletEnabled val="1"/>
        </dgm:presLayoutVars>
      </dgm:prSet>
      <dgm:spPr/>
    </dgm:pt>
    <dgm:pt modelId="{1116E876-2BB6-441B-881A-329EE62E7805}" type="pres">
      <dgm:prSet presAssocID="{EB434157-45F6-4873-877A-6E5D54C5161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3C8E679-5B0E-41BC-9579-ED5C2D099DFC}" type="pres">
      <dgm:prSet presAssocID="{EB434157-45F6-4873-877A-6E5D54C51611}" presName="childText" presStyleLbl="revTx" presStyleIdx="1" presStyleCnt="4">
        <dgm:presLayoutVars>
          <dgm:bulletEnabled val="1"/>
        </dgm:presLayoutVars>
      </dgm:prSet>
      <dgm:spPr/>
    </dgm:pt>
    <dgm:pt modelId="{1BD75259-6D02-486F-9EE0-CF74BF9BC794}" type="pres">
      <dgm:prSet presAssocID="{186C70CB-B90B-4C6A-AE15-DEC8C125B84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BB4ED52-3457-4EC2-98B0-CFC352FA7760}" type="pres">
      <dgm:prSet presAssocID="{186C70CB-B90B-4C6A-AE15-DEC8C125B84A}" presName="childText" presStyleLbl="revTx" presStyleIdx="2" presStyleCnt="4">
        <dgm:presLayoutVars>
          <dgm:bulletEnabled val="1"/>
        </dgm:presLayoutVars>
      </dgm:prSet>
      <dgm:spPr/>
    </dgm:pt>
    <dgm:pt modelId="{679DB444-B58B-48E1-BED6-959F96A0720E}" type="pres">
      <dgm:prSet presAssocID="{1A328327-D521-4150-844B-BA19C638D6B5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A08E759D-EA81-43C1-BA84-614E38480C45}" type="pres">
      <dgm:prSet presAssocID="{1A328327-D521-4150-844B-BA19C638D6B5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4EAB487F-F7AA-4937-A3FE-DC777CF42D76}" srcId="{87E6C5AA-21DC-4BBA-85A3-F0E54FBD3301}" destId="{C231FF50-CFCC-4A7B-A30F-3A8111F8A646}" srcOrd="0" destOrd="0" parTransId="{85C2D139-161C-45D1-BE21-DD7BCF295714}" sibTransId="{FB00086F-0C88-4664-8A91-38670EC2A53A}"/>
    <dgm:cxn modelId="{9F194EA8-A70A-41BD-BBC5-9E2867E345C4}" srcId="{87E6C5AA-21DC-4BBA-85A3-F0E54FBD3301}" destId="{DC658E68-16C3-4E5B-B347-7FE036053E44}" srcOrd="1" destOrd="0" parTransId="{B50E10C6-DF9C-4BF7-A4E4-08CB15D5E21B}" sibTransId="{68DD92DA-43A2-416A-AA59-7478A3F4484C}"/>
    <dgm:cxn modelId="{15065897-17BB-4049-9E20-174496D6560A}" type="presOf" srcId="{8E1A863E-8C30-4B1A-8FBF-799F360E66CF}" destId="{FC338252-EAFC-494B-B457-62B4BA9D4B11}" srcOrd="0" destOrd="0" presId="urn:microsoft.com/office/officeart/2005/8/layout/vList2"/>
    <dgm:cxn modelId="{68CB8E5F-5449-4446-AFA2-AFF5781E7367}" type="presOf" srcId="{DC658E68-16C3-4E5B-B347-7FE036053E44}" destId="{E16C8B6C-B966-4393-9325-ACAE26B6618B}" srcOrd="0" destOrd="1" presId="urn:microsoft.com/office/officeart/2005/8/layout/vList2"/>
    <dgm:cxn modelId="{E17FD5B1-AF6E-400E-B918-3B159E4FBB18}" srcId="{1A328327-D521-4150-844B-BA19C638D6B5}" destId="{E7303BF5-201D-4D8E-9E98-37EE10BF80AB}" srcOrd="0" destOrd="0" parTransId="{D707F869-168C-4CFF-8F9D-8E28E10711D3}" sibTransId="{38A8DCC0-3268-42E9-8009-FBD556EEBF0A}"/>
    <dgm:cxn modelId="{F79BE593-0D9D-4A7E-862F-EA3C4EFC66E1}" srcId="{186C70CB-B90B-4C6A-AE15-DEC8C125B84A}" destId="{28D57407-F53C-41C5-8EEA-8204D01BF8A6}" srcOrd="0" destOrd="0" parTransId="{FAA5DA6B-CF57-4783-90FE-CB2F6E498C3C}" sibTransId="{193C0B98-88AB-44E5-9FB9-ABDDE97CA5FF}"/>
    <dgm:cxn modelId="{6D9015B0-8C68-4EDE-BAF2-2D62B0A7C84C}" srcId="{EB434157-45F6-4873-877A-6E5D54C51611}" destId="{E9746F7A-B956-4FEA-826E-A481CD9AA4CA}" srcOrd="0" destOrd="0" parTransId="{708A7FE7-AADA-4772-AEFC-EC68AE2EE4EB}" sibTransId="{45F89DDB-A084-4E15-BA86-F72A1117E627}"/>
    <dgm:cxn modelId="{CABF2752-E54D-4A59-89D6-DC7054735EC5}" type="presOf" srcId="{C231FF50-CFCC-4A7B-A30F-3A8111F8A646}" destId="{E16C8B6C-B966-4393-9325-ACAE26B6618B}" srcOrd="0" destOrd="0" presId="urn:microsoft.com/office/officeart/2005/8/layout/vList2"/>
    <dgm:cxn modelId="{ADA6127B-26C8-46CD-93FF-A0D7BCA482D2}" type="presOf" srcId="{1A328327-D521-4150-844B-BA19C638D6B5}" destId="{679DB444-B58B-48E1-BED6-959F96A0720E}" srcOrd="0" destOrd="0" presId="urn:microsoft.com/office/officeart/2005/8/layout/vList2"/>
    <dgm:cxn modelId="{29D04271-F09B-47AC-840C-0EBEECFA9079}" type="presOf" srcId="{01A1A94E-DC32-401A-9ABE-05D22D539389}" destId="{E16C8B6C-B966-4393-9325-ACAE26B6618B}" srcOrd="0" destOrd="2" presId="urn:microsoft.com/office/officeart/2005/8/layout/vList2"/>
    <dgm:cxn modelId="{8C92C47C-0E02-4D8B-99BF-CBC025D74C26}" srcId="{8E1A863E-8C30-4B1A-8FBF-799F360E66CF}" destId="{1A328327-D521-4150-844B-BA19C638D6B5}" srcOrd="3" destOrd="0" parTransId="{7F8558D2-1267-4C16-B9EB-54EB876BCA2D}" sibTransId="{8CEA822B-DDA2-44C7-B13C-A161FAFB36B4}"/>
    <dgm:cxn modelId="{33FD3FE0-4F08-451D-A57A-0D536EE979D9}" srcId="{8E1A863E-8C30-4B1A-8FBF-799F360E66CF}" destId="{186C70CB-B90B-4C6A-AE15-DEC8C125B84A}" srcOrd="2" destOrd="0" parTransId="{2E411E8C-B8D7-4127-AABB-799D64A5168B}" sibTransId="{F829AB42-A80F-48C6-86FF-35137C902349}"/>
    <dgm:cxn modelId="{84E2C2D4-1BF6-4A10-AB31-DBA09A0AA54F}" type="presOf" srcId="{87E6C5AA-21DC-4BBA-85A3-F0E54FBD3301}" destId="{B132A694-B045-4B46-8F0C-2ADEA77C6237}" srcOrd="0" destOrd="0" presId="urn:microsoft.com/office/officeart/2005/8/layout/vList2"/>
    <dgm:cxn modelId="{6B77B9FD-6FB5-4396-8048-A9F70C4C2CA9}" type="presOf" srcId="{E7303BF5-201D-4D8E-9E98-37EE10BF80AB}" destId="{A08E759D-EA81-43C1-BA84-614E38480C45}" srcOrd="0" destOrd="0" presId="urn:microsoft.com/office/officeart/2005/8/layout/vList2"/>
    <dgm:cxn modelId="{F5F0BD19-EFDC-4D2D-A592-BCEA06D93C44}" srcId="{87E6C5AA-21DC-4BBA-85A3-F0E54FBD3301}" destId="{01A1A94E-DC32-401A-9ABE-05D22D539389}" srcOrd="2" destOrd="0" parTransId="{3B3F80B6-DE5E-4105-9580-C6D27F9E0BC1}" sibTransId="{B14E174B-D865-4E47-9F0B-A647C1A72AA4}"/>
    <dgm:cxn modelId="{E3C52536-1E22-4F7C-AC47-9D4ECFBBF687}" srcId="{8E1A863E-8C30-4B1A-8FBF-799F360E66CF}" destId="{EB434157-45F6-4873-877A-6E5D54C51611}" srcOrd="1" destOrd="0" parTransId="{E7C53FF5-C439-431A-91D7-745711C6B3E5}" sibTransId="{43722467-74B6-4537-8844-9969E233CED3}"/>
    <dgm:cxn modelId="{2570D079-2A73-40F6-B3A8-FB63466E09D9}" type="presOf" srcId="{28D57407-F53C-41C5-8EEA-8204D01BF8A6}" destId="{6BB4ED52-3457-4EC2-98B0-CFC352FA7760}" srcOrd="0" destOrd="0" presId="urn:microsoft.com/office/officeart/2005/8/layout/vList2"/>
    <dgm:cxn modelId="{452DF851-C26F-420D-AE5D-3F7D1E8AC8AF}" srcId="{8E1A863E-8C30-4B1A-8FBF-799F360E66CF}" destId="{87E6C5AA-21DC-4BBA-85A3-F0E54FBD3301}" srcOrd="0" destOrd="0" parTransId="{78208A4D-AF38-4628-9331-A93590C36D51}" sibTransId="{623D3915-E780-45F4-A045-497D0253EE0B}"/>
    <dgm:cxn modelId="{938C1589-C7B2-4F58-A850-829ABAD9780A}" type="presOf" srcId="{EB434157-45F6-4873-877A-6E5D54C51611}" destId="{1116E876-2BB6-441B-881A-329EE62E7805}" srcOrd="0" destOrd="0" presId="urn:microsoft.com/office/officeart/2005/8/layout/vList2"/>
    <dgm:cxn modelId="{4FC16EF7-84B7-4A7F-A22B-3D8431AF30EA}" type="presOf" srcId="{E9746F7A-B956-4FEA-826E-A481CD9AA4CA}" destId="{D3C8E679-5B0E-41BC-9579-ED5C2D099DFC}" srcOrd="0" destOrd="0" presId="urn:microsoft.com/office/officeart/2005/8/layout/vList2"/>
    <dgm:cxn modelId="{FF2DE072-2B36-4760-A8F4-A5CAA9FA3F2A}" type="presOf" srcId="{186C70CB-B90B-4C6A-AE15-DEC8C125B84A}" destId="{1BD75259-6D02-486F-9EE0-CF74BF9BC794}" srcOrd="0" destOrd="0" presId="urn:microsoft.com/office/officeart/2005/8/layout/vList2"/>
    <dgm:cxn modelId="{59167ABE-646D-467D-B0AD-F0B3DA6BE074}" type="presParOf" srcId="{FC338252-EAFC-494B-B457-62B4BA9D4B11}" destId="{B132A694-B045-4B46-8F0C-2ADEA77C6237}" srcOrd="0" destOrd="0" presId="urn:microsoft.com/office/officeart/2005/8/layout/vList2"/>
    <dgm:cxn modelId="{A6C3BA65-0305-4EBD-A4DA-8A1AF1C37841}" type="presParOf" srcId="{FC338252-EAFC-494B-B457-62B4BA9D4B11}" destId="{E16C8B6C-B966-4393-9325-ACAE26B6618B}" srcOrd="1" destOrd="0" presId="urn:microsoft.com/office/officeart/2005/8/layout/vList2"/>
    <dgm:cxn modelId="{7089355C-428C-4A58-A59F-61B8AEE0B853}" type="presParOf" srcId="{FC338252-EAFC-494B-B457-62B4BA9D4B11}" destId="{1116E876-2BB6-441B-881A-329EE62E7805}" srcOrd="2" destOrd="0" presId="urn:microsoft.com/office/officeart/2005/8/layout/vList2"/>
    <dgm:cxn modelId="{61C6DE20-914E-4857-8A79-793DC3B7479D}" type="presParOf" srcId="{FC338252-EAFC-494B-B457-62B4BA9D4B11}" destId="{D3C8E679-5B0E-41BC-9579-ED5C2D099DFC}" srcOrd="3" destOrd="0" presId="urn:microsoft.com/office/officeart/2005/8/layout/vList2"/>
    <dgm:cxn modelId="{60B1BE4C-77D8-4C24-8713-A251900119DD}" type="presParOf" srcId="{FC338252-EAFC-494B-B457-62B4BA9D4B11}" destId="{1BD75259-6D02-486F-9EE0-CF74BF9BC794}" srcOrd="4" destOrd="0" presId="urn:microsoft.com/office/officeart/2005/8/layout/vList2"/>
    <dgm:cxn modelId="{D4D8F547-E181-4BE7-99CC-02AB80727EDE}" type="presParOf" srcId="{FC338252-EAFC-494B-B457-62B4BA9D4B11}" destId="{6BB4ED52-3457-4EC2-98B0-CFC352FA7760}" srcOrd="5" destOrd="0" presId="urn:microsoft.com/office/officeart/2005/8/layout/vList2"/>
    <dgm:cxn modelId="{3321144A-9865-43FF-8F55-ECA509F7C99F}" type="presParOf" srcId="{FC338252-EAFC-494B-B457-62B4BA9D4B11}" destId="{679DB444-B58B-48E1-BED6-959F96A0720E}" srcOrd="6" destOrd="0" presId="urn:microsoft.com/office/officeart/2005/8/layout/vList2"/>
    <dgm:cxn modelId="{6D6DF4C0-2C5C-42E8-9544-575BDAB53A68}" type="presParOf" srcId="{FC338252-EAFC-494B-B457-62B4BA9D4B11}" destId="{A08E759D-EA81-43C1-BA84-614E38480C45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BEC77-4FE6-45A1-AFBA-5C0A159375B5}">
      <dsp:nvSpPr>
        <dsp:cNvPr id="0" name=""/>
        <dsp:cNvSpPr/>
      </dsp:nvSpPr>
      <dsp:spPr>
        <a:xfrm rot="16200000">
          <a:off x="-1467686" y="2319824"/>
          <a:ext cx="3570617" cy="464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09632" bIns="0" numCol="1" spcCol="1270" anchor="t" anchorCtr="0">
          <a:noAutofit/>
        </a:bodyPr>
        <a:lstStyle/>
        <a:p>
          <a:pPr marL="0" lvl="0" indent="0" algn="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700" kern="1200"/>
            <a:t>Le plus-que-parfait</a:t>
          </a:r>
          <a:endParaRPr lang="cs-CZ" sz="2700" kern="1200"/>
        </a:p>
      </dsp:txBody>
      <dsp:txXfrm>
        <a:off x="-1467686" y="2319824"/>
        <a:ext cx="3570617" cy="464464"/>
      </dsp:txXfrm>
    </dsp:sp>
    <dsp:sp modelId="{DF3041D5-DD64-4C7D-A791-17E671B27B59}">
      <dsp:nvSpPr>
        <dsp:cNvPr id="0" name=""/>
        <dsp:cNvSpPr/>
      </dsp:nvSpPr>
      <dsp:spPr>
        <a:xfrm>
          <a:off x="399012" y="652238"/>
          <a:ext cx="2615208" cy="37440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000" tIns="504000" rIns="142240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2000" kern="1200" noProof="0" dirty="0"/>
            <a:t>Auxiliaire</a:t>
          </a:r>
          <a:r>
            <a:rPr lang="cs-CZ" sz="2000" kern="1200" noProof="0" dirty="0"/>
            <a:t> </a:t>
          </a:r>
          <a:r>
            <a:rPr lang="fr-FR" sz="2000" kern="1200" dirty="0"/>
            <a:t>être ou avoir à l'imparfait de l'indicatif auquel on ajoute le participe passé</a:t>
          </a:r>
          <a:r>
            <a:rPr lang="cs-CZ" sz="2000" kern="1200" dirty="0"/>
            <a:t>.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2000" i="1" kern="1200" noProof="0" dirty="0"/>
            <a:t>Paul a manqué le train parce qu‘il s‘était réveillé trop tard.</a:t>
          </a:r>
          <a:r>
            <a:rPr lang="cs-CZ" sz="2000" i="1" kern="1200" dirty="0"/>
            <a:t> = Pavel zmeškal vlak, protože zaspal.</a:t>
          </a:r>
        </a:p>
      </dsp:txBody>
      <dsp:txXfrm>
        <a:off x="399012" y="652238"/>
        <a:ext cx="2615208" cy="3744006"/>
      </dsp:txXfrm>
    </dsp:sp>
    <dsp:sp modelId="{41B542A1-F09F-4065-A388-77793D535A2F}">
      <dsp:nvSpPr>
        <dsp:cNvPr id="0" name=""/>
        <dsp:cNvSpPr/>
      </dsp:nvSpPr>
      <dsp:spPr>
        <a:xfrm>
          <a:off x="85390" y="153654"/>
          <a:ext cx="928928" cy="928928"/>
        </a:xfrm>
        <a:prstGeom prst="rect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273" b="-11727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856FFC-78A1-4ED8-B4E1-C55CD91B14F9}">
      <dsp:nvSpPr>
        <dsp:cNvPr id="0" name=""/>
        <dsp:cNvSpPr/>
      </dsp:nvSpPr>
      <dsp:spPr>
        <a:xfrm rot="16200000">
          <a:off x="2070286" y="2319824"/>
          <a:ext cx="3570617" cy="464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09632" bIns="0" numCol="1" spcCol="1270" anchor="t" anchorCtr="0">
          <a:noAutofit/>
        </a:bodyPr>
        <a:lstStyle/>
        <a:p>
          <a:pPr marL="0" lvl="0" indent="0" algn="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700" kern="1200" dirty="0"/>
            <a:t>Le passé antérieur</a:t>
          </a:r>
          <a:endParaRPr lang="cs-CZ" sz="2700" kern="1200" dirty="0"/>
        </a:p>
      </dsp:txBody>
      <dsp:txXfrm>
        <a:off x="2070286" y="2319824"/>
        <a:ext cx="3570617" cy="464464"/>
      </dsp:txXfrm>
    </dsp:sp>
    <dsp:sp modelId="{5DA4E85E-4135-4ECC-AA7D-366BF1F31962}">
      <dsp:nvSpPr>
        <dsp:cNvPr id="0" name=""/>
        <dsp:cNvSpPr/>
      </dsp:nvSpPr>
      <dsp:spPr>
        <a:xfrm>
          <a:off x="3936985" y="680053"/>
          <a:ext cx="2615208" cy="37440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504000" rIns="142240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2000" kern="1200" noProof="0" dirty="0"/>
            <a:t>Auxiliaire</a:t>
          </a:r>
          <a:r>
            <a:rPr lang="fr-CH" sz="2000" kern="1200" dirty="0"/>
            <a:t> être ou avoir au passé simple + participe passé</a:t>
          </a:r>
          <a:endParaRPr lang="cs-CZ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2000" i="1" kern="1200" dirty="0"/>
            <a:t>Quand Henri fut rentré, on lui annonça la nouvelle.</a:t>
          </a:r>
          <a:r>
            <a:rPr lang="cs-CZ" sz="2000" i="1" kern="1200" dirty="0"/>
            <a:t> = Když se Jindřich vrátil, oznámili mu tu zprávu.</a:t>
          </a:r>
        </a:p>
      </dsp:txBody>
      <dsp:txXfrm>
        <a:off x="3936985" y="680053"/>
        <a:ext cx="2615208" cy="3744006"/>
      </dsp:txXfrm>
    </dsp:sp>
    <dsp:sp modelId="{5041E12C-BE58-4CE2-A2F5-0113EE1C6DF7}">
      <dsp:nvSpPr>
        <dsp:cNvPr id="0" name=""/>
        <dsp:cNvSpPr/>
      </dsp:nvSpPr>
      <dsp:spPr>
        <a:xfrm>
          <a:off x="3623363" y="153654"/>
          <a:ext cx="928928" cy="928928"/>
        </a:xfrm>
        <a:prstGeom prst="rect">
          <a:avLst/>
        </a:prstGeom>
        <a:blipFill dpi="0" rotWithShape="1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727" t="181" r="3727" b="-22181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233948-1C92-432B-93B2-1A29443F2C30}">
      <dsp:nvSpPr>
        <dsp:cNvPr id="0" name=""/>
        <dsp:cNvSpPr/>
      </dsp:nvSpPr>
      <dsp:spPr>
        <a:xfrm rot="16200000">
          <a:off x="5608260" y="2319824"/>
          <a:ext cx="3570617" cy="464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09632" bIns="0" numCol="1" spcCol="1270" anchor="t" anchorCtr="0">
          <a:noAutofit/>
        </a:bodyPr>
        <a:lstStyle/>
        <a:p>
          <a:pPr marL="0" lvl="0" indent="0" algn="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700" kern="1200" dirty="0"/>
            <a:t>Le passé surcomposé</a:t>
          </a:r>
          <a:endParaRPr lang="cs-CZ" sz="2700" kern="1200" dirty="0"/>
        </a:p>
      </dsp:txBody>
      <dsp:txXfrm>
        <a:off x="5608260" y="2319824"/>
        <a:ext cx="3570617" cy="464464"/>
      </dsp:txXfrm>
    </dsp:sp>
    <dsp:sp modelId="{E08A9F99-8014-45D5-985E-10C0510A08A0}">
      <dsp:nvSpPr>
        <dsp:cNvPr id="0" name=""/>
        <dsp:cNvSpPr/>
      </dsp:nvSpPr>
      <dsp:spPr>
        <a:xfrm>
          <a:off x="7474959" y="680053"/>
          <a:ext cx="2615208" cy="37440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504000" rIns="142240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2000" kern="1200" noProof="0" dirty="0"/>
            <a:t>Auxiliaire</a:t>
          </a:r>
          <a:r>
            <a:rPr lang="cs-CZ" sz="2000" kern="1200" dirty="0"/>
            <a:t> au </a:t>
          </a:r>
          <a:r>
            <a:rPr lang="fr-FR" sz="2000" kern="1200" dirty="0"/>
            <a:t>passé composé </a:t>
          </a:r>
          <a:r>
            <a:rPr lang="cs-CZ" sz="2000" kern="1200" dirty="0"/>
            <a:t>+ </a:t>
          </a:r>
          <a:r>
            <a:rPr lang="fr-FR" sz="2000" kern="1200" dirty="0"/>
            <a:t>participe passé.</a:t>
          </a:r>
          <a:endParaRPr lang="cs-CZ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2000" i="1" kern="1200" dirty="0"/>
            <a:t>Aussitôt que nos amis ont eu reçu notre lettre, ils ont répondu. </a:t>
          </a:r>
          <a:r>
            <a:rPr lang="cs-CZ" sz="2000" i="1" kern="1200" dirty="0"/>
            <a:t>= Hned jak naši přátelé od nás dostali dopis, odpověděli.</a:t>
          </a:r>
        </a:p>
      </dsp:txBody>
      <dsp:txXfrm>
        <a:off x="7474959" y="680053"/>
        <a:ext cx="2615208" cy="3744006"/>
      </dsp:txXfrm>
    </dsp:sp>
    <dsp:sp modelId="{7BCF77B6-1270-4436-A58B-85951E0E09CA}">
      <dsp:nvSpPr>
        <dsp:cNvPr id="0" name=""/>
        <dsp:cNvSpPr/>
      </dsp:nvSpPr>
      <dsp:spPr>
        <a:xfrm>
          <a:off x="7161336" y="153654"/>
          <a:ext cx="928928" cy="928928"/>
        </a:xfrm>
        <a:prstGeom prst="rect">
          <a:avLst/>
        </a:prstGeom>
        <a:blipFill dpi="0"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184" b="-66816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01464E-95DC-4450-971C-A16164F5178C}">
      <dsp:nvSpPr>
        <dsp:cNvPr id="0" name=""/>
        <dsp:cNvSpPr/>
      </dsp:nvSpPr>
      <dsp:spPr>
        <a:xfrm>
          <a:off x="0" y="85128"/>
          <a:ext cx="10058399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200" kern="1200" dirty="0"/>
            <a:t>Le P-Q-P exprime l’accompli</a:t>
          </a:r>
          <a:endParaRPr lang="cs-CZ" sz="2200" kern="1200" dirty="0"/>
        </a:p>
      </dsp:txBody>
      <dsp:txXfrm>
        <a:off x="25759" y="110887"/>
        <a:ext cx="10006881" cy="476152"/>
      </dsp:txXfrm>
    </dsp:sp>
    <dsp:sp modelId="{63380F02-2CFD-4D4B-B45A-8A936A686225}">
      <dsp:nvSpPr>
        <dsp:cNvPr id="0" name=""/>
        <dsp:cNvSpPr/>
      </dsp:nvSpPr>
      <dsp:spPr>
        <a:xfrm>
          <a:off x="0" y="612799"/>
          <a:ext cx="10058399" cy="1821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1700" kern="1200" dirty="0"/>
            <a:t>Il exprime un fait accompli qui a eu lieu avant un autre fait passé, quel que soit le délai écoulé entre les deux faits.</a:t>
          </a:r>
          <a:endParaRPr lang="cs-CZ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1700" kern="1200" dirty="0"/>
            <a:t>Le procès est achevé au point de référence passé : </a:t>
          </a:r>
          <a:r>
            <a:rPr lang="fr-CH" sz="1700" i="1" kern="1200" dirty="0"/>
            <a:t>Où les avais-je déjà regardés? </a:t>
          </a:r>
          <a:r>
            <a:rPr lang="fr-CH" sz="1700" kern="1200" dirty="0"/>
            <a:t>(Proust)</a:t>
          </a:r>
          <a:br>
            <a:rPr lang="fr-CH" sz="1700" kern="1200" dirty="0"/>
          </a:br>
          <a:r>
            <a:rPr lang="fr-CH" sz="1700" i="1" kern="1200" dirty="0"/>
            <a:t>Gervaise avait attendu </a:t>
          </a:r>
          <a:r>
            <a:rPr lang="fr-CH" sz="1700" i="1" kern="1200" dirty="0" err="1"/>
            <a:t>Latier</a:t>
          </a:r>
          <a:r>
            <a:rPr lang="fr-CH" sz="1700" i="1" kern="1200" dirty="0"/>
            <a:t> jusqu’à deux heures du matin. </a:t>
          </a:r>
          <a:r>
            <a:rPr lang="fr-CH" sz="1700" kern="1200" dirty="0"/>
            <a:t>(Zola)</a:t>
          </a:r>
          <a:endParaRPr lang="cs-CZ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1700" kern="1200" dirty="0"/>
            <a:t>Lorsque le verbe est </a:t>
          </a:r>
          <a:r>
            <a:rPr lang="fr-CH" sz="1700" b="1" kern="1200" dirty="0"/>
            <a:t>perfectif</a:t>
          </a:r>
          <a:r>
            <a:rPr lang="fr-CH" sz="1700" kern="1200" dirty="0"/>
            <a:t>, l’accent est mis sur </a:t>
          </a:r>
          <a:r>
            <a:rPr lang="fr-CH" sz="1700" b="1" kern="1200" dirty="0"/>
            <a:t>le résultat </a:t>
          </a:r>
          <a:r>
            <a:rPr lang="fr-CH" sz="1700" kern="1200" dirty="0"/>
            <a:t>découlant de l’achèvement du procès. </a:t>
          </a:r>
          <a:br>
            <a:rPr lang="fr-CH" sz="1700" kern="1200" dirty="0"/>
          </a:br>
          <a:r>
            <a:rPr lang="fr-CH" sz="1700" i="1" kern="1200" dirty="0"/>
            <a:t>Au bout de quelques instants l’enfant avait disparu </a:t>
          </a:r>
          <a:r>
            <a:rPr lang="fr-CH" sz="1700" kern="1200" dirty="0"/>
            <a:t>(Hugo). </a:t>
          </a:r>
          <a:br>
            <a:rPr lang="fr-CH" sz="1700" kern="1200" dirty="0"/>
          </a:br>
          <a:r>
            <a:rPr lang="fr-CH" sz="1700" i="1" kern="1200" dirty="0"/>
            <a:t>Sans aucun doute, les Allemands étaient partis </a:t>
          </a:r>
          <a:r>
            <a:rPr lang="fr-CH" sz="1700" kern="1200" dirty="0"/>
            <a:t>(Malraux).</a:t>
          </a:r>
          <a:endParaRPr lang="cs-CZ" sz="1700" kern="1200" dirty="0"/>
        </a:p>
      </dsp:txBody>
      <dsp:txXfrm>
        <a:off x="0" y="612799"/>
        <a:ext cx="10058399" cy="1821600"/>
      </dsp:txXfrm>
    </dsp:sp>
    <dsp:sp modelId="{67CCB86A-887C-4CCB-AB8E-EC9BD55D99A1}">
      <dsp:nvSpPr>
        <dsp:cNvPr id="0" name=""/>
        <dsp:cNvSpPr/>
      </dsp:nvSpPr>
      <dsp:spPr>
        <a:xfrm>
          <a:off x="0" y="2434399"/>
          <a:ext cx="10058399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200" kern="1200" dirty="0"/>
            <a:t>Le P-Q-P marque l’antériorité</a:t>
          </a:r>
          <a:endParaRPr lang="cs-CZ" sz="2200" kern="1200" dirty="0"/>
        </a:p>
      </dsp:txBody>
      <dsp:txXfrm>
        <a:off x="25759" y="2460158"/>
        <a:ext cx="10006881" cy="476152"/>
      </dsp:txXfrm>
    </dsp:sp>
    <dsp:sp modelId="{C30D724B-3713-4D46-9EA1-038AFB1A5DD9}">
      <dsp:nvSpPr>
        <dsp:cNvPr id="0" name=""/>
        <dsp:cNvSpPr/>
      </dsp:nvSpPr>
      <dsp:spPr>
        <a:xfrm>
          <a:off x="0" y="2962069"/>
          <a:ext cx="10058399" cy="136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1700" kern="1200" dirty="0"/>
            <a:t>par rapport à un repère passé explicite ou implicite.</a:t>
          </a:r>
          <a:endParaRPr lang="cs-CZ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1700" kern="1200" dirty="0"/>
            <a:t>Il se rencontre alors souvent dans un système principale-subordonnée, en corrélation avec un verbe à l’imparfait, au passé simple ou au passé composé</a:t>
          </a:r>
          <a:endParaRPr lang="cs-CZ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1700" kern="1200" dirty="0"/>
            <a:t>il est obligatoirement employé en relation avec l’imparfait après une marque temporelle comme : </a:t>
          </a:r>
          <a:r>
            <a:rPr lang="fr-CH" sz="1700" b="1" i="1" kern="1200" dirty="0"/>
            <a:t>quand, après que, dès que, une fois que, aussitôt que</a:t>
          </a:r>
          <a:r>
            <a:rPr lang="fr-CH" sz="1700" kern="1200" dirty="0"/>
            <a:t>, etc.</a:t>
          </a:r>
          <a:endParaRPr lang="cs-CZ" sz="1700" kern="1200" dirty="0"/>
        </a:p>
      </dsp:txBody>
      <dsp:txXfrm>
        <a:off x="0" y="2962069"/>
        <a:ext cx="10058399" cy="13662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32A694-B045-4B46-8F0C-2ADEA77C6237}">
      <dsp:nvSpPr>
        <dsp:cNvPr id="0" name=""/>
        <dsp:cNvSpPr/>
      </dsp:nvSpPr>
      <dsp:spPr>
        <a:xfrm>
          <a:off x="0" y="10320"/>
          <a:ext cx="10718483" cy="432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kern="1200" dirty="0"/>
            <a:t>Le P-Q-P d’atténuation </a:t>
          </a:r>
          <a:endParaRPr lang="cs-CZ" sz="1800" kern="1200" dirty="0"/>
        </a:p>
      </dsp:txBody>
      <dsp:txXfrm>
        <a:off x="21132" y="31452"/>
        <a:ext cx="10676219" cy="390636"/>
      </dsp:txXfrm>
    </dsp:sp>
    <dsp:sp modelId="{E16C8B6C-B966-4393-9325-ACAE26B6618B}">
      <dsp:nvSpPr>
        <dsp:cNvPr id="0" name=""/>
        <dsp:cNvSpPr/>
      </dsp:nvSpPr>
      <dsp:spPr>
        <a:xfrm>
          <a:off x="0" y="443220"/>
          <a:ext cx="10718483" cy="1179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9050" rIns="0" bIns="1905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500" kern="1200" dirty="0"/>
            <a:t>d</a:t>
          </a:r>
          <a:r>
            <a:rPr lang="fr-CH" sz="1500" kern="1200" dirty="0"/>
            <a:t>ans </a:t>
          </a:r>
          <a:r>
            <a:rPr lang="fr-CH" sz="1500" b="1" kern="1200" dirty="0"/>
            <a:t>une formule de politesse</a:t>
          </a:r>
          <a:r>
            <a:rPr lang="fr-CH" sz="1500" kern="1200" dirty="0"/>
            <a:t>, il sert aussi à atténuer une assertion, en le rejetant dans le passé</a:t>
          </a:r>
          <a:r>
            <a:rPr lang="cs-CZ" sz="1500" kern="1200" dirty="0"/>
            <a:t> </a:t>
          </a:r>
          <a:r>
            <a:rPr lang="fr-CH" sz="1500" kern="1200" dirty="0"/>
            <a:t>: </a:t>
          </a:r>
          <a:r>
            <a:rPr lang="fr-CH" sz="1500" i="1" kern="1200" dirty="0"/>
            <a:t>J’étais venu vous demander un grand service</a:t>
          </a:r>
          <a:r>
            <a:rPr lang="fr-CH" sz="1500" kern="1200" dirty="0"/>
            <a:t>.</a:t>
          </a:r>
          <a:endParaRPr lang="cs-CZ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500" kern="1200" dirty="0"/>
            <a:t>l</a:t>
          </a:r>
          <a:r>
            <a:rPr lang="fr-CH" sz="1500" kern="1200" dirty="0"/>
            <a:t>’atténuation est encore plus importante qu’avec l’imparfait, puisque l’acte est rejeté à un moment antérieur à un moment du passé.</a:t>
          </a:r>
          <a:endParaRPr lang="cs-CZ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1500" kern="1200" dirty="0"/>
            <a:t>concerne un fait présent (ou en rapport avec le moment présent)</a:t>
          </a:r>
          <a:r>
            <a:rPr lang="cs-CZ" sz="1500" kern="1200" dirty="0"/>
            <a:t> </a:t>
          </a:r>
          <a:r>
            <a:rPr lang="fr-CH" sz="1500" kern="1200" dirty="0"/>
            <a:t>que l’on feint en quelque sorte de rejeter dans le passé </a:t>
          </a:r>
          <a:r>
            <a:rPr lang="cs-CZ" sz="1500" kern="1200" dirty="0"/>
            <a:t>: </a:t>
          </a:r>
          <a:r>
            <a:rPr lang="fr-CH" sz="1500" i="1" kern="1200" dirty="0"/>
            <a:t>J’étais venu pour vous rappeler ma pension.</a:t>
          </a:r>
          <a:endParaRPr lang="cs-CZ" sz="1500" i="1" kern="1200" dirty="0"/>
        </a:p>
      </dsp:txBody>
      <dsp:txXfrm>
        <a:off x="0" y="443220"/>
        <a:ext cx="10718483" cy="1179900"/>
      </dsp:txXfrm>
    </dsp:sp>
    <dsp:sp modelId="{1116E876-2BB6-441B-881A-329EE62E7805}">
      <dsp:nvSpPr>
        <dsp:cNvPr id="0" name=""/>
        <dsp:cNvSpPr/>
      </dsp:nvSpPr>
      <dsp:spPr>
        <a:xfrm>
          <a:off x="0" y="1623120"/>
          <a:ext cx="10718483" cy="432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kern="1200" dirty="0"/>
            <a:t>Le système hypothétique avec si</a:t>
          </a:r>
          <a:endParaRPr lang="cs-CZ" sz="1800" kern="1200" dirty="0"/>
        </a:p>
      </dsp:txBody>
      <dsp:txXfrm>
        <a:off x="21132" y="1644252"/>
        <a:ext cx="10676219" cy="390636"/>
      </dsp:txXfrm>
    </dsp:sp>
    <dsp:sp modelId="{D3C8E679-5B0E-41BC-9579-ED5C2D099DFC}">
      <dsp:nvSpPr>
        <dsp:cNvPr id="0" name=""/>
        <dsp:cNvSpPr/>
      </dsp:nvSpPr>
      <dsp:spPr>
        <a:xfrm>
          <a:off x="0" y="2056020"/>
          <a:ext cx="10718483" cy="683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9050" rIns="0" bIns="1905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1500" kern="1200" dirty="0"/>
            <a:t>après si conditionnel, on emploi obligatoirement le P-Q-P pour exprimer un fait irréel situé dans le passé, le verbe principal étant au conditionnel passé</a:t>
          </a:r>
          <a:br>
            <a:rPr lang="fr-CH" sz="1500" kern="1200" dirty="0"/>
          </a:br>
          <a:r>
            <a:rPr lang="fr-CH" sz="1500" i="1" kern="1200" dirty="0"/>
            <a:t>Si vous m’aviez appelé, je serais venu. Si j’avais eu de l’argent, j’aurais acheté les Tournesols</a:t>
          </a:r>
          <a:r>
            <a:rPr lang="fr-CH" sz="1500" kern="1200" dirty="0"/>
            <a:t>.</a:t>
          </a:r>
          <a:endParaRPr lang="cs-CZ" sz="1500" kern="1200" dirty="0"/>
        </a:p>
      </dsp:txBody>
      <dsp:txXfrm>
        <a:off x="0" y="2056020"/>
        <a:ext cx="10718483" cy="683100"/>
      </dsp:txXfrm>
    </dsp:sp>
    <dsp:sp modelId="{1BD75259-6D02-486F-9EE0-CF74BF9BC794}">
      <dsp:nvSpPr>
        <dsp:cNvPr id="0" name=""/>
        <dsp:cNvSpPr/>
      </dsp:nvSpPr>
      <dsp:spPr>
        <a:xfrm>
          <a:off x="0" y="2739121"/>
          <a:ext cx="10718483" cy="432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kern="1200" dirty="0"/>
            <a:t>Dans un énoncé exclamatif </a:t>
          </a:r>
          <a:endParaRPr lang="cs-CZ" sz="1800" kern="1200" dirty="0"/>
        </a:p>
      </dsp:txBody>
      <dsp:txXfrm>
        <a:off x="21132" y="2760253"/>
        <a:ext cx="10676219" cy="390636"/>
      </dsp:txXfrm>
    </dsp:sp>
    <dsp:sp modelId="{6BB4ED52-3457-4EC2-98B0-CFC352FA7760}">
      <dsp:nvSpPr>
        <dsp:cNvPr id="0" name=""/>
        <dsp:cNvSpPr/>
      </dsp:nvSpPr>
      <dsp:spPr>
        <a:xfrm>
          <a:off x="0" y="3172021"/>
          <a:ext cx="10718483" cy="465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9050" rIns="0" bIns="1905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1500" kern="1200" dirty="0"/>
            <a:t>le P-Q-P s’emploie aussi avec si dans un énoncé exclamatif sans proposition principale, qui exprime un regret ou une reproche:</a:t>
          </a:r>
          <a:br>
            <a:rPr lang="fr-CH" sz="1500" kern="1200" dirty="0"/>
          </a:br>
          <a:r>
            <a:rPr lang="fr-CH" sz="1500" i="1" kern="1200" dirty="0"/>
            <a:t>Si j’avais eu de l’argent! Si tu m’avais écouté!</a:t>
          </a:r>
          <a:endParaRPr lang="cs-CZ" sz="1500" i="1" kern="1200" dirty="0"/>
        </a:p>
      </dsp:txBody>
      <dsp:txXfrm>
        <a:off x="0" y="3172021"/>
        <a:ext cx="10718483" cy="465750"/>
      </dsp:txXfrm>
    </dsp:sp>
    <dsp:sp modelId="{679DB444-B58B-48E1-BED6-959F96A0720E}">
      <dsp:nvSpPr>
        <dsp:cNvPr id="0" name=""/>
        <dsp:cNvSpPr/>
      </dsp:nvSpPr>
      <dsp:spPr>
        <a:xfrm>
          <a:off x="0" y="3637771"/>
          <a:ext cx="10718483" cy="432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kern="1200"/>
            <a:t>Dans le style indirect </a:t>
          </a:r>
          <a:endParaRPr lang="cs-CZ" sz="1800" kern="1200"/>
        </a:p>
      </dsp:txBody>
      <dsp:txXfrm>
        <a:off x="21132" y="3658903"/>
        <a:ext cx="10676219" cy="390636"/>
      </dsp:txXfrm>
    </dsp:sp>
    <dsp:sp modelId="{A08E759D-EA81-43C1-BA84-614E38480C45}">
      <dsp:nvSpPr>
        <dsp:cNvPr id="0" name=""/>
        <dsp:cNvSpPr/>
      </dsp:nvSpPr>
      <dsp:spPr>
        <a:xfrm>
          <a:off x="0" y="4070671"/>
          <a:ext cx="10718483" cy="33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9050" rIns="0" bIns="1905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CH" sz="1500" kern="1200" dirty="0"/>
            <a:t>le P-Q-P transpose le passé composé correspondant du style direct : </a:t>
          </a:r>
          <a:r>
            <a:rPr lang="fr-CH" sz="1500" i="1" kern="1200" dirty="0"/>
            <a:t>Elle disait qu’elle avait perdu sa poupée. («J’ai perdu ma poupée.»)</a:t>
          </a:r>
          <a:endParaRPr lang="cs-CZ" sz="1500" i="1" kern="1200" dirty="0"/>
        </a:p>
      </dsp:txBody>
      <dsp:txXfrm>
        <a:off x="0" y="4070671"/>
        <a:ext cx="10718483" cy="331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DCB00-8953-4C41-A46A-2E86A8C48ACB}" type="datetimeFigureOut">
              <a:rPr lang="cs-CZ" smtClean="0"/>
              <a:t>30. 3. 2016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1E8510-78A5-4E9A-800E-DCC6653C97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7586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1E8510-78A5-4E9A-800E-DCC6653C97C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4897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Les </a:t>
            </a:r>
            <a:r>
              <a:rPr lang="fr-CH" dirty="0"/>
              <a:t>temps</a:t>
            </a:r>
            <a:r>
              <a:rPr lang="cs-CZ" dirty="0"/>
              <a:t> </a:t>
            </a:r>
            <a:r>
              <a:rPr lang="fr-CH" dirty="0"/>
              <a:t>du passé</a:t>
            </a:r>
            <a:r>
              <a:rPr lang="cs-CZ" dirty="0"/>
              <a:t> 2</a:t>
            </a:r>
            <a:endParaRPr lang="fr-CH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H" dirty="0"/>
              <a:t>Plus-que-parfait, passé antérieur, passé surcomposé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7435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Plus-que-parfait et passé composé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167139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r-CH" dirty="0"/>
              <a:t> On emploie </a:t>
            </a:r>
            <a:r>
              <a:rPr lang="fr-CH" b="1" dirty="0"/>
              <a:t>le passé composé </a:t>
            </a:r>
            <a:r>
              <a:rPr lang="fr-CH" dirty="0"/>
              <a:t>quand un événement « antérieur » a encore un </a:t>
            </a:r>
            <a:r>
              <a:rPr lang="fr-CH" b="1" dirty="0"/>
              <a:t>impact sur le présent</a:t>
            </a:r>
            <a:r>
              <a:rPr lang="fr-CH" dirty="0"/>
              <a:t>.</a:t>
            </a:r>
            <a:br>
              <a:rPr lang="fr-CH" dirty="0"/>
            </a:br>
            <a:r>
              <a:rPr lang="fr-CH" i="1" dirty="0"/>
              <a:t>J’ai eu mal à la tête ce matin parce que j’ai trop bu hier. 	</a:t>
            </a:r>
            <a:r>
              <a:rPr lang="fr-CH" i="1" strike="sngStrike" dirty="0"/>
              <a:t>parce que j’avais trop bu hier.</a:t>
            </a:r>
            <a:br>
              <a:rPr lang="fr-CH" i="1" strike="sngStrike" dirty="0"/>
            </a:br>
            <a:r>
              <a:rPr lang="fr-CH" i="1" dirty="0"/>
              <a:t>J’ai arrêté de travailler parce que j’ai gagné au Loto.		</a:t>
            </a:r>
            <a:r>
              <a:rPr lang="fr-CH" i="1" strike="sngStrike" dirty="0"/>
              <a:t>parce que j’avais gagné.</a:t>
            </a:r>
          </a:p>
          <a:p>
            <a:pPr marL="0" indent="0">
              <a:buNone/>
            </a:pPr>
            <a:r>
              <a:rPr lang="fr-CH" dirty="0"/>
              <a:t>Comparez : </a:t>
            </a:r>
            <a:r>
              <a:rPr lang="fr-CH" i="1" dirty="0"/>
              <a:t>Je suis devenu écrivain parce que </a:t>
            </a:r>
            <a:r>
              <a:rPr lang="fr-CH" i="1" u="sng" dirty="0"/>
              <a:t>j’ai lu </a:t>
            </a:r>
            <a:r>
              <a:rPr lang="fr-CH" i="1" dirty="0"/>
              <a:t>toute mon enfance. Et ce, malgré la crainte que m’inspirait Don Quichotte devenu fou parce qu’</a:t>
            </a:r>
            <a:r>
              <a:rPr lang="fr-CH" i="1" u="sng" dirty="0"/>
              <a:t>il avait lu </a:t>
            </a:r>
            <a:r>
              <a:rPr lang="fr-CH" i="1" dirty="0"/>
              <a:t>trop de livres. </a:t>
            </a:r>
            <a:r>
              <a:rPr lang="cs-CZ" dirty="0"/>
              <a:t>(</a:t>
            </a:r>
            <a:r>
              <a:rPr lang="fr-CH" dirty="0"/>
              <a:t>Jean-Paul  Sartre</a:t>
            </a:r>
            <a:r>
              <a:rPr lang="cs-CZ" dirty="0"/>
              <a:t>)</a:t>
            </a:r>
            <a:endParaRPr lang="fr-CH" dirty="0"/>
          </a:p>
          <a:p>
            <a:pPr>
              <a:buFont typeface="Wingdings" panose="05000000000000000000" pitchFamily="2" charset="2"/>
              <a:buChar char="v"/>
            </a:pPr>
            <a:r>
              <a:rPr lang="fr-CH" dirty="0"/>
              <a:t> </a:t>
            </a:r>
            <a:r>
              <a:rPr lang="fr-CH" b="1" dirty="0"/>
              <a:t>Le plus-que-parfait </a:t>
            </a:r>
            <a:r>
              <a:rPr lang="fr-CH" dirty="0"/>
              <a:t>est le passé d’un passé composé si ce passé est </a:t>
            </a:r>
            <a:r>
              <a:rPr lang="fr-CH" b="1" dirty="0"/>
              <a:t>«</a:t>
            </a:r>
            <a:r>
              <a:rPr lang="cs-CZ" b="1" dirty="0"/>
              <a:t> </a:t>
            </a:r>
            <a:r>
              <a:rPr lang="fr-CH" b="1" dirty="0"/>
              <a:t>révolu</a:t>
            </a:r>
            <a:r>
              <a:rPr lang="cs-CZ" b="1" dirty="0"/>
              <a:t> </a:t>
            </a:r>
            <a:r>
              <a:rPr lang="fr-CH" b="1" dirty="0"/>
              <a:t>»</a:t>
            </a:r>
            <a:r>
              <a:rPr lang="fr-CH" dirty="0"/>
              <a:t>,</a:t>
            </a:r>
            <a:r>
              <a:rPr lang="fr-CH" b="1" dirty="0"/>
              <a:t> </a:t>
            </a:r>
            <a:r>
              <a:rPr lang="fr-CH" dirty="0"/>
              <a:t>sinon, on peut employer le passé composé.</a:t>
            </a:r>
            <a:br>
              <a:rPr lang="fr-CH" dirty="0"/>
            </a:br>
            <a:r>
              <a:rPr lang="fr-CH" i="1" dirty="0"/>
              <a:t>J’ai retrouvé la bague que </a:t>
            </a:r>
            <a:r>
              <a:rPr lang="fr-CH" i="1" u="sng" dirty="0"/>
              <a:t>j’avais perdue</a:t>
            </a:r>
            <a:r>
              <a:rPr lang="fr-CH" i="1" dirty="0"/>
              <a:t>.</a:t>
            </a:r>
            <a:r>
              <a:rPr lang="fr-CH" dirty="0"/>
              <a:t>		= la bague n’est plus perdue</a:t>
            </a:r>
            <a:br>
              <a:rPr lang="fr-CH" dirty="0"/>
            </a:br>
            <a:r>
              <a:rPr lang="fr-CH" i="1" dirty="0"/>
              <a:t>Je n’ai jamais retrouvé </a:t>
            </a:r>
            <a:r>
              <a:rPr lang="fr-CH" i="1" u="sng" dirty="0"/>
              <a:t>la bague que j’ai perdue</a:t>
            </a:r>
            <a:r>
              <a:rPr lang="fr-CH" i="1" dirty="0"/>
              <a:t>.</a:t>
            </a:r>
            <a:r>
              <a:rPr lang="fr-CH" dirty="0"/>
              <a:t>	= la bague est encore perdue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CH" dirty="0"/>
              <a:t> </a:t>
            </a:r>
            <a:r>
              <a:rPr lang="fr-CH" b="1" dirty="0"/>
              <a:t>Le plus-que-parfait </a:t>
            </a:r>
            <a:r>
              <a:rPr lang="fr-CH" dirty="0"/>
              <a:t>évoque </a:t>
            </a:r>
            <a:r>
              <a:rPr lang="fr-CH" b="1" dirty="0"/>
              <a:t>des propos passés</a:t>
            </a:r>
            <a:r>
              <a:rPr lang="fr-CH" dirty="0"/>
              <a:t>.</a:t>
            </a:r>
            <a:br>
              <a:rPr lang="fr-CH" dirty="0"/>
            </a:br>
            <a:r>
              <a:rPr lang="fr-CH" dirty="0"/>
              <a:t>- </a:t>
            </a:r>
            <a:r>
              <a:rPr lang="fr-CH" i="1" dirty="0"/>
              <a:t>Marlène a quitté Charles !	- Je l’avais bien dit ! Je l’avais deviné. Je l’avais prédit…</a:t>
            </a:r>
          </a:p>
        </p:txBody>
      </p:sp>
    </p:spTree>
    <p:extLst>
      <p:ext uri="{BB962C8B-B14F-4D97-AF65-F5344CB8AC3E}">
        <p14:creationId xmlns:p14="http://schemas.microsoft.com/office/powerpoint/2010/main" val="298091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Formes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57366"/>
              </p:ext>
            </p:extLst>
          </p:nvPr>
        </p:nvGraphicFramePr>
        <p:xfrm>
          <a:off x="1097280" y="1737360"/>
          <a:ext cx="10175558" cy="4577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2666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dirty="0"/>
              <a:t>Plus-que-parfait : valeur générale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6704799"/>
              </p:ext>
            </p:extLst>
          </p:nvPr>
        </p:nvGraphicFramePr>
        <p:xfrm>
          <a:off x="1097280" y="1845734"/>
          <a:ext cx="10058400" cy="44133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0775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Plus-que-parfait : emplois particuliers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5002299"/>
              </p:ext>
            </p:extLst>
          </p:nvPr>
        </p:nvGraphicFramePr>
        <p:xfrm>
          <a:off x="868679" y="1860021"/>
          <a:ext cx="10718484" cy="4412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1114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Passé antérieur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70883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CH" dirty="0"/>
              <a:t> Le passé antérieur est propre</a:t>
            </a:r>
            <a:r>
              <a:rPr lang="cs-CZ" dirty="0"/>
              <a:t> </a:t>
            </a:r>
            <a:r>
              <a:rPr lang="fr-CH" dirty="0"/>
              <a:t>à la langue écrite → c’est le temps littéraire, dans la langue parlée, le passé surcomposé le remplace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CH" dirty="0"/>
              <a:t> C’est l’action accomplie dans un passé lointain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CH" dirty="0"/>
              <a:t> Il exprime un fait accompli, soit par rapport à un autre fait passé, soit par rapport à un repère appartenant au passé et explicité par un complément de temps.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197735" y="3709115"/>
            <a:ext cx="9852338" cy="230832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fr-CH" b="1" dirty="0"/>
              <a:t>A) En proposition indépendante (employé seul)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/>
              <a:t>Exprime l’aspect accompli et renforce </a:t>
            </a:r>
            <a:r>
              <a:rPr lang="fr-CH" b="1" dirty="0"/>
              <a:t>l’idée de rapidité </a:t>
            </a:r>
            <a:r>
              <a:rPr lang="fr-CH" dirty="0"/>
              <a:t>par rapport à un verbe au passé simple</a:t>
            </a:r>
            <a:br>
              <a:rPr lang="fr-CH" dirty="0"/>
            </a:br>
            <a:r>
              <a:rPr lang="fr-CH" dirty="0"/>
              <a:t>Comparez : </a:t>
            </a:r>
            <a:r>
              <a:rPr lang="fr-CH" i="1" dirty="0"/>
              <a:t>Il fit le tour de la propriété. Il eut vite fait le tour de la propriété.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/>
              <a:t>Est accompagné d’un </a:t>
            </a:r>
            <a:r>
              <a:rPr lang="fr-CH" b="1" dirty="0"/>
              <a:t>complément circonstanciel de temps</a:t>
            </a:r>
            <a:r>
              <a:rPr lang="fr-CH" dirty="0"/>
              <a:t>: </a:t>
            </a:r>
            <a:r>
              <a:rPr lang="fr-CH" i="1" dirty="0"/>
              <a:t>bientôt, vite, à peine, en un instant, en un clin d’œil, peu après</a:t>
            </a:r>
            <a:r>
              <a:rPr lang="fr-CH" dirty="0"/>
              <a:t>, etc. : </a:t>
            </a:r>
            <a:r>
              <a:rPr lang="fr-CH" i="1" dirty="0"/>
              <a:t>Le chien affamé eut vite mangé. En quatre mois, il eut dépensé ainsi près d’un dixième de sa fortune.</a:t>
            </a:r>
            <a:r>
              <a:rPr lang="fr-CH" dirty="0"/>
              <a:t> (Aymé)</a:t>
            </a:r>
            <a:endParaRPr lang="fr-CH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/>
              <a:t>Il marque, notamment avec l’auxiliaire </a:t>
            </a:r>
            <a:r>
              <a:rPr lang="fr-CH" i="1" dirty="0"/>
              <a:t>être</a:t>
            </a:r>
            <a:r>
              <a:rPr lang="fr-CH" dirty="0"/>
              <a:t>, le début d’un état qui découle immédiatement de l’achèvement d’un procès passé</a:t>
            </a:r>
          </a:p>
        </p:txBody>
      </p:sp>
    </p:spTree>
    <p:extLst>
      <p:ext uri="{BB962C8B-B14F-4D97-AF65-F5344CB8AC3E}">
        <p14:creationId xmlns:p14="http://schemas.microsoft.com/office/powerpoint/2010/main" val="2022156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Passé antérieur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47684" y="1941692"/>
            <a:ext cx="11157592" cy="384720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fr-CH" sz="2000" b="1" dirty="0"/>
              <a:t>B) Dans un système principale-subordonnée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H" sz="2000" dirty="0"/>
              <a:t> Il sert de passé très récent à un verbe au passé simple 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CH" dirty="0"/>
              <a:t> </a:t>
            </a:r>
            <a:r>
              <a:rPr lang="fr-CH" i="1" dirty="0"/>
              <a:t>Dès qu’il fut arrivé, il se rendit chez Sylvie.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H" dirty="0"/>
              <a:t> </a:t>
            </a:r>
            <a:r>
              <a:rPr lang="fr-CH" sz="2000" dirty="0"/>
              <a:t>Dans une subordonnée introduite par : </a:t>
            </a:r>
            <a:r>
              <a:rPr lang="fr-CH" sz="2000" b="1" i="1" dirty="0"/>
              <a:t>aussitôt que, dès que, après que, une fois que, quand, lorsque</a:t>
            </a:r>
            <a:r>
              <a:rPr lang="fr-CH" sz="2000" dirty="0"/>
              <a:t>,</a:t>
            </a:r>
            <a:r>
              <a:rPr lang="cs-CZ" sz="2000" dirty="0"/>
              <a:t>..</a:t>
            </a:r>
            <a:r>
              <a:rPr lang="fr-CH" sz="2000" dirty="0"/>
              <a:t>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CH" i="1" dirty="0"/>
              <a:t> Quand ils furent arrivés au milieu du boulevard, ils s’assirent, à la même minute, sur le même banc. </a:t>
            </a:r>
            <a:r>
              <a:rPr lang="fr-CH" dirty="0"/>
              <a:t>(Flaubert)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CH" i="1" dirty="0"/>
              <a:t> Quand il eut fini son assiette, toute la sauce bien enlevée avec l’index, ce n’était plus la peine de faire la vaisselle. </a:t>
            </a:r>
            <a:r>
              <a:rPr lang="fr-CH" dirty="0"/>
              <a:t>(</a:t>
            </a:r>
            <a:r>
              <a:rPr lang="fr-CH" dirty="0" err="1"/>
              <a:t>Japrisot</a:t>
            </a:r>
            <a:r>
              <a:rPr lang="fr-CH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H" dirty="0"/>
              <a:t> </a:t>
            </a:r>
            <a:r>
              <a:rPr lang="fr-CH" sz="2000" dirty="0"/>
              <a:t>Dans une proposition introduite par : </a:t>
            </a:r>
            <a:r>
              <a:rPr lang="fr-CH" sz="2000" b="1" i="1" dirty="0"/>
              <a:t>à peine que…, que…, pas plus tôt …que </a:t>
            </a:r>
            <a:r>
              <a:rPr lang="fr-CH" sz="2000" dirty="0"/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CH" i="1" dirty="0"/>
              <a:t> Je ne l’eus pas plutôt quittée, que ce rendez-vous auquel d’abord je n’avais point fait d’attention me revint dans l’esprit.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CH" i="1" dirty="0"/>
              <a:t> Il n’eut pas plus tôt donné son assentiment qu’il comprit son erreur.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H" dirty="0"/>
              <a:t> </a:t>
            </a:r>
            <a:r>
              <a:rPr lang="fr-CH" sz="2000" dirty="0"/>
              <a:t>Les deux faits </a:t>
            </a:r>
            <a:r>
              <a:rPr lang="fr-CH" sz="2000" b="1" dirty="0"/>
              <a:t>se succèdent immédiatement</a:t>
            </a:r>
            <a:r>
              <a:rPr lang="fr-CH" sz="2000" dirty="0"/>
              <a:t>, sauf l’indication explicite 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CH" i="1" dirty="0"/>
              <a:t> Longtemps après que nous eûmes quitté la salle du concert, Gertrude restait encore silencieuse.</a:t>
            </a:r>
            <a:r>
              <a:rPr lang="fr-CH" dirty="0"/>
              <a:t> (Gide)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776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Passé surcomposé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285485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CH" dirty="0"/>
              <a:t> Le passé surcomposé s’emploie le plus souvent par rapport à un passé composé</a:t>
            </a:r>
            <a:r>
              <a:rPr lang="fr-CH" i="1" dirty="0"/>
              <a:t>: Quand il m’a eu quitté, j’ai réfléchi que</a:t>
            </a:r>
            <a:r>
              <a:rPr lang="fr-CH" dirty="0"/>
              <a:t>… (Green)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CH" dirty="0"/>
              <a:t>Accompagné d’un autre temps : </a:t>
            </a:r>
            <a:r>
              <a:rPr lang="fr-CH" i="1" dirty="0"/>
              <a:t>Quand j’ai eu passé mon bachot, j’aurais pu (…) devenir un avocat </a:t>
            </a:r>
            <a:r>
              <a:rPr lang="fr-CH" dirty="0"/>
              <a:t>(Zola)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CH" dirty="0"/>
              <a:t> Le passé simple est assez rare, puisque le passé antérieur appartient davantage à son registre: </a:t>
            </a:r>
            <a:r>
              <a:rPr lang="fr-CH" i="1" dirty="0"/>
              <a:t>Quand on a eu quitté la gare, il y eut un soupir de soulagement.</a:t>
            </a:r>
            <a:r>
              <a:rPr lang="fr-CH" dirty="0"/>
              <a:t> (Gautier)</a:t>
            </a:r>
            <a:r>
              <a:rPr lang="fr-CH" i="1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CH" dirty="0"/>
              <a:t> L’infinitif passé est plus fréquent pour cet usage </a:t>
            </a:r>
            <a:r>
              <a:rPr lang="fr-CH" i="1" dirty="0"/>
              <a:t>: Après avoir mangé, il s’est couché.</a:t>
            </a: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r>
              <a:rPr lang="fr-CH" dirty="0"/>
              <a:t> Emploi : il affecte surtout des verbes comme </a:t>
            </a:r>
            <a:r>
              <a:rPr lang="fr-CH" b="1" i="1" dirty="0"/>
              <a:t>commencer, achever, finir, arriver, partir</a:t>
            </a:r>
            <a:r>
              <a:rPr lang="fr-CH" dirty="0"/>
              <a:t>, etc.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CH" dirty="0"/>
              <a:t> Il s‘emploie essentiellement dans la </a:t>
            </a:r>
            <a:r>
              <a:rPr lang="fr-CH" b="1" dirty="0"/>
              <a:t>langue parlée familière</a:t>
            </a:r>
            <a:r>
              <a:rPr lang="fr-CH" dirty="0"/>
              <a:t>, voire populaire, emploi régional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097280" y="5008989"/>
            <a:ext cx="10058400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fr-CH" b="1" dirty="0"/>
              <a:t>A) Employé seul, </a:t>
            </a:r>
            <a:r>
              <a:rPr lang="fr-CH" dirty="0"/>
              <a:t>il exprime une action terminée</a:t>
            </a:r>
          </a:p>
          <a:p>
            <a:r>
              <a:rPr lang="fr-CH" b="1" dirty="0"/>
              <a:t>B) Dans une subordonnée, </a:t>
            </a:r>
            <a:r>
              <a:rPr lang="fr-CH" dirty="0"/>
              <a:t>il exprime une action antérieure à un verbe au passé-composé, il est précédé d’une conjonction de temps : </a:t>
            </a:r>
            <a:r>
              <a:rPr lang="fr-CH" i="1" dirty="0"/>
              <a:t>Quand il a eu bien mangé, il s’est mis à ronfler.</a:t>
            </a:r>
          </a:p>
        </p:txBody>
      </p:sp>
    </p:spTree>
    <p:extLst>
      <p:ext uri="{BB962C8B-B14F-4D97-AF65-F5344CB8AC3E}">
        <p14:creationId xmlns:p14="http://schemas.microsoft.com/office/powerpoint/2010/main" val="6475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95004" y="247968"/>
            <a:ext cx="4389120" cy="524764"/>
          </a:xfrm>
        </p:spPr>
        <p:txBody>
          <a:bodyPr>
            <a:normAutofit/>
          </a:bodyPr>
          <a:lstStyle/>
          <a:p>
            <a:r>
              <a:rPr lang="fr-CH" sz="2800" b="1" dirty="0">
                <a:solidFill>
                  <a:schemeClr val="tx1"/>
                </a:solidFill>
              </a:rPr>
              <a:t>Expression de l’antériorité</a:t>
            </a:r>
            <a:endParaRPr lang="cs-CZ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769756"/>
              </p:ext>
            </p:extLst>
          </p:nvPr>
        </p:nvGraphicFramePr>
        <p:xfrm>
          <a:off x="595004" y="862885"/>
          <a:ext cx="10949617" cy="477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8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0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0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03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03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H" b="1" dirty="0">
                          <a:solidFill>
                            <a:schemeClr val="tx1"/>
                          </a:solidFill>
                        </a:rPr>
                        <a:t>Temps du verbe principal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b="1" dirty="0">
                          <a:solidFill>
                            <a:schemeClr val="tx1"/>
                          </a:solidFill>
                        </a:rPr>
                        <a:t>1. PR</a:t>
                      </a:r>
                      <a:r>
                        <a:rPr lang="fr-CH" b="1" noProof="0" dirty="0">
                          <a:solidFill>
                            <a:schemeClr val="tx1"/>
                          </a:solidFill>
                        </a:rPr>
                        <a:t>ÉSENT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>
                          <a:solidFill>
                            <a:schemeClr val="tx1"/>
                          </a:solidFill>
                        </a:rPr>
                        <a:t>2.</a:t>
                      </a:r>
                      <a:r>
                        <a:rPr lang="cs-CZ" b="1" baseline="0" dirty="0">
                          <a:solidFill>
                            <a:schemeClr val="tx1"/>
                          </a:solidFill>
                        </a:rPr>
                        <a:t> IMPARFAIT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>
                          <a:solidFill>
                            <a:schemeClr val="tx1"/>
                          </a:solidFill>
                        </a:rPr>
                        <a:t>3. PASSÉ</a:t>
                      </a:r>
                      <a:r>
                        <a:rPr lang="cs-CZ" b="1" baseline="0" dirty="0">
                          <a:solidFill>
                            <a:schemeClr val="tx1"/>
                          </a:solidFill>
                        </a:rPr>
                        <a:t> COMPOSÉ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>
                          <a:solidFill>
                            <a:schemeClr val="tx1"/>
                          </a:solidFill>
                        </a:rPr>
                        <a:t>4. PASSÉ SIMPLE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H" noProof="0" dirty="0"/>
                        <a:t>Su</a:t>
                      </a:r>
                      <a:r>
                        <a:rPr lang="cs-CZ" noProof="0" dirty="0"/>
                        <a:t>b</a:t>
                      </a:r>
                      <a:r>
                        <a:rPr lang="fr-CH" noProof="0" dirty="0"/>
                        <a:t>ordonnée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noProof="0" dirty="0"/>
                        <a:t>Passé</a:t>
                      </a:r>
                      <a:r>
                        <a:rPr lang="fr-CH" baseline="0" noProof="0" dirty="0"/>
                        <a:t> composé</a:t>
                      </a:r>
                      <a:endParaRPr lang="fr-CH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noProof="0" dirty="0"/>
                        <a:t>Plus-que-parfait¹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noProof="0" dirty="0"/>
                        <a:t>Passé</a:t>
                      </a:r>
                      <a:r>
                        <a:rPr lang="fr-CH" baseline="0" noProof="0" dirty="0"/>
                        <a:t> surcomposé²</a:t>
                      </a:r>
                      <a:endParaRPr lang="fr-CH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noProof="0" dirty="0"/>
                        <a:t>Passé</a:t>
                      </a:r>
                      <a:r>
                        <a:rPr lang="fr-CH" baseline="0" noProof="0" dirty="0"/>
                        <a:t> antérieur</a:t>
                      </a:r>
                      <a:endParaRPr lang="fr-CH" noProof="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H" noProof="0" dirty="0"/>
                        <a:t>Antériorité</a:t>
                      </a:r>
                      <a:r>
                        <a:rPr lang="cs-CZ" dirty="0"/>
                        <a:t> </a:t>
                      </a:r>
                      <a:r>
                        <a:rPr lang="fr-CH" dirty="0"/>
                        <a:t>très récente marquée par une conjonction de temps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CH" i="1" dirty="0"/>
                        <a:t>Dès qu’il a mangé, il sort se promener. =</a:t>
                      </a:r>
                      <a:r>
                        <a:rPr lang="fr-CH" i="1" baseline="0" dirty="0"/>
                        <a:t> habitude</a:t>
                      </a:r>
                      <a:endParaRPr lang="cs-CZ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i="1" dirty="0"/>
                        <a:t>Dès qu’il avait mangé, il sortait se promener. =</a:t>
                      </a:r>
                      <a:r>
                        <a:rPr lang="fr-CH" i="1" baseline="0" dirty="0"/>
                        <a:t> habitude</a:t>
                      </a:r>
                      <a:endParaRPr lang="cs-CZ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i="1" dirty="0"/>
                        <a:t>Dès qu’il a eu mangé, il est sorti se promener.</a:t>
                      </a:r>
                      <a:endParaRPr lang="cs-CZ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i="1" dirty="0"/>
                        <a:t>Dès qu’il eut mangé, il sortit se </a:t>
                      </a:r>
                      <a:r>
                        <a:rPr lang="fr-CH" i="1"/>
                        <a:t>promener.</a:t>
                      </a:r>
                      <a:endParaRPr lang="cs-CZ" i="1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noProof="0" dirty="0"/>
                        <a:t>Su</a:t>
                      </a:r>
                      <a:r>
                        <a:rPr lang="cs-CZ" noProof="0" dirty="0"/>
                        <a:t>b</a:t>
                      </a:r>
                      <a:r>
                        <a:rPr lang="fr-CH" noProof="0" dirty="0"/>
                        <a:t>ordonnée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noProof="0" dirty="0"/>
                        <a:t>Passé</a:t>
                      </a:r>
                      <a:r>
                        <a:rPr lang="fr-CH" baseline="0" noProof="0" dirty="0"/>
                        <a:t> composé</a:t>
                      </a:r>
                      <a:endParaRPr lang="fr-CH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noProof="0" dirty="0"/>
                        <a:t>Plus-que-parfait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noProof="0" dirty="0"/>
                        <a:t>Plus-que-parfait³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noProof="0" dirty="0"/>
                        <a:t>Plus-que-parfait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H" noProof="0" dirty="0"/>
                        <a:t>Antériorité moins récente non marquée</a:t>
                      </a:r>
                      <a:r>
                        <a:rPr lang="fr-CH" baseline="0" noProof="0" dirty="0"/>
                        <a:t> temporellement</a:t>
                      </a:r>
                      <a:endParaRPr lang="fr-CH" noProof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CH" i="1" dirty="0"/>
                        <a:t>Il lit le roman que sa femme lui a offert.</a:t>
                      </a:r>
                      <a:endParaRPr lang="cs-CZ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H" i="1" dirty="0"/>
                        <a:t>Il li</a:t>
                      </a:r>
                      <a:r>
                        <a:rPr lang="fr-CH" i="1" noProof="0" dirty="0"/>
                        <a:t>sait</a:t>
                      </a:r>
                      <a:r>
                        <a:rPr lang="fr-CH" i="1" dirty="0"/>
                        <a:t> le roman que sa femme </a:t>
                      </a:r>
                      <a:r>
                        <a:rPr lang="fr-CH" i="1"/>
                        <a:t>lui</a:t>
                      </a:r>
                      <a:r>
                        <a:rPr lang="cs-CZ" i="1" baseline="0"/>
                        <a:t> </a:t>
                      </a:r>
                      <a:r>
                        <a:rPr lang="fr-CH" i="1" baseline="0" noProof="0" dirty="0"/>
                        <a:t>a</a:t>
                      </a:r>
                      <a:r>
                        <a:rPr lang="fr-CH" i="1" noProof="0" dirty="0"/>
                        <a:t>vait</a:t>
                      </a:r>
                      <a:r>
                        <a:rPr lang="fr-CH" i="1" dirty="0"/>
                        <a:t> offert.</a:t>
                      </a:r>
                      <a:endParaRPr lang="cs-CZ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i="1" dirty="0"/>
                        <a:t>Il a</a:t>
                      </a:r>
                      <a:r>
                        <a:rPr lang="fr-CH" i="1" baseline="0" dirty="0"/>
                        <a:t> lu</a:t>
                      </a:r>
                      <a:r>
                        <a:rPr lang="fr-CH" i="1" dirty="0"/>
                        <a:t> le roman que sa femme lui avait offert.</a:t>
                      </a:r>
                      <a:endParaRPr lang="cs-CZ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H" i="1" dirty="0"/>
                        <a:t>Il</a:t>
                      </a:r>
                      <a:r>
                        <a:rPr lang="fr-CH" i="1" baseline="0" dirty="0"/>
                        <a:t> lut le roman que sa femme lui avait offert.</a:t>
                      </a:r>
                      <a:endParaRPr lang="cs-CZ" i="1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noProof="0" dirty="0"/>
                        <a:t>Su</a:t>
                      </a:r>
                      <a:r>
                        <a:rPr lang="cs-CZ" noProof="0" dirty="0"/>
                        <a:t>b</a:t>
                      </a:r>
                      <a:r>
                        <a:rPr lang="fr-CH" noProof="0" dirty="0"/>
                        <a:t>ordonnée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noProof="0" dirty="0"/>
                        <a:t>Plus-que-parfait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noProof="0" dirty="0"/>
                        <a:t>Plus-que-parfait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noProof="0" dirty="0"/>
                        <a:t>Plus-que-parfait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noProof="0" dirty="0"/>
                        <a:t>Plus-que-parfait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H" noProof="0" dirty="0"/>
                        <a:t>Antériorité lointaine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CH" i="1" dirty="0"/>
                        <a:t>Il fait rénover la demeure que ses ancêtres avaient achetée en 1870.</a:t>
                      </a:r>
                      <a:endParaRPr lang="cs-CZ" i="1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i="1" dirty="0"/>
                        <a:t>Il faisait rénover la demeure que ses ancêtres avaient achetée en 1870.</a:t>
                      </a:r>
                      <a:endParaRPr lang="cs-CZ" i="1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i="1" dirty="0"/>
                        <a:t>Il a fait rénover la demeure que ses ancêtres avaient achetée en 1870.</a:t>
                      </a:r>
                      <a:endParaRPr lang="cs-CZ" i="1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i="1" dirty="0"/>
                        <a:t>Il fit rénover la demeure que ses ancêtres avaient achetée en 1870.</a:t>
                      </a:r>
                      <a:endParaRPr lang="cs-CZ" i="1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595004" y="5834130"/>
            <a:ext cx="10944466" cy="73866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fr-CH" sz="1400" dirty="0"/>
              <a:t>¹</a:t>
            </a:r>
            <a:r>
              <a:rPr lang="cs-CZ" sz="1400" dirty="0"/>
              <a:t> + </a:t>
            </a:r>
            <a:r>
              <a:rPr lang="fr-CH" sz="1400" dirty="0"/>
              <a:t>Passé antérieur : </a:t>
            </a:r>
            <a:r>
              <a:rPr lang="fr-CH" sz="1400" i="1" dirty="0"/>
              <a:t>À peine fut-il couché/ À peine s’était-il couché qu’il dormait à poings fermés.</a:t>
            </a:r>
          </a:p>
          <a:p>
            <a:r>
              <a:rPr lang="fr-CH" sz="1400" dirty="0"/>
              <a:t>²</a:t>
            </a:r>
            <a:r>
              <a:rPr lang="cs-CZ" sz="1400" dirty="0"/>
              <a:t> + </a:t>
            </a:r>
            <a:r>
              <a:rPr lang="fr-CH" sz="1400" dirty="0"/>
              <a:t>Passé composé : </a:t>
            </a:r>
            <a:r>
              <a:rPr lang="fr-CH" sz="1400" i="1" dirty="0"/>
              <a:t>Dès qu’il a eu fini/a fini, il est parti à sa recherche.</a:t>
            </a:r>
          </a:p>
          <a:p>
            <a:r>
              <a:rPr lang="fr-CH" sz="1400" dirty="0"/>
              <a:t>³</a:t>
            </a:r>
            <a:r>
              <a:rPr lang="cs-CZ" sz="1400" dirty="0"/>
              <a:t> + </a:t>
            </a:r>
            <a:r>
              <a:rPr lang="fr-CH" sz="1400" dirty="0"/>
              <a:t>Passé composé : </a:t>
            </a:r>
            <a:r>
              <a:rPr lang="fr-CH" sz="1400" i="1" dirty="0"/>
              <a:t>Il n’a pas aimé le film que nous avons vu hier soir/que nous avions vu ensemble.</a:t>
            </a:r>
            <a:endParaRPr lang="cs-CZ" sz="1400" i="1" dirty="0"/>
          </a:p>
        </p:txBody>
      </p:sp>
    </p:spTree>
    <p:extLst>
      <p:ext uri="{BB962C8B-B14F-4D97-AF65-F5344CB8AC3E}">
        <p14:creationId xmlns:p14="http://schemas.microsoft.com/office/powerpoint/2010/main" val="1980540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Plus-que-parfait et passé composé</a:t>
            </a: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500972"/>
              </p:ext>
            </p:extLst>
          </p:nvPr>
        </p:nvGraphicFramePr>
        <p:xfrm>
          <a:off x="1097280" y="2705663"/>
          <a:ext cx="10224681" cy="284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12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6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H" dirty="0"/>
                        <a:t>Antériorité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Plus-que-parfait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Passé composé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CH" dirty="0"/>
                        <a:t>Avec l’imparfait</a:t>
                      </a:r>
                      <a:endParaRPr lang="cs-CZ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i="1" dirty="0"/>
                        <a:t>Elle pleurait parce qu’elle avait perdu sa poupée.</a:t>
                      </a:r>
                      <a:br>
                        <a:rPr lang="fr-CH" i="1" dirty="0"/>
                      </a:br>
                      <a:r>
                        <a:rPr lang="fr-CH" i="1" dirty="0"/>
                        <a:t>Il était essoufflé parce qu’il avait couru.</a:t>
                      </a:r>
                      <a:endParaRPr lang="cs-CZ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CH" dirty="0"/>
                        <a:t>Avec le passé</a:t>
                      </a:r>
                      <a:r>
                        <a:rPr lang="fr-CH" baseline="0" dirty="0"/>
                        <a:t> simple</a:t>
                      </a:r>
                      <a:endParaRPr lang="cs-CZ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i="1" dirty="0"/>
                        <a:t>Il vit que sa fille avait pleuré.</a:t>
                      </a:r>
                      <a:endParaRPr lang="cs-CZ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i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CH" dirty="0"/>
                        <a:t>Avec le passé composé</a:t>
                      </a:r>
                      <a:endParaRPr lang="cs-CZ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i="1" dirty="0"/>
                        <a:t>J’ai acheté en 2003</a:t>
                      </a:r>
                      <a:r>
                        <a:rPr lang="fr-CH" i="1" baseline="0" dirty="0"/>
                        <a:t> la maison où j’avais vécu l’année précédente.</a:t>
                      </a:r>
                    </a:p>
                    <a:p>
                      <a:r>
                        <a:rPr lang="fr-CH" i="1" dirty="0"/>
                        <a:t>Bob a été arrêté en 2010, parce qu’il avait attaqué une banque l’année précédente.</a:t>
                      </a:r>
                      <a:endParaRPr lang="cs-CZ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i="1" dirty="0"/>
                        <a:t>J’ai acheté en 2003 la maison où j’ai vécu quand j’étais petit.</a:t>
                      </a:r>
                    </a:p>
                    <a:p>
                      <a:r>
                        <a:rPr lang="fr-CH" i="1" dirty="0"/>
                        <a:t>Bob</a:t>
                      </a:r>
                      <a:r>
                        <a:rPr lang="fr-CH" i="1" baseline="0" dirty="0"/>
                        <a:t> a été arrêté parce qu’il a attaqué une banque l’année dernière.</a:t>
                      </a:r>
                      <a:endParaRPr lang="cs-CZ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Obdélník 5"/>
          <p:cNvSpPr/>
          <p:nvPr/>
        </p:nvSpPr>
        <p:spPr>
          <a:xfrm>
            <a:off x="1097280" y="1840391"/>
            <a:ext cx="10058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dirty="0"/>
              <a:t>L’antériorité dans le passé se marque généralement avec </a:t>
            </a:r>
            <a:r>
              <a:rPr lang="fr-CH" b="1" dirty="0"/>
              <a:t>le plus-que-parfait</a:t>
            </a:r>
            <a:r>
              <a:rPr lang="fr-CH" dirty="0"/>
              <a:t>, mais le passé composé est possible dans certains cas.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305369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1246</TotalTime>
  <Words>1332</Words>
  <Application>Microsoft Office PowerPoint</Application>
  <PresentationFormat>Širokoúhlá obrazovka</PresentationFormat>
  <Paragraphs>120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Retrospektiva</vt:lpstr>
      <vt:lpstr>Les temps du passé 2</vt:lpstr>
      <vt:lpstr>Formes</vt:lpstr>
      <vt:lpstr>Plus-que-parfait : valeur générale</vt:lpstr>
      <vt:lpstr>Plus-que-parfait : emplois particuliers</vt:lpstr>
      <vt:lpstr>Passé antérieur</vt:lpstr>
      <vt:lpstr>Passé antérieur</vt:lpstr>
      <vt:lpstr>Passé surcomposé</vt:lpstr>
      <vt:lpstr>Expression de l’antériorité</vt:lpstr>
      <vt:lpstr>Plus-que-parfait et passé composé</vt:lpstr>
      <vt:lpstr>Plus-que-parfait et passé composé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Antériorité des temps du passé</dc:title>
  <dc:creator>Alena Petříková</dc:creator>
  <cp:lastModifiedBy>Alena Petříková</cp:lastModifiedBy>
  <cp:revision>54</cp:revision>
  <dcterms:created xsi:type="dcterms:W3CDTF">2015-03-19T10:39:23Z</dcterms:created>
  <dcterms:modified xsi:type="dcterms:W3CDTF">2016-03-30T12:53:24Z</dcterms:modified>
</cp:coreProperties>
</file>