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76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93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36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34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72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17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5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2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23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1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78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CD23-3AB4-49AB-A2D4-C9651C9981F4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86D7E-0076-477B-B35E-F9F9D29B1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82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Sdílené </a:t>
            </a:r>
            <a:r>
              <a:rPr lang="cs-CZ" dirty="0" smtClean="0"/>
              <a:t>emoce – </a:t>
            </a:r>
            <a:br>
              <a:rPr lang="cs-CZ" dirty="0" smtClean="0"/>
            </a:br>
            <a:r>
              <a:rPr lang="cs-CZ" sz="3500" dirty="0" smtClean="0"/>
              <a:t>úvod do E. Stein</a:t>
            </a:r>
            <a:endParaRPr lang="cs-CZ" sz="3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Švec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168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Konstituce osoby v prožitcích citu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Hloubka : Pocity a náladami se mohu nechat proniknout v různé hloubce: buďto se mohu prožívat nejen jistou emoci či náladu ve svém zaměření na předmět jako rozčilující, urážlivý či </a:t>
            </a:r>
            <a:r>
              <a:rPr lang="cs-CZ" dirty="0" err="1" smtClean="0"/>
              <a:t>rozradosstňující</a:t>
            </a:r>
            <a:r>
              <a:rPr lang="cs-CZ" dirty="0" smtClean="0"/>
              <a:t>, ale také její pronikání do sebe samé. (108)</a:t>
            </a:r>
          </a:p>
          <a:p>
            <a:r>
              <a:rPr lang="cs-CZ" dirty="0" smtClean="0"/>
              <a:t>Trvání: také trvání je často závislé na hloubce citu, musíme však zároveň rozlišovat trvání a intenzitu: mírné rozladění může přetrvávat, aniž by mě prostupovalo skrz naskrz. (108)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483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pro debatu na semináři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ztotožnění našeho vlastního, hlubokého já se sférou citů dobově podmíněným rysem našeho moderního sebe-pochopení? </a:t>
            </a:r>
            <a:r>
              <a:rPr lang="cs-CZ" dirty="0" err="1" smtClean="0"/>
              <a:t>Tj</a:t>
            </a:r>
            <a:r>
              <a:rPr lang="cs-CZ" dirty="0"/>
              <a:t> </a:t>
            </a:r>
            <a:r>
              <a:rPr lang="cs-CZ" dirty="0" smtClean="0"/>
              <a:t>pouze jednou z mnoha historických forem sebe-určení </a:t>
            </a:r>
            <a:r>
              <a:rPr lang="cs-CZ" dirty="0"/>
              <a:t>osoby, kterou jsme převzali od Rousseau a romantiků? </a:t>
            </a:r>
          </a:p>
          <a:p>
            <a:endParaRPr lang="cs-CZ" dirty="0" smtClean="0"/>
          </a:p>
          <a:p>
            <a:r>
              <a:rPr lang="cs-CZ" dirty="0" smtClean="0"/>
              <a:t>Není teze o tom, že každý cítící akt je vybudován, založen na aktu teoretickém, intelektualistickým předsudkem, který E. Stein převzala od Husserla?</a:t>
            </a:r>
          </a:p>
        </p:txBody>
      </p:sp>
    </p:spTree>
    <p:extLst>
      <p:ext uri="{BB962C8B-B14F-4D97-AF65-F5344CB8AC3E}">
        <p14:creationId xmlns:p14="http://schemas.microsoft.com/office/powerpoint/2010/main" val="214525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je vůbec možné, aby dva jedinci nebo celá skupina (například spoluhráči, diváci divadelního představení, účastníci politické demonstrace) sdíleli společné emoce? </a:t>
            </a:r>
            <a:endParaRPr lang="cs-CZ" dirty="0" smtClean="0"/>
          </a:p>
          <a:p>
            <a:endParaRPr lang="cs-CZ" dirty="0"/>
          </a:p>
          <a:p>
            <a:pPr lvl="1"/>
            <a:r>
              <a:rPr lang="cs-CZ" dirty="0" smtClean="0"/>
              <a:t>Jak </a:t>
            </a:r>
            <a:r>
              <a:rPr lang="cs-CZ" dirty="0"/>
              <a:t>pojmout vzájemný vztah jedinců, kteří se účastní emocionálního </a:t>
            </a:r>
            <a:r>
              <a:rPr lang="cs-CZ" dirty="0" err="1"/>
              <a:t>spolunaladění</a:t>
            </a:r>
            <a:r>
              <a:rPr lang="cs-CZ" dirty="0"/>
              <a:t> či sdílení? 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/>
              <a:t>Jak porozumět povaze emocí, abychom vůbec mohli vysvětlit možnost jejich sdílení?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28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ři hlavní typy individualistických předpojetí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3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) “Ontologický individualismus”: emoce jsou mentální stavy, jejichž subjektem může být pouze vědomý jednotlivec. </a:t>
            </a:r>
          </a:p>
          <a:p>
            <a:pPr marL="0" indent="0">
              <a:buNone/>
            </a:pPr>
            <a:r>
              <a:rPr lang="cs-CZ" dirty="0"/>
              <a:t>2) „Epistemologický individualismus“, podle nějž má vědomý subjekt přímý a privilegovaný přístup k vlastním emocím. Díky tomu se těší „epistemické autoritě“ ohledně vlastního emocionálního života. </a:t>
            </a:r>
          </a:p>
          <a:p>
            <a:pPr marL="0" indent="0">
              <a:buNone/>
            </a:pPr>
            <a:r>
              <a:rPr lang="cs-CZ" dirty="0"/>
              <a:t>3) „Fyzikální individualismus“ (mohli bychom říci fyziologický): emoce jsou přísně vázány na místo, kde jsou vyvolány patřičnými tělesnými </a:t>
            </a:r>
            <a:r>
              <a:rPr lang="cs-CZ" dirty="0" err="1"/>
              <a:t>vzrich</a:t>
            </a:r>
            <a:r>
              <a:rPr lang="cs-CZ" dirty="0"/>
              <a:t> y </a:t>
            </a:r>
            <a:r>
              <a:rPr lang="cs-CZ" dirty="0" err="1"/>
              <a:t>akde</a:t>
            </a:r>
            <a:r>
              <a:rPr lang="cs-CZ" dirty="0"/>
              <a:t> jsou pociťovány, a sice v tělech chápaných jako vzájemně rozlišené individuální organismy.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(</a:t>
            </a:r>
            <a:r>
              <a:rPr lang="cs-CZ" dirty="0" err="1"/>
              <a:t>cfr</a:t>
            </a:r>
            <a:r>
              <a:rPr lang="cs-CZ" dirty="0"/>
              <a:t>. H. B. Schmid, </a:t>
            </a:r>
            <a:r>
              <a:rPr lang="cs-CZ" i="1" dirty="0" err="1"/>
              <a:t>Shared</a:t>
            </a:r>
            <a:r>
              <a:rPr lang="cs-CZ" i="1" dirty="0"/>
              <a:t> </a:t>
            </a:r>
            <a:r>
              <a:rPr lang="cs-CZ" i="1" dirty="0" err="1"/>
              <a:t>Feelings</a:t>
            </a:r>
            <a:r>
              <a:rPr lang="cs-CZ" i="1" dirty="0"/>
              <a:t>: </a:t>
            </a:r>
            <a:r>
              <a:rPr lang="cs-CZ" i="1" dirty="0" err="1"/>
              <a:t>Towards</a:t>
            </a:r>
            <a:r>
              <a:rPr lang="cs-CZ" i="1" dirty="0"/>
              <a:t> a </a:t>
            </a:r>
            <a:r>
              <a:rPr lang="cs-CZ" i="1" dirty="0" err="1"/>
              <a:t>Phenomenology</a:t>
            </a:r>
            <a:r>
              <a:rPr lang="cs-CZ" i="1" dirty="0"/>
              <a:t> of </a:t>
            </a:r>
            <a:r>
              <a:rPr lang="cs-CZ" i="1" dirty="0" err="1"/>
              <a:t>Collective</a:t>
            </a:r>
            <a:r>
              <a:rPr lang="cs-CZ" i="1" dirty="0"/>
              <a:t> </a:t>
            </a:r>
            <a:r>
              <a:rPr lang="cs-CZ" i="1" dirty="0" err="1"/>
              <a:t>Affective</a:t>
            </a:r>
            <a:r>
              <a:rPr lang="cs-CZ" i="1" dirty="0"/>
              <a:t> </a:t>
            </a:r>
            <a:r>
              <a:rPr lang="cs-CZ" i="1" dirty="0" err="1"/>
              <a:t>Intentionality</a:t>
            </a:r>
            <a:r>
              <a:rPr lang="cs-CZ" dirty="0"/>
              <a:t>, in: H. B. Schmid, N. </a:t>
            </a:r>
            <a:r>
              <a:rPr lang="cs-CZ" dirty="0" err="1"/>
              <a:t>Psarros</a:t>
            </a:r>
            <a:r>
              <a:rPr lang="cs-CZ" dirty="0"/>
              <a:t>, K. Schulte-</a:t>
            </a:r>
            <a:r>
              <a:rPr lang="cs-CZ" dirty="0" err="1"/>
              <a:t>Ostermann</a:t>
            </a:r>
            <a:r>
              <a:rPr lang="cs-CZ" dirty="0"/>
              <a:t>, </a:t>
            </a:r>
            <a:r>
              <a:rPr lang="cs-CZ" dirty="0" err="1"/>
              <a:t>eds</a:t>
            </a:r>
            <a:r>
              <a:rPr lang="cs-CZ" dirty="0"/>
              <a:t>, </a:t>
            </a:r>
            <a:r>
              <a:rPr lang="cs-CZ" i="1" dirty="0" err="1"/>
              <a:t>Concepts</a:t>
            </a:r>
            <a:r>
              <a:rPr lang="cs-CZ" i="1" dirty="0"/>
              <a:t> of </a:t>
            </a:r>
            <a:r>
              <a:rPr lang="cs-CZ" i="1" dirty="0" err="1"/>
              <a:t>Sharedness</a:t>
            </a:r>
            <a:r>
              <a:rPr lang="cs-CZ" i="1" dirty="0"/>
              <a:t>: </a:t>
            </a:r>
            <a:r>
              <a:rPr lang="cs-CZ" i="1" dirty="0" err="1"/>
              <a:t>Essays</a:t>
            </a:r>
            <a:r>
              <a:rPr lang="cs-CZ" i="1" dirty="0"/>
              <a:t> on </a:t>
            </a:r>
            <a:r>
              <a:rPr lang="cs-CZ" i="1" dirty="0" err="1"/>
              <a:t>Collective</a:t>
            </a:r>
            <a:r>
              <a:rPr lang="cs-CZ" i="1" dirty="0"/>
              <a:t> </a:t>
            </a:r>
            <a:r>
              <a:rPr lang="cs-CZ" i="1" dirty="0" err="1"/>
              <a:t>Intentionality</a:t>
            </a:r>
            <a:r>
              <a:rPr lang="cs-CZ" dirty="0"/>
              <a:t>, </a:t>
            </a:r>
            <a:r>
              <a:rPr lang="cs-CZ" dirty="0" err="1"/>
              <a:t>Ontos</a:t>
            </a:r>
            <a:r>
              <a:rPr lang="cs-CZ" dirty="0"/>
              <a:t>, Frankfurt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2008)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0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rozšířené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Zastánci „rozšířených emocí“:</a:t>
            </a:r>
          </a:p>
          <a:p>
            <a:r>
              <a:rPr lang="cs-CZ" dirty="0" err="1"/>
              <a:t>Joel</a:t>
            </a:r>
            <a:r>
              <a:rPr lang="cs-CZ" dirty="0"/>
              <a:t> </a:t>
            </a:r>
            <a:r>
              <a:rPr lang="cs-CZ" dirty="0" err="1"/>
              <a:t>Krueger</a:t>
            </a:r>
            <a:r>
              <a:rPr lang="cs-CZ" dirty="0"/>
              <a:t>, </a:t>
            </a:r>
            <a:r>
              <a:rPr lang="cs-CZ" i="1" dirty="0" err="1"/>
              <a:t>Varieties</a:t>
            </a:r>
            <a:r>
              <a:rPr lang="cs-CZ" i="1" dirty="0"/>
              <a:t> of </a:t>
            </a:r>
            <a:r>
              <a:rPr lang="cs-CZ" i="1" dirty="0" err="1"/>
              <a:t>extended</a:t>
            </a:r>
            <a:r>
              <a:rPr lang="cs-CZ" i="1" dirty="0"/>
              <a:t> </a:t>
            </a:r>
            <a:r>
              <a:rPr lang="cs-CZ" i="1" dirty="0" err="1"/>
              <a:t>emotions</a:t>
            </a:r>
            <a:r>
              <a:rPr lang="cs-CZ" dirty="0"/>
              <a:t>,  </a:t>
            </a:r>
            <a:r>
              <a:rPr lang="cs-CZ" i="1" dirty="0" err="1"/>
              <a:t>Phenomenology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Cognitive</a:t>
            </a:r>
            <a:r>
              <a:rPr lang="cs-CZ" i="1" dirty="0"/>
              <a:t> </a:t>
            </a:r>
            <a:r>
              <a:rPr lang="cs-CZ" i="1" dirty="0" err="1"/>
              <a:t>Sciences</a:t>
            </a:r>
            <a:r>
              <a:rPr lang="cs-CZ" i="1" dirty="0"/>
              <a:t>,</a:t>
            </a:r>
            <a:r>
              <a:rPr lang="cs-CZ" dirty="0"/>
              <a:t> (2014) </a:t>
            </a:r>
            <a:r>
              <a:rPr lang="cs-CZ" dirty="0" err="1"/>
              <a:t>volume</a:t>
            </a:r>
            <a:r>
              <a:rPr lang="cs-CZ" dirty="0"/>
              <a:t> 13, 533–555</a:t>
            </a:r>
          </a:p>
          <a:p>
            <a:r>
              <a:rPr lang="cs-CZ" dirty="0"/>
              <a:t>J </a:t>
            </a:r>
            <a:r>
              <a:rPr lang="cs-CZ" dirty="0" err="1"/>
              <a:t>Krueger</a:t>
            </a:r>
            <a:r>
              <a:rPr lang="cs-CZ" dirty="0"/>
              <a:t>, T. </a:t>
            </a:r>
            <a:r>
              <a:rPr lang="cs-CZ" dirty="0" err="1"/>
              <a:t>Szanto</a:t>
            </a:r>
            <a:r>
              <a:rPr lang="cs-CZ" dirty="0"/>
              <a:t>: </a:t>
            </a:r>
            <a:r>
              <a:rPr lang="cs-CZ" dirty="0" err="1"/>
              <a:t>Extended</a:t>
            </a:r>
            <a:r>
              <a:rPr lang="cs-CZ" dirty="0"/>
              <a:t> </a:t>
            </a:r>
            <a:r>
              <a:rPr lang="cs-CZ" dirty="0" err="1"/>
              <a:t>Emotions</a:t>
            </a:r>
            <a:r>
              <a:rPr lang="cs-CZ" dirty="0"/>
              <a:t>, </a:t>
            </a:r>
            <a:r>
              <a:rPr lang="cs-CZ" i="1" dirty="0" err="1"/>
              <a:t>Philosophical</a:t>
            </a:r>
            <a:r>
              <a:rPr lang="cs-CZ" i="1" dirty="0"/>
              <a:t> </a:t>
            </a:r>
            <a:r>
              <a:rPr lang="cs-CZ" i="1" dirty="0" err="1"/>
              <a:t>Compass</a:t>
            </a:r>
            <a:r>
              <a:rPr lang="cs-CZ" dirty="0"/>
              <a:t> 11 (12), (2016) 863-878 </a:t>
            </a:r>
          </a:p>
          <a:p>
            <a:endParaRPr lang="cs-CZ" dirty="0" smtClean="0"/>
          </a:p>
          <a:p>
            <a:r>
              <a:rPr lang="cs-CZ" dirty="0" smtClean="0"/>
              <a:t>Své emoce regulujeme re-konfigurací vlastního okolí: barvy stěn, hudba (</a:t>
            </a:r>
            <a:r>
              <a:rPr lang="cs-CZ" dirty="0" err="1" smtClean="0"/>
              <a:t>playlisty</a:t>
            </a:r>
            <a:r>
              <a:rPr lang="cs-CZ" dirty="0" smtClean="0"/>
              <a:t>), večírky, večeře, osvětlení…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emoce </a:t>
            </a:r>
            <a:r>
              <a:rPr lang="cs-CZ" dirty="0"/>
              <a:t>nejsou jen uvnitř nás, ale ve způsobu, jímž jsme situováni do vlastní situace a ze způsobu, jímž si ji osvojujeme.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12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Kritika ontologického individualismu ze strany sociologie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sz="2200" dirty="0" err="1" smtClean="0"/>
              <a:t>Arlie</a:t>
            </a:r>
            <a:r>
              <a:rPr lang="cs-CZ" sz="2200" dirty="0" smtClean="0"/>
              <a:t> </a:t>
            </a:r>
            <a:r>
              <a:rPr lang="cs-CZ" sz="2200" dirty="0" err="1" smtClean="0"/>
              <a:t>Hochschild</a:t>
            </a:r>
            <a:r>
              <a:rPr lang="cs-CZ" sz="2200" dirty="0" smtClean="0"/>
              <a:t>: sdílené </a:t>
            </a:r>
            <a:r>
              <a:rPr lang="cs-CZ" sz="2200" dirty="0"/>
              <a:t>normy regulují co a jak bychom měli cítit ohledně společensky významných událostí v daných společenských kontextech. </a:t>
            </a:r>
          </a:p>
          <a:p>
            <a:pPr lvl="1">
              <a:lnSpc>
                <a:spcPct val="110000"/>
              </a:lnSpc>
            </a:pPr>
            <a:r>
              <a:rPr lang="cs-CZ" sz="1900" i="1" dirty="0"/>
              <a:t>The </a:t>
            </a:r>
            <a:r>
              <a:rPr lang="cs-CZ" sz="1900" i="1" dirty="0" err="1"/>
              <a:t>Managed</a:t>
            </a:r>
            <a:r>
              <a:rPr lang="cs-CZ" sz="1900" i="1" dirty="0"/>
              <a:t> </a:t>
            </a:r>
            <a:r>
              <a:rPr lang="cs-CZ" sz="1900" i="1" dirty="0" err="1"/>
              <a:t>Heart</a:t>
            </a:r>
            <a:r>
              <a:rPr lang="cs-CZ" sz="1900" i="1" dirty="0"/>
              <a:t>: The </a:t>
            </a:r>
            <a:r>
              <a:rPr lang="cs-CZ" sz="1900" i="1" dirty="0" err="1"/>
              <a:t>Commercialization</a:t>
            </a:r>
            <a:r>
              <a:rPr lang="cs-CZ" sz="1900" i="1" dirty="0"/>
              <a:t> of </a:t>
            </a:r>
            <a:r>
              <a:rPr lang="cs-CZ" sz="1900" i="1" dirty="0" err="1"/>
              <a:t>Human</a:t>
            </a:r>
            <a:r>
              <a:rPr lang="cs-CZ" sz="1900" i="1" dirty="0"/>
              <a:t> Feeling</a:t>
            </a:r>
            <a:r>
              <a:rPr lang="cs-CZ" sz="1900" dirty="0"/>
              <a:t>, Berkeley, The University of </a:t>
            </a:r>
            <a:r>
              <a:rPr lang="cs-CZ" sz="1900" dirty="0" err="1"/>
              <a:t>California</a:t>
            </a:r>
            <a:r>
              <a:rPr lang="cs-CZ" sz="1900" dirty="0"/>
              <a:t> </a:t>
            </a:r>
            <a:r>
              <a:rPr lang="cs-CZ" sz="1900" dirty="0" err="1"/>
              <a:t>Press</a:t>
            </a:r>
            <a:r>
              <a:rPr lang="cs-CZ" sz="1900" dirty="0"/>
              <a:t>, 1983.</a:t>
            </a:r>
          </a:p>
          <a:p>
            <a:pPr lvl="1">
              <a:lnSpc>
                <a:spcPct val="110000"/>
              </a:lnSpc>
            </a:pPr>
            <a:r>
              <a:rPr lang="cs-CZ" sz="1900" i="1" dirty="0"/>
              <a:t>The </a:t>
            </a:r>
            <a:r>
              <a:rPr lang="cs-CZ" sz="1900" i="1" dirty="0" err="1"/>
              <a:t>Commercialization</a:t>
            </a:r>
            <a:r>
              <a:rPr lang="cs-CZ" sz="1900" i="1" dirty="0"/>
              <a:t> of </a:t>
            </a:r>
            <a:r>
              <a:rPr lang="cs-CZ" sz="1900" i="1" dirty="0" err="1"/>
              <a:t>Intimate</a:t>
            </a:r>
            <a:r>
              <a:rPr lang="cs-CZ" sz="1900" i="1" dirty="0"/>
              <a:t> </a:t>
            </a:r>
            <a:r>
              <a:rPr lang="cs-CZ" sz="1900" i="1" dirty="0" err="1"/>
              <a:t>Life</a:t>
            </a:r>
            <a:r>
              <a:rPr lang="cs-CZ" sz="1900" i="1" dirty="0"/>
              <a:t>: Notes From </a:t>
            </a:r>
            <a:r>
              <a:rPr lang="cs-CZ" sz="1900" i="1" dirty="0" err="1"/>
              <a:t>Home</a:t>
            </a:r>
            <a:r>
              <a:rPr lang="cs-CZ" sz="1900" i="1" dirty="0"/>
              <a:t> And </a:t>
            </a:r>
            <a:r>
              <a:rPr lang="cs-CZ" sz="1900" i="1" dirty="0" err="1"/>
              <a:t>Work</a:t>
            </a:r>
            <a:r>
              <a:rPr lang="cs-CZ" sz="1900" dirty="0"/>
              <a:t>, San Francisco et Los Angeles, University of </a:t>
            </a:r>
            <a:r>
              <a:rPr lang="cs-CZ" sz="1900" dirty="0" err="1"/>
              <a:t>California</a:t>
            </a:r>
            <a:r>
              <a:rPr lang="cs-CZ" sz="1900" dirty="0"/>
              <a:t> </a:t>
            </a:r>
            <a:r>
              <a:rPr lang="cs-CZ" sz="1900" dirty="0" err="1"/>
              <a:t>Press</a:t>
            </a:r>
            <a:r>
              <a:rPr lang="cs-CZ" sz="1900" dirty="0"/>
              <a:t>, 2003 </a:t>
            </a:r>
            <a:endParaRPr lang="cs-CZ" sz="1900" dirty="0" smtClean="0"/>
          </a:p>
          <a:p>
            <a:pPr lvl="1">
              <a:lnSpc>
                <a:spcPct val="110000"/>
              </a:lnSpc>
            </a:pPr>
            <a:endParaRPr lang="cs-CZ" sz="2200" dirty="0" smtClean="0"/>
          </a:p>
          <a:p>
            <a:pPr>
              <a:lnSpc>
                <a:spcPct val="110000"/>
              </a:lnSpc>
            </a:pPr>
            <a:r>
              <a:rPr lang="cs-CZ" sz="2200" dirty="0"/>
              <a:t>Eva </a:t>
            </a:r>
            <a:r>
              <a:rPr lang="cs-CZ" sz="2200" dirty="0" err="1" smtClean="0"/>
              <a:t>Illouz</a:t>
            </a:r>
            <a:r>
              <a:rPr lang="cs-CZ" sz="2200" dirty="0" smtClean="0"/>
              <a:t>,  </a:t>
            </a:r>
            <a:r>
              <a:rPr lang="cs-CZ" sz="2200" i="1" dirty="0" err="1"/>
              <a:t>Consuming</a:t>
            </a:r>
            <a:r>
              <a:rPr lang="cs-CZ" sz="2200" i="1" dirty="0"/>
              <a:t> </a:t>
            </a:r>
            <a:r>
              <a:rPr lang="cs-CZ" sz="2200" i="1" dirty="0" err="1"/>
              <a:t>the</a:t>
            </a:r>
            <a:r>
              <a:rPr lang="cs-CZ" sz="2200" i="1" dirty="0"/>
              <a:t> </a:t>
            </a:r>
            <a:r>
              <a:rPr lang="cs-CZ" sz="2200" i="1" dirty="0" err="1"/>
              <a:t>Romantic</a:t>
            </a:r>
            <a:r>
              <a:rPr lang="cs-CZ" sz="2200" i="1" dirty="0"/>
              <a:t> Utopia: Love and </a:t>
            </a:r>
            <a:r>
              <a:rPr lang="cs-CZ" sz="2200" i="1" dirty="0" err="1"/>
              <a:t>the</a:t>
            </a:r>
            <a:r>
              <a:rPr lang="cs-CZ" sz="2200" i="1" dirty="0"/>
              <a:t> </a:t>
            </a:r>
            <a:r>
              <a:rPr lang="cs-CZ" sz="2200" i="1" dirty="0" err="1"/>
              <a:t>Cultural</a:t>
            </a:r>
            <a:r>
              <a:rPr lang="cs-CZ" sz="2200" i="1" dirty="0"/>
              <a:t> </a:t>
            </a:r>
            <a:r>
              <a:rPr lang="cs-CZ" sz="2200" i="1" dirty="0" err="1"/>
              <a:t>Contradictions</a:t>
            </a:r>
            <a:r>
              <a:rPr lang="cs-CZ" sz="2200" i="1" dirty="0"/>
              <a:t> of </a:t>
            </a:r>
            <a:r>
              <a:rPr lang="cs-CZ" sz="2200" i="1" dirty="0" err="1"/>
              <a:t>Capitalism</a:t>
            </a:r>
            <a:r>
              <a:rPr lang="cs-CZ" sz="2200" i="1" dirty="0"/>
              <a:t>. </a:t>
            </a:r>
            <a:r>
              <a:rPr lang="cs-CZ" sz="2200" dirty="0"/>
              <a:t>Berkeley: University of </a:t>
            </a:r>
            <a:r>
              <a:rPr lang="cs-CZ" sz="2200" dirty="0" err="1"/>
              <a:t>California</a:t>
            </a:r>
            <a:r>
              <a:rPr lang="cs-CZ" sz="2200" dirty="0"/>
              <a:t> </a:t>
            </a:r>
            <a:r>
              <a:rPr lang="cs-CZ" sz="2200" dirty="0" err="1"/>
              <a:t>Press</a:t>
            </a:r>
            <a:r>
              <a:rPr lang="cs-CZ" sz="2200" dirty="0"/>
              <a:t>, 1997.   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Eva </a:t>
            </a:r>
            <a:r>
              <a:rPr lang="cs-CZ" sz="2200" dirty="0" err="1"/>
              <a:t>Illouz</a:t>
            </a:r>
            <a:r>
              <a:rPr lang="cs-CZ" sz="2200" dirty="0" smtClean="0"/>
              <a:t>. </a:t>
            </a:r>
            <a:r>
              <a:rPr lang="cs-CZ" sz="2200" i="1" dirty="0" err="1"/>
              <a:t>Why</a:t>
            </a:r>
            <a:r>
              <a:rPr lang="cs-CZ" sz="2200" i="1" dirty="0"/>
              <a:t> Love </a:t>
            </a:r>
            <a:r>
              <a:rPr lang="cs-CZ" sz="2200" i="1" dirty="0" err="1"/>
              <a:t>Hurts</a:t>
            </a:r>
            <a:r>
              <a:rPr lang="cs-CZ" sz="2200" i="1" dirty="0"/>
              <a:t>: A </a:t>
            </a:r>
            <a:r>
              <a:rPr lang="cs-CZ" sz="2200" i="1" dirty="0" err="1"/>
              <a:t>Sociological</a:t>
            </a:r>
            <a:r>
              <a:rPr lang="cs-CZ" sz="2200" i="1" dirty="0"/>
              <a:t> </a:t>
            </a:r>
            <a:r>
              <a:rPr lang="cs-CZ" sz="2200" i="1" dirty="0" err="1"/>
              <a:t>Explanation</a:t>
            </a:r>
            <a:r>
              <a:rPr lang="cs-CZ" sz="2200" dirty="0"/>
              <a:t>. Cambridge: Polity </a:t>
            </a:r>
            <a:r>
              <a:rPr lang="cs-CZ" sz="2200" dirty="0" err="1"/>
              <a:t>Press</a:t>
            </a:r>
            <a:r>
              <a:rPr lang="cs-CZ" sz="2200" dirty="0"/>
              <a:t>, 2012</a:t>
            </a:r>
            <a:r>
              <a:rPr lang="cs-CZ" sz="2200" dirty="0" smtClean="0"/>
              <a:t>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Internalizace emočních </a:t>
            </a:r>
            <a:r>
              <a:rPr lang="cs-CZ" dirty="0"/>
              <a:t>norem“ v podobě zvyků či </a:t>
            </a:r>
            <a:r>
              <a:rPr lang="cs-CZ" dirty="0" smtClean="0"/>
              <a:t>vtělených norem. </a:t>
            </a:r>
            <a:endParaRPr lang="cs-CZ" dirty="0"/>
          </a:p>
          <a:p>
            <a:endParaRPr lang="cs-CZ" sz="26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83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Spinoza - Afektivní </a:t>
            </a:r>
            <a:r>
              <a:rPr lang="cs-CZ" dirty="0" smtClean="0"/>
              <a:t>mimetismus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smtClean="0"/>
              <a:t>Představujeme-li si, že nějaká nám podobá věc, k níž jsme dosud nepocítili žádný afekt, se nachází v nějakém afektu, vyvolává to v nás podobný afekt.“ (</a:t>
            </a:r>
            <a:r>
              <a:rPr lang="cs-CZ" i="1" dirty="0" smtClean="0"/>
              <a:t>Etika</a:t>
            </a:r>
            <a:r>
              <a:rPr lang="cs-CZ" dirty="0" smtClean="0"/>
              <a:t>, III, 27, str. 120)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3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Tři póly sdílených 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Při sdílení pocitů je nám dáno vyjednávat mezi </a:t>
            </a:r>
            <a:r>
              <a:rPr lang="cs-CZ" dirty="0" smtClean="0"/>
              <a:t>tím: </a:t>
            </a:r>
          </a:p>
          <a:p>
            <a:r>
              <a:rPr lang="cs-CZ" dirty="0" smtClean="0"/>
              <a:t>co </a:t>
            </a:r>
            <a:r>
              <a:rPr lang="cs-CZ" u="sng" dirty="0"/>
              <a:t>osobně</a:t>
            </a:r>
            <a:r>
              <a:rPr lang="cs-CZ" dirty="0"/>
              <a:t> </a:t>
            </a:r>
            <a:r>
              <a:rPr lang="cs-CZ" dirty="0" smtClean="0"/>
              <a:t>cítím</a:t>
            </a:r>
          </a:p>
          <a:p>
            <a:r>
              <a:rPr lang="cs-CZ" dirty="0" smtClean="0"/>
              <a:t>jak </a:t>
            </a:r>
            <a:r>
              <a:rPr lang="cs-CZ" dirty="0"/>
              <a:t>se cítí mí </a:t>
            </a:r>
            <a:r>
              <a:rPr lang="cs-CZ" u="sng" dirty="0" smtClean="0"/>
              <a:t>bližní</a:t>
            </a:r>
          </a:p>
          <a:p>
            <a:r>
              <a:rPr lang="cs-CZ" dirty="0" smtClean="0"/>
              <a:t>co </a:t>
            </a:r>
            <a:r>
              <a:rPr lang="cs-CZ" dirty="0"/>
              <a:t>bychom ve světle sdílených či dokonce skupinových norem a hodnot </a:t>
            </a:r>
            <a:r>
              <a:rPr lang="cs-CZ" u="sng" dirty="0"/>
              <a:t>měli</a:t>
            </a:r>
            <a:r>
              <a:rPr lang="cs-CZ" dirty="0"/>
              <a:t> </a:t>
            </a:r>
            <a:r>
              <a:rPr lang="cs-CZ" dirty="0" smtClean="0"/>
              <a:t>pociťovat</a:t>
            </a:r>
            <a:r>
              <a:rPr lang="cs-CZ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69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E. Stein : pojem vcítění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Vcítění = „zkušenost cizího vědomí“ - schopnost vědomí, která mu umožňuje </a:t>
            </a:r>
            <a:r>
              <a:rPr lang="cs-CZ" dirty="0" smtClean="0"/>
              <a:t>rozumět jiným </a:t>
            </a:r>
          </a:p>
          <a:p>
            <a:r>
              <a:rPr lang="cs-CZ" dirty="0" smtClean="0"/>
              <a:t>„Empatie </a:t>
            </a:r>
            <a:r>
              <a:rPr lang="cs-CZ" dirty="0"/>
              <a:t>nikdy neznamená, že vědomí prvního ega je identické s vědomím druhého </a:t>
            </a:r>
            <a:r>
              <a:rPr lang="cs-CZ" dirty="0" smtClean="0"/>
              <a:t>ega“3</a:t>
            </a:r>
          </a:p>
          <a:p>
            <a:r>
              <a:rPr lang="cs-CZ" dirty="0" smtClean="0"/>
              <a:t>vlastní zkušenost je dána přímo, </a:t>
            </a:r>
            <a:r>
              <a:rPr lang="cs-CZ" dirty="0"/>
              <a:t>zatímco zkušenost druhého je pouze </a:t>
            </a:r>
            <a:r>
              <a:rPr lang="cs-CZ" dirty="0" err="1"/>
              <a:t>aprezentována</a:t>
            </a:r>
            <a:r>
              <a:rPr lang="cs-CZ" dirty="0"/>
              <a:t>.</a:t>
            </a:r>
          </a:p>
          <a:p>
            <a:r>
              <a:rPr lang="cs-CZ" dirty="0" smtClean="0"/>
              <a:t>Vcítěný </a:t>
            </a:r>
            <a:r>
              <a:rPr lang="cs-CZ" dirty="0"/>
              <a:t>prožitek </a:t>
            </a:r>
            <a:r>
              <a:rPr lang="cs-CZ" dirty="0" smtClean="0"/>
              <a:t>není dán „originárně“ – je zpřítomněný v mém vlastním prožitku druhého.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487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E. Stein: Konstituce osoby v prožitcích citu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Rozlišení sféry „cogitationes“ co do hloubky, v níž se angažuje naše vlastní já</a:t>
            </a:r>
          </a:p>
          <a:p>
            <a:r>
              <a:rPr lang="cs-CZ" dirty="0"/>
              <a:t>Teoretické akty = zaměření na předmět „já se drží zcela v pozadí“ </a:t>
            </a:r>
          </a:p>
          <a:p>
            <a:r>
              <a:rPr lang="cs-CZ" dirty="0"/>
              <a:t>Pocity = </a:t>
            </a:r>
            <a:r>
              <a:rPr lang="cs-CZ" dirty="0" smtClean="0"/>
              <a:t>„</a:t>
            </a:r>
            <a:r>
              <a:rPr lang="cs-CZ" dirty="0"/>
              <a:t>prožívá pocity jako vycházející z hloubi vlastního já</a:t>
            </a:r>
            <a:r>
              <a:rPr lang="cs-CZ" dirty="0" smtClean="0"/>
              <a:t>“ (s. 103)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Podpůrné argumenty:</a:t>
            </a:r>
          </a:p>
          <a:p>
            <a:r>
              <a:rPr lang="cs-CZ" dirty="0" smtClean="0"/>
              <a:t> reflektovat na vlastní pocity není totéž jako reflektovat na teoretické akty vědomí: reflexe na vlastní pocity má charakter objektivace něčeho subjektivního (proudu motivací, který mě nese a orientuje).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Milovat znamená nejen přisuzovat hodnotu celé osobě, ale také cele se angažovat </a:t>
            </a:r>
            <a:r>
              <a:rPr lang="cs-CZ" dirty="0" smtClean="0"/>
              <a:t>(s. 106, srov</a:t>
            </a:r>
            <a:r>
              <a:rPr lang="cs-CZ" dirty="0"/>
              <a:t>. MP, kap. Cogito ve </a:t>
            </a:r>
            <a:r>
              <a:rPr lang="cs-CZ" i="1" dirty="0"/>
              <a:t>Fen. vnímání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28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523</Words>
  <Application>Microsoft Office PowerPoint</Application>
  <PresentationFormat>Širokoúhlá obrazovka</PresentationFormat>
  <Paragraphs>58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Sdílené emoce –  úvod do E. Stein</vt:lpstr>
      <vt:lpstr>Výchozí otázky </vt:lpstr>
      <vt:lpstr>Tři hlavní typy individualistických předpojetí</vt:lpstr>
      <vt:lpstr>Hypotéza rozšířené mysli</vt:lpstr>
      <vt:lpstr>Kritika ontologického individualismu ze strany sociologie</vt:lpstr>
      <vt:lpstr>Spinoza - Afektivní mimetismus</vt:lpstr>
      <vt:lpstr>Tři póly sdílených emocí</vt:lpstr>
      <vt:lpstr>E. Stein : pojem vcítění</vt:lpstr>
      <vt:lpstr>E. Stein: Konstituce osoby v prožitcích citu</vt:lpstr>
      <vt:lpstr>Konstituce osoby v prožitcích citu</vt:lpstr>
      <vt:lpstr>Otázky pro debatu na semináři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Sdílené emoce</dc:title>
  <dc:creator>Ondrej Svec</dc:creator>
  <cp:lastModifiedBy>Ondrej Svec</cp:lastModifiedBy>
  <cp:revision>10</cp:revision>
  <dcterms:created xsi:type="dcterms:W3CDTF">2021-03-23T09:46:55Z</dcterms:created>
  <dcterms:modified xsi:type="dcterms:W3CDTF">2021-04-10T15:56:04Z</dcterms:modified>
</cp:coreProperties>
</file>