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0" r:id="rId4"/>
    <p:sldId id="259" r:id="rId5"/>
    <p:sldId id="257" r:id="rId6"/>
    <p:sldId id="258" r:id="rId7"/>
    <p:sldId id="262" r:id="rId8"/>
    <p:sldId id="267" r:id="rId9"/>
    <p:sldId id="261" r:id="rId10"/>
    <p:sldId id="263" r:id="rId11"/>
    <p:sldId id="266" r:id="rId12"/>
    <p:sldId id="265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A4BA8-0FAA-4C6E-B685-394A1AF2BB46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287BA-BFB6-4269-92FE-3ECD1CD435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308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A4BA8-0FAA-4C6E-B685-394A1AF2BB46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287BA-BFB6-4269-92FE-3ECD1CD435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582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A4BA8-0FAA-4C6E-B685-394A1AF2BB46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287BA-BFB6-4269-92FE-3ECD1CD435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747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A4BA8-0FAA-4C6E-B685-394A1AF2BB46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287BA-BFB6-4269-92FE-3ECD1CD435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864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A4BA8-0FAA-4C6E-B685-394A1AF2BB46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287BA-BFB6-4269-92FE-3ECD1CD435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264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A4BA8-0FAA-4C6E-B685-394A1AF2BB46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287BA-BFB6-4269-92FE-3ECD1CD435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444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A4BA8-0FAA-4C6E-B685-394A1AF2BB46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287BA-BFB6-4269-92FE-3ECD1CD435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597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A4BA8-0FAA-4C6E-B685-394A1AF2BB46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287BA-BFB6-4269-92FE-3ECD1CD435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815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A4BA8-0FAA-4C6E-B685-394A1AF2BB46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287BA-BFB6-4269-92FE-3ECD1CD435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150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A4BA8-0FAA-4C6E-B685-394A1AF2BB46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287BA-BFB6-4269-92FE-3ECD1CD435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1508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A4BA8-0FAA-4C6E-B685-394A1AF2BB46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287BA-BFB6-4269-92FE-3ECD1CD435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75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A4BA8-0FAA-4C6E-B685-394A1AF2BB46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287BA-BFB6-4269-92FE-3ECD1CD435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646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alnPevyOrA" TargetMode="External"/><Relationship Id="rId2" Type="http://schemas.openxmlformats.org/officeDocument/2006/relationships/hyperlink" Target="https://youtu.be/WAvqG9bio4M?t=3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Europe and Russia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Ekaterina Ananyeva</a:t>
            </a:r>
          </a:p>
          <a:p>
            <a:r>
              <a:rPr lang="en-GB" dirty="0" smtClean="0"/>
              <a:t>PhD candidate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812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Summary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77141"/>
            <a:ext cx="10515600" cy="4351338"/>
          </a:xfrm>
        </p:spPr>
        <p:txBody>
          <a:bodyPr/>
          <a:lstStyle/>
          <a:p>
            <a:r>
              <a:rPr lang="en-GB" dirty="0" smtClean="0"/>
              <a:t>Historical aspirations to be full part of Europe</a:t>
            </a:r>
          </a:p>
          <a:p>
            <a:r>
              <a:rPr lang="en-GB" dirty="0" smtClean="0"/>
              <a:t>Strong trade ties</a:t>
            </a:r>
          </a:p>
          <a:p>
            <a:r>
              <a:rPr lang="en-GB" dirty="0" smtClean="0"/>
              <a:t>EU dependency on Russian energy resources</a:t>
            </a:r>
          </a:p>
          <a:p>
            <a:r>
              <a:rPr lang="en-GB" dirty="0" smtClean="0"/>
              <a:t>Competing for post-Soviet states</a:t>
            </a:r>
          </a:p>
          <a:p>
            <a:r>
              <a:rPr lang="en-GB" dirty="0" smtClean="0"/>
              <a:t>Russian support of pro-Russian/nationalist parties in the EU</a:t>
            </a:r>
          </a:p>
          <a:p>
            <a:endParaRPr lang="en-GB" dirty="0" smtClean="0"/>
          </a:p>
          <a:p>
            <a:r>
              <a:rPr lang="en-GB" dirty="0" smtClean="0"/>
              <a:t>Mutual fear or mutual dependence?</a:t>
            </a:r>
          </a:p>
          <a:p>
            <a:endParaRPr lang="en-GB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930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77141"/>
            <a:ext cx="10515600" cy="435133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734" y="-92556"/>
            <a:ext cx="1850265" cy="1850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59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Discussion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77141"/>
            <a:ext cx="10515600" cy="4351338"/>
          </a:xfrm>
        </p:spPr>
        <p:txBody>
          <a:bodyPr/>
          <a:lstStyle/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youtu.be/WAvqG9bio4M?t=3m</a:t>
            </a:r>
            <a:r>
              <a:rPr lang="en-GB" dirty="0" smtClean="0"/>
              <a:t>  do you consider sanctions regime successful? </a:t>
            </a:r>
          </a:p>
          <a:p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www.youtube.com/watch?v=PalnPevyOrA</a:t>
            </a:r>
            <a:r>
              <a:rPr lang="en-GB" dirty="0" smtClean="0"/>
              <a:t>  conflict zone with RU ambassador in the EU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151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77141"/>
            <a:ext cx="10515600" cy="4351338"/>
          </a:xfrm>
        </p:spPr>
        <p:txBody>
          <a:bodyPr/>
          <a:lstStyle/>
          <a:p>
            <a:r>
              <a:rPr lang="en-US" dirty="0"/>
              <a:t>1. What are the priorities of RFP towards the EU and why?</a:t>
            </a:r>
          </a:p>
          <a:p>
            <a:endParaRPr lang="en-US" dirty="0"/>
          </a:p>
          <a:p>
            <a:r>
              <a:rPr lang="en-US" dirty="0"/>
              <a:t>2. Identify the main ideas (or interests) directing RFP in the EU</a:t>
            </a:r>
          </a:p>
          <a:p>
            <a:endParaRPr lang="en-US" dirty="0"/>
          </a:p>
          <a:p>
            <a:r>
              <a:rPr lang="en-US" dirty="0"/>
              <a:t>3. List the main partners of Russia within the EU (countries) and explain the choice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381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832576"/>
            <a:ext cx="10394138" cy="5834129"/>
          </a:xfrm>
        </p:spPr>
      </p:pic>
    </p:spTree>
    <p:extLst>
      <p:ext uri="{BB962C8B-B14F-4D97-AF65-F5344CB8AC3E}">
        <p14:creationId xmlns:p14="http://schemas.microsoft.com/office/powerpoint/2010/main" val="152879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Crude data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77141"/>
            <a:ext cx="10515600" cy="4351338"/>
          </a:xfrm>
        </p:spPr>
        <p:txBody>
          <a:bodyPr/>
          <a:lstStyle/>
          <a:p>
            <a:r>
              <a:rPr lang="en-GB" dirty="0" smtClean="0"/>
              <a:t>Russia – third trading partner of the EU</a:t>
            </a:r>
          </a:p>
          <a:p>
            <a:r>
              <a:rPr lang="en-GB" dirty="0" smtClean="0"/>
              <a:t>EU is Russian main trade partner </a:t>
            </a:r>
          </a:p>
          <a:p>
            <a:r>
              <a:rPr lang="en-US" dirty="0" smtClean="0"/>
              <a:t>EU </a:t>
            </a:r>
            <a:r>
              <a:rPr lang="en-US" dirty="0"/>
              <a:t>exports to </a:t>
            </a:r>
            <a:r>
              <a:rPr lang="en-US" dirty="0" smtClean="0"/>
              <a:t>Russia: machinery </a:t>
            </a:r>
            <a:r>
              <a:rPr lang="en-US" dirty="0"/>
              <a:t>and transport equipment, chemicals, </a:t>
            </a:r>
            <a:r>
              <a:rPr lang="en-US" dirty="0" smtClean="0"/>
              <a:t>medicines </a:t>
            </a:r>
            <a:r>
              <a:rPr lang="en-US" dirty="0"/>
              <a:t>and agricultural </a:t>
            </a:r>
            <a:r>
              <a:rPr lang="en-US" dirty="0" smtClean="0"/>
              <a:t>products</a:t>
            </a:r>
          </a:p>
          <a:p>
            <a:r>
              <a:rPr lang="en-US" dirty="0" smtClean="0"/>
              <a:t>EU investment to Russia: 75%</a:t>
            </a:r>
            <a:endParaRPr lang="ru-RU" dirty="0"/>
          </a:p>
          <a:p>
            <a:r>
              <a:rPr lang="ru-RU" dirty="0" smtClean="0"/>
              <a:t>71% </a:t>
            </a:r>
            <a:r>
              <a:rPr lang="en-GB" dirty="0" smtClean="0"/>
              <a:t>of Russian would like to normalize relations with the West (</a:t>
            </a:r>
            <a:r>
              <a:rPr lang="en-GB" smtClean="0"/>
              <a:t>broadly defined)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4698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Russia – part of Europe?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53779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dirty="0" smtClean="0"/>
              <a:t>Europe – main partner and FP focus since Peter the Great</a:t>
            </a:r>
          </a:p>
          <a:p>
            <a:pPr>
              <a:lnSpc>
                <a:spcPct val="100000"/>
              </a:lnSpc>
            </a:pPr>
            <a:r>
              <a:rPr lang="en-GB" dirty="0" smtClean="0"/>
              <a:t>Russia participated in almost all wars and coalitions</a:t>
            </a:r>
          </a:p>
          <a:p>
            <a:pPr>
              <a:lnSpc>
                <a:spcPct val="100000"/>
              </a:lnSpc>
            </a:pPr>
            <a:r>
              <a:rPr lang="en-GB" dirty="0" smtClean="0"/>
              <a:t>Emperors` family bonds, cultural ties</a:t>
            </a:r>
          </a:p>
          <a:p>
            <a:pPr>
              <a:lnSpc>
                <a:spcPct val="100000"/>
              </a:lnSpc>
            </a:pPr>
            <a:r>
              <a:rPr lang="en-GB" dirty="0" smtClean="0"/>
              <a:t>Place for dissidents to hide from Russian police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 smtClean="0"/>
              <a:t>BUT: adherence to its own statehood traditions</a:t>
            </a:r>
          </a:p>
          <a:p>
            <a:pPr>
              <a:lnSpc>
                <a:spcPct val="100000"/>
              </a:lnSpc>
            </a:pPr>
            <a:r>
              <a:rPr lang="en-GB" dirty="0"/>
              <a:t> </a:t>
            </a:r>
            <a:r>
              <a:rPr lang="en-GB" dirty="0" smtClean="0"/>
              <a:t>USSR: Europe = capitalism and imperialism </a:t>
            </a:r>
          </a:p>
          <a:p>
            <a:pPr>
              <a:lnSpc>
                <a:spcPct val="100000"/>
              </a:lnSpc>
            </a:pPr>
            <a:r>
              <a:rPr lang="en-GB" dirty="0" smtClean="0"/>
              <a:t>Special bilateral relations vis-à-vis states with Communist parties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635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 to ‘the common European home’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7881" y="1429556"/>
            <a:ext cx="11281893" cy="517730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GB" dirty="0" smtClean="0"/>
              <a:t>Helsinki human rights accords (1975)</a:t>
            </a:r>
          </a:p>
          <a:p>
            <a:pPr>
              <a:lnSpc>
                <a:spcPct val="100000"/>
              </a:lnSpc>
            </a:pPr>
            <a:r>
              <a:rPr lang="en-GB" dirty="0" smtClean="0"/>
              <a:t>Perestroika and Russian high hopes </a:t>
            </a:r>
            <a:r>
              <a:rPr lang="en-GB" dirty="0" smtClean="0">
                <a:sym typeface="Wingdings" panose="05000000000000000000" pitchFamily="2" charset="2"/>
              </a:rPr>
              <a:t> participation in European institutionalisation:</a:t>
            </a:r>
            <a:endParaRPr lang="en-GB" dirty="0" smtClean="0"/>
          </a:p>
          <a:p>
            <a:pPr lvl="1">
              <a:lnSpc>
                <a:spcPct val="100000"/>
              </a:lnSpc>
            </a:pPr>
            <a:r>
              <a:rPr lang="en-GB" dirty="0" smtClean="0"/>
              <a:t>Accession to the Council of Europe (1996)</a:t>
            </a:r>
          </a:p>
          <a:p>
            <a:pPr lvl="1">
              <a:lnSpc>
                <a:spcPct val="100000"/>
              </a:lnSpc>
            </a:pPr>
            <a:r>
              <a:rPr lang="en-GB" dirty="0" smtClean="0"/>
              <a:t>The European Court of Human Rights (1996)</a:t>
            </a:r>
          </a:p>
          <a:p>
            <a:pPr lvl="1">
              <a:lnSpc>
                <a:spcPct val="100000"/>
              </a:lnSpc>
            </a:pPr>
            <a:r>
              <a:rPr lang="en-GB" dirty="0" smtClean="0"/>
              <a:t>The Parliamentary Assembly of the Council of Europe (PACE)</a:t>
            </a:r>
          </a:p>
          <a:p>
            <a:r>
              <a:rPr lang="en-GB" dirty="0" smtClean="0"/>
              <a:t>BUT: further integration stalled </a:t>
            </a:r>
            <a:r>
              <a:rPr lang="en-GB" dirty="0" smtClean="0">
                <a:sym typeface="Wingdings" panose="05000000000000000000" pitchFamily="2" charset="2"/>
              </a:rPr>
              <a:t> four “common spaces” 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Problems with the Road Map and EU extension to Central Europe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Current support of pro-Russian parties in the EU (Hungary, Bulgaria, France) </a:t>
            </a:r>
            <a:endParaRPr lang="en-GB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193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Does the EU want Russia?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757709"/>
            <a:ext cx="10515600" cy="447077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dirty="0" smtClean="0"/>
              <a:t>No single position on Russia (old VS new members)</a:t>
            </a:r>
          </a:p>
          <a:p>
            <a:pPr>
              <a:lnSpc>
                <a:spcPct val="100000"/>
              </a:lnSpc>
            </a:pPr>
            <a:r>
              <a:rPr lang="en-GB" dirty="0" smtClean="0"/>
              <a:t>Individual members VS common position </a:t>
            </a:r>
          </a:p>
          <a:p>
            <a:pPr lvl="1">
              <a:lnSpc>
                <a:spcPct val="100000"/>
              </a:lnSpc>
            </a:pPr>
            <a:r>
              <a:rPr lang="en-GB" dirty="0" smtClean="0"/>
              <a:t>‘special’ individual relations between Putin, Chirac, Berlusconi, and </a:t>
            </a:r>
            <a:r>
              <a:rPr lang="en-GB" dirty="0" err="1" smtClean="0"/>
              <a:t>Schröder</a:t>
            </a:r>
            <a:endParaRPr lang="en-GB" dirty="0" smtClean="0"/>
          </a:p>
          <a:p>
            <a:pPr>
              <a:lnSpc>
                <a:spcPct val="100000"/>
              </a:lnSpc>
            </a:pPr>
            <a:r>
              <a:rPr lang="en-GB" dirty="0" smtClean="0"/>
              <a:t>Issues of energy and energy security (case against Gazprom)</a:t>
            </a:r>
          </a:p>
          <a:p>
            <a:pPr>
              <a:lnSpc>
                <a:spcPct val="100000"/>
              </a:lnSpc>
            </a:pPr>
            <a:r>
              <a:rPr lang="en-GB" dirty="0" smtClean="0"/>
              <a:t>Soft power wars</a:t>
            </a:r>
          </a:p>
          <a:p>
            <a:pPr>
              <a:lnSpc>
                <a:spcPct val="100000"/>
              </a:lnSpc>
            </a:pPr>
            <a:r>
              <a:rPr lang="en-GB" dirty="0" smtClean="0"/>
              <a:t>Current sanctions regime </a:t>
            </a:r>
          </a:p>
          <a:p>
            <a:pPr marL="0" indent="0">
              <a:buNone/>
            </a:pPr>
            <a:endParaRPr lang="en-GB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369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46" y="128788"/>
            <a:ext cx="6161272" cy="4389906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9350" y="2215390"/>
            <a:ext cx="6019384" cy="4642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728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6214" y="262350"/>
            <a:ext cx="10515600" cy="1325563"/>
          </a:xfrm>
        </p:spPr>
        <p:txBody>
          <a:bodyPr/>
          <a:lstStyle/>
          <a:p>
            <a:r>
              <a:rPr lang="en-GB" dirty="0" smtClean="0"/>
              <a:t>Preference for bilateral relations. Germany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6214" y="1587913"/>
            <a:ext cx="3870426" cy="5031828"/>
          </a:xfrm>
        </p:spPr>
        <p:txBody>
          <a:bodyPr/>
          <a:lstStyle/>
          <a:p>
            <a:r>
              <a:rPr lang="en-GB" dirty="0" err="1" smtClean="0"/>
              <a:t>Ostpolitik</a:t>
            </a:r>
            <a:r>
              <a:rPr lang="en-GB" dirty="0" smtClean="0"/>
              <a:t> (Willy Brandt)</a:t>
            </a:r>
          </a:p>
          <a:p>
            <a:r>
              <a:rPr lang="en-GB" dirty="0" smtClean="0"/>
              <a:t>German business – driver</a:t>
            </a:r>
          </a:p>
          <a:p>
            <a:r>
              <a:rPr lang="en-GB" dirty="0" smtClean="0"/>
              <a:t>Role of </a:t>
            </a:r>
            <a:r>
              <a:rPr lang="en-GB" dirty="0" err="1" smtClean="0"/>
              <a:t>Schr</a:t>
            </a:r>
            <a:r>
              <a:rPr lang="de-DE" dirty="0" smtClean="0"/>
              <a:t>öder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Nord Stream</a:t>
            </a:r>
          </a:p>
          <a:p>
            <a:endParaRPr lang="de-DE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6640" y="1757708"/>
            <a:ext cx="7896573" cy="4862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23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</TotalTime>
  <Words>399</Words>
  <Application>Microsoft Office PowerPoint</Application>
  <PresentationFormat>Широкоэкранный</PresentationFormat>
  <Paragraphs>57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Тема Office</vt:lpstr>
      <vt:lpstr>Europe and Russia</vt:lpstr>
      <vt:lpstr>Презентация PowerPoint</vt:lpstr>
      <vt:lpstr>Презентация PowerPoint</vt:lpstr>
      <vt:lpstr>Crude data</vt:lpstr>
      <vt:lpstr>Russia – part of Europe?</vt:lpstr>
      <vt:lpstr>Back to ‘the common European home’</vt:lpstr>
      <vt:lpstr>Does the EU want Russia?</vt:lpstr>
      <vt:lpstr>Презентация PowerPoint</vt:lpstr>
      <vt:lpstr>Preference for bilateral relations. Germany</vt:lpstr>
      <vt:lpstr>Summary</vt:lpstr>
      <vt:lpstr>Презентация PowerPoint</vt:lpstr>
      <vt:lpstr>Discussion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 and Russia</dc:title>
  <dc:creator>Ekaterina Ananyeva</dc:creator>
  <cp:lastModifiedBy>Ekaterina Ananyeva</cp:lastModifiedBy>
  <cp:revision>26</cp:revision>
  <dcterms:created xsi:type="dcterms:W3CDTF">2017-01-01T18:27:10Z</dcterms:created>
  <dcterms:modified xsi:type="dcterms:W3CDTF">2018-10-30T15:45:48Z</dcterms:modified>
</cp:coreProperties>
</file>