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4" r:id="rId8"/>
    <p:sldId id="261" r:id="rId9"/>
    <p:sldId id="265" r:id="rId10"/>
    <p:sldId id="262"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10021888" cy="688816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an Tvrdík" initials="MT" lastIdx="2" clrIdx="0">
    <p:extLst>
      <p:ext uri="{19B8F6BF-5375-455C-9EA6-DF929625EA0E}">
        <p15:presenceInfo xmlns:p15="http://schemas.microsoft.com/office/powerpoint/2012/main" userId="2ea934dcb075f4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07T14:33:57.206" idx="1">
    <p:pos x="10" y="10"/>
    <p:text>Germanische Stämme um 100 n. Chr.</p:text>
    <p:extLst>
      <p:ext uri="{C676402C-5697-4E1C-873F-D02D1690AC5C}">
        <p15:threadingInfo xmlns:p15="http://schemas.microsoft.com/office/powerpoint/2012/main" timeZoneBias="-60"/>
      </p:ext>
    </p:extLst>
  </p:cm>
  <p:cm authorId="1" dt="2019-01-07T14:35:03.511" idx="2">
    <p:pos x="146" y="146"/>
    <p:text>Germanen zur Völkerwanderungszeit</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4B8453-E066-432F-80C1-4C2EE3F1430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2378435-D2CF-4F4B-86E1-9767E5830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A06077B-8E44-4F79-97FB-80D1A55AE400}"/>
              </a:ext>
            </a:extLst>
          </p:cNvPr>
          <p:cNvSpPr>
            <a:spLocks noGrp="1"/>
          </p:cNvSpPr>
          <p:nvPr>
            <p:ph type="dt" sz="half" idx="10"/>
          </p:nvPr>
        </p:nvSpPr>
        <p:spPr/>
        <p:txBody>
          <a:bodyPr/>
          <a:lstStyle/>
          <a:p>
            <a:fld id="{F6042DE6-A293-45C0-8B84-C3F49C2E5673}" type="datetimeFigureOut">
              <a:rPr lang="cs-CZ" smtClean="0"/>
              <a:t>20.12.2020</a:t>
            </a:fld>
            <a:endParaRPr lang="cs-CZ"/>
          </a:p>
        </p:txBody>
      </p:sp>
      <p:sp>
        <p:nvSpPr>
          <p:cNvPr id="5" name="Zástupný symbol pro zápatí 4">
            <a:extLst>
              <a:ext uri="{FF2B5EF4-FFF2-40B4-BE49-F238E27FC236}">
                <a16:creationId xmlns:a16="http://schemas.microsoft.com/office/drawing/2014/main" id="{543FB94E-1C82-4001-B651-8755B9FEDDA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69B9413-1CF6-4E22-AC0E-ED76CAD2A766}"/>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44051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2F54AE-614E-4C95-9177-7629D92B8ED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2FAA15D-69E9-4C03-B706-CFD113CBACEB}"/>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C913566-BA57-4324-A39A-A2006464E76E}"/>
              </a:ext>
            </a:extLst>
          </p:cNvPr>
          <p:cNvSpPr>
            <a:spLocks noGrp="1"/>
          </p:cNvSpPr>
          <p:nvPr>
            <p:ph type="dt" sz="half" idx="10"/>
          </p:nvPr>
        </p:nvSpPr>
        <p:spPr/>
        <p:txBody>
          <a:bodyPr/>
          <a:lstStyle/>
          <a:p>
            <a:fld id="{F6042DE6-A293-45C0-8B84-C3F49C2E5673}" type="datetimeFigureOut">
              <a:rPr lang="cs-CZ" smtClean="0"/>
              <a:t>20.12.2020</a:t>
            </a:fld>
            <a:endParaRPr lang="cs-CZ"/>
          </a:p>
        </p:txBody>
      </p:sp>
      <p:sp>
        <p:nvSpPr>
          <p:cNvPr id="5" name="Zástupný symbol pro zápatí 4">
            <a:extLst>
              <a:ext uri="{FF2B5EF4-FFF2-40B4-BE49-F238E27FC236}">
                <a16:creationId xmlns:a16="http://schemas.microsoft.com/office/drawing/2014/main" id="{99FEA45D-344A-49F9-B248-C1BA886F203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CF95532-43D6-4127-BDCD-F3BF3261C0F1}"/>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305792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C0744DB-1648-4264-BCEC-958FB5BD83F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2E006DF-3BC6-4B01-A2A5-DB54D5D2D035}"/>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D816A16-6AAD-4D09-88F3-C87563C41519}"/>
              </a:ext>
            </a:extLst>
          </p:cNvPr>
          <p:cNvSpPr>
            <a:spLocks noGrp="1"/>
          </p:cNvSpPr>
          <p:nvPr>
            <p:ph type="dt" sz="half" idx="10"/>
          </p:nvPr>
        </p:nvSpPr>
        <p:spPr/>
        <p:txBody>
          <a:bodyPr/>
          <a:lstStyle/>
          <a:p>
            <a:fld id="{F6042DE6-A293-45C0-8B84-C3F49C2E5673}" type="datetimeFigureOut">
              <a:rPr lang="cs-CZ" smtClean="0"/>
              <a:t>20.12.2020</a:t>
            </a:fld>
            <a:endParaRPr lang="cs-CZ"/>
          </a:p>
        </p:txBody>
      </p:sp>
      <p:sp>
        <p:nvSpPr>
          <p:cNvPr id="5" name="Zástupný symbol pro zápatí 4">
            <a:extLst>
              <a:ext uri="{FF2B5EF4-FFF2-40B4-BE49-F238E27FC236}">
                <a16:creationId xmlns:a16="http://schemas.microsoft.com/office/drawing/2014/main" id="{27DA1B06-C598-48FA-975E-F82813CD48B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7EF0354-DD05-4EDC-9D41-C7EBE0C7A244}"/>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314806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47B72D-37DB-4C41-9F09-CDD75A0BEB84}"/>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C0369C0-06FA-4170-8833-A7EF15A5EF1C}"/>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768A5BA-3ECC-4DD2-91DB-F6141FB766E7}"/>
              </a:ext>
            </a:extLst>
          </p:cNvPr>
          <p:cNvSpPr>
            <a:spLocks noGrp="1"/>
          </p:cNvSpPr>
          <p:nvPr>
            <p:ph type="dt" sz="half" idx="10"/>
          </p:nvPr>
        </p:nvSpPr>
        <p:spPr/>
        <p:txBody>
          <a:bodyPr/>
          <a:lstStyle/>
          <a:p>
            <a:fld id="{F6042DE6-A293-45C0-8B84-C3F49C2E5673}" type="datetimeFigureOut">
              <a:rPr lang="cs-CZ" smtClean="0"/>
              <a:t>20.12.2020</a:t>
            </a:fld>
            <a:endParaRPr lang="cs-CZ"/>
          </a:p>
        </p:txBody>
      </p:sp>
      <p:sp>
        <p:nvSpPr>
          <p:cNvPr id="5" name="Zástupný symbol pro zápatí 4">
            <a:extLst>
              <a:ext uri="{FF2B5EF4-FFF2-40B4-BE49-F238E27FC236}">
                <a16:creationId xmlns:a16="http://schemas.microsoft.com/office/drawing/2014/main" id="{71C8C132-55EA-47D1-8BC4-9A45BC4102E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6F813BA-25A0-491C-9D55-A7CB9FF3CF6E}"/>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249455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F333E1-0CED-49CB-AEDE-1EC72C0B593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C858E4B0-8523-4F6B-8486-9B4699DAA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F7775A2B-7106-418C-BF89-97DEFFCF098C}"/>
              </a:ext>
            </a:extLst>
          </p:cNvPr>
          <p:cNvSpPr>
            <a:spLocks noGrp="1"/>
          </p:cNvSpPr>
          <p:nvPr>
            <p:ph type="dt" sz="half" idx="10"/>
          </p:nvPr>
        </p:nvSpPr>
        <p:spPr/>
        <p:txBody>
          <a:bodyPr/>
          <a:lstStyle/>
          <a:p>
            <a:fld id="{F6042DE6-A293-45C0-8B84-C3F49C2E5673}" type="datetimeFigureOut">
              <a:rPr lang="cs-CZ" smtClean="0"/>
              <a:t>20.12.2020</a:t>
            </a:fld>
            <a:endParaRPr lang="cs-CZ"/>
          </a:p>
        </p:txBody>
      </p:sp>
      <p:sp>
        <p:nvSpPr>
          <p:cNvPr id="5" name="Zástupný symbol pro zápatí 4">
            <a:extLst>
              <a:ext uri="{FF2B5EF4-FFF2-40B4-BE49-F238E27FC236}">
                <a16:creationId xmlns:a16="http://schemas.microsoft.com/office/drawing/2014/main" id="{1D7AD6B3-306C-4564-9A1D-055E414EFA6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8A4F4DF-3EA4-4971-B83D-E80FEB4473B1}"/>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183047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14AB28-F08E-45CE-A45E-3738408A70FD}"/>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0D2502C3-2DD6-4819-8827-1B7FAC756831}"/>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6356DBE4-E211-40EE-9EDD-7150A14A8EAA}"/>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50ACF15-A677-4B6E-ACD4-4BBC77B4F544}"/>
              </a:ext>
            </a:extLst>
          </p:cNvPr>
          <p:cNvSpPr>
            <a:spLocks noGrp="1"/>
          </p:cNvSpPr>
          <p:nvPr>
            <p:ph type="dt" sz="half" idx="10"/>
          </p:nvPr>
        </p:nvSpPr>
        <p:spPr/>
        <p:txBody>
          <a:bodyPr/>
          <a:lstStyle/>
          <a:p>
            <a:fld id="{F6042DE6-A293-45C0-8B84-C3F49C2E5673}" type="datetimeFigureOut">
              <a:rPr lang="cs-CZ" smtClean="0"/>
              <a:t>20.12.2020</a:t>
            </a:fld>
            <a:endParaRPr lang="cs-CZ"/>
          </a:p>
        </p:txBody>
      </p:sp>
      <p:sp>
        <p:nvSpPr>
          <p:cNvPr id="6" name="Zástupný symbol pro zápatí 5">
            <a:extLst>
              <a:ext uri="{FF2B5EF4-FFF2-40B4-BE49-F238E27FC236}">
                <a16:creationId xmlns:a16="http://schemas.microsoft.com/office/drawing/2014/main" id="{658371E0-C4E5-4871-BE00-09BB12FDA51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49A7386-CA2F-4AC5-A729-0EE1D45E5FF7}"/>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386764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D5B0B-36BE-4CFC-8EDF-2EC74B3C7AA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4DBDC240-954C-4A4D-BFA0-17B9D8DE7F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5DFEFD6C-E21D-4C00-9CA8-19BB596B4A07}"/>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B82DB0E4-3313-4B0C-BB9C-6B8951D31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818110F6-0BD8-40B0-879E-5ABE599243B6}"/>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0F22621-A1D9-4F92-B005-10E1BC4C877D}"/>
              </a:ext>
            </a:extLst>
          </p:cNvPr>
          <p:cNvSpPr>
            <a:spLocks noGrp="1"/>
          </p:cNvSpPr>
          <p:nvPr>
            <p:ph type="dt" sz="half" idx="10"/>
          </p:nvPr>
        </p:nvSpPr>
        <p:spPr/>
        <p:txBody>
          <a:bodyPr/>
          <a:lstStyle/>
          <a:p>
            <a:fld id="{F6042DE6-A293-45C0-8B84-C3F49C2E5673}" type="datetimeFigureOut">
              <a:rPr lang="cs-CZ" smtClean="0"/>
              <a:t>20.12.2020</a:t>
            </a:fld>
            <a:endParaRPr lang="cs-CZ"/>
          </a:p>
        </p:txBody>
      </p:sp>
      <p:sp>
        <p:nvSpPr>
          <p:cNvPr id="8" name="Zástupný symbol pro zápatí 7">
            <a:extLst>
              <a:ext uri="{FF2B5EF4-FFF2-40B4-BE49-F238E27FC236}">
                <a16:creationId xmlns:a16="http://schemas.microsoft.com/office/drawing/2014/main" id="{80168C62-9670-4AB5-955C-C60BF89DF93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CA7F298-F2D1-4985-B479-48826A29AE35}"/>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423479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7EA493-2CDC-4C0B-A1A3-4DDD80184D5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592DFAA-9F44-48DE-BA16-B2E56B4239CE}"/>
              </a:ext>
            </a:extLst>
          </p:cNvPr>
          <p:cNvSpPr>
            <a:spLocks noGrp="1"/>
          </p:cNvSpPr>
          <p:nvPr>
            <p:ph type="dt" sz="half" idx="10"/>
          </p:nvPr>
        </p:nvSpPr>
        <p:spPr/>
        <p:txBody>
          <a:bodyPr/>
          <a:lstStyle/>
          <a:p>
            <a:fld id="{F6042DE6-A293-45C0-8B84-C3F49C2E5673}" type="datetimeFigureOut">
              <a:rPr lang="cs-CZ" smtClean="0"/>
              <a:t>20.12.2020</a:t>
            </a:fld>
            <a:endParaRPr lang="cs-CZ"/>
          </a:p>
        </p:txBody>
      </p:sp>
      <p:sp>
        <p:nvSpPr>
          <p:cNvPr id="4" name="Zástupný symbol pro zápatí 3">
            <a:extLst>
              <a:ext uri="{FF2B5EF4-FFF2-40B4-BE49-F238E27FC236}">
                <a16:creationId xmlns:a16="http://schemas.microsoft.com/office/drawing/2014/main" id="{7652D067-43A9-4735-9CE7-10B71E7F617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5BCAB7E-3A0A-490C-902D-868C7D95A4D7}"/>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1354596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6DCA754-F1AD-4756-B8E6-7ECE49A736FE}"/>
              </a:ext>
            </a:extLst>
          </p:cNvPr>
          <p:cNvSpPr>
            <a:spLocks noGrp="1"/>
          </p:cNvSpPr>
          <p:nvPr>
            <p:ph type="dt" sz="half" idx="10"/>
          </p:nvPr>
        </p:nvSpPr>
        <p:spPr/>
        <p:txBody>
          <a:bodyPr/>
          <a:lstStyle/>
          <a:p>
            <a:fld id="{F6042DE6-A293-45C0-8B84-C3F49C2E5673}" type="datetimeFigureOut">
              <a:rPr lang="cs-CZ" smtClean="0"/>
              <a:t>20.12.2020</a:t>
            </a:fld>
            <a:endParaRPr lang="cs-CZ"/>
          </a:p>
        </p:txBody>
      </p:sp>
      <p:sp>
        <p:nvSpPr>
          <p:cNvPr id="3" name="Zástupný symbol pro zápatí 2">
            <a:extLst>
              <a:ext uri="{FF2B5EF4-FFF2-40B4-BE49-F238E27FC236}">
                <a16:creationId xmlns:a16="http://schemas.microsoft.com/office/drawing/2014/main" id="{586B56B9-1519-44A5-A3D1-E1CCC4699AB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65C7D38-9DFB-46E9-BB62-7337E478891E}"/>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172303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F7C010-CF1C-4927-85D1-9235AA61F69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AE01C5EF-DC89-4435-AD4D-202D7C71F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5BAF8836-1575-42E9-9E16-F63A517BC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DF82D64C-5613-4CC6-BBE2-31A6D8E66DC1}"/>
              </a:ext>
            </a:extLst>
          </p:cNvPr>
          <p:cNvSpPr>
            <a:spLocks noGrp="1"/>
          </p:cNvSpPr>
          <p:nvPr>
            <p:ph type="dt" sz="half" idx="10"/>
          </p:nvPr>
        </p:nvSpPr>
        <p:spPr/>
        <p:txBody>
          <a:bodyPr/>
          <a:lstStyle/>
          <a:p>
            <a:fld id="{F6042DE6-A293-45C0-8B84-C3F49C2E5673}" type="datetimeFigureOut">
              <a:rPr lang="cs-CZ" smtClean="0"/>
              <a:t>20.12.2020</a:t>
            </a:fld>
            <a:endParaRPr lang="cs-CZ"/>
          </a:p>
        </p:txBody>
      </p:sp>
      <p:sp>
        <p:nvSpPr>
          <p:cNvPr id="6" name="Zástupný symbol pro zápatí 5">
            <a:extLst>
              <a:ext uri="{FF2B5EF4-FFF2-40B4-BE49-F238E27FC236}">
                <a16:creationId xmlns:a16="http://schemas.microsoft.com/office/drawing/2014/main" id="{701E0215-0B65-43E0-A33A-588AE1EB744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0F9FAEF-5F41-4EA0-BACF-389F64909CC3}"/>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384643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6F261-B96E-4058-8237-784BC19422A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2D285FD-C7D5-4837-9C4E-2934EEF28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1C7172FE-FCDF-4DA0-9426-71F5CD6E6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ACE82A0-E2F5-4A94-9304-7428441F8EDD}"/>
              </a:ext>
            </a:extLst>
          </p:cNvPr>
          <p:cNvSpPr>
            <a:spLocks noGrp="1"/>
          </p:cNvSpPr>
          <p:nvPr>
            <p:ph type="dt" sz="half" idx="10"/>
          </p:nvPr>
        </p:nvSpPr>
        <p:spPr/>
        <p:txBody>
          <a:bodyPr/>
          <a:lstStyle/>
          <a:p>
            <a:fld id="{F6042DE6-A293-45C0-8B84-C3F49C2E5673}" type="datetimeFigureOut">
              <a:rPr lang="cs-CZ" smtClean="0"/>
              <a:t>20.12.2020</a:t>
            </a:fld>
            <a:endParaRPr lang="cs-CZ"/>
          </a:p>
        </p:txBody>
      </p:sp>
      <p:sp>
        <p:nvSpPr>
          <p:cNvPr id="6" name="Zástupný symbol pro zápatí 5">
            <a:extLst>
              <a:ext uri="{FF2B5EF4-FFF2-40B4-BE49-F238E27FC236}">
                <a16:creationId xmlns:a16="http://schemas.microsoft.com/office/drawing/2014/main" id="{19BD54D4-387D-4333-8F30-9468BEED3F5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225F0F5-5B69-4E00-9F58-AA149D2A1FEE}"/>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151203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1B2B539-101E-4956-883F-F711CE4ED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1F0356F6-C9C5-42F1-97F2-93020A246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1DF6A3A-2107-41B9-B5AA-87B1F4D473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42DE6-A293-45C0-8B84-C3F49C2E5673}" type="datetimeFigureOut">
              <a:rPr lang="cs-CZ" smtClean="0"/>
              <a:t>20.12.2020</a:t>
            </a:fld>
            <a:endParaRPr lang="cs-CZ"/>
          </a:p>
        </p:txBody>
      </p:sp>
      <p:sp>
        <p:nvSpPr>
          <p:cNvPr id="5" name="Zástupný symbol pro zápatí 4">
            <a:extLst>
              <a:ext uri="{FF2B5EF4-FFF2-40B4-BE49-F238E27FC236}">
                <a16:creationId xmlns:a16="http://schemas.microsoft.com/office/drawing/2014/main" id="{9AFA78BE-8D85-45E0-B4DF-9E113A7812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9228A4F-47C1-4097-B85A-B4A3AC3D1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B28AC-1502-4CB5-981D-C68EE67489FB}" type="slidenum">
              <a:rPr lang="cs-CZ" smtClean="0"/>
              <a:t>‹#›</a:t>
            </a:fld>
            <a:endParaRPr lang="cs-CZ"/>
          </a:p>
        </p:txBody>
      </p:sp>
    </p:spTree>
    <p:extLst>
      <p:ext uri="{BB962C8B-B14F-4D97-AF65-F5344CB8AC3E}">
        <p14:creationId xmlns:p14="http://schemas.microsoft.com/office/powerpoint/2010/main" val="969257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0353A8-37DE-4086-A2B4-968B30040F98}"/>
              </a:ext>
            </a:extLst>
          </p:cNvPr>
          <p:cNvSpPr>
            <a:spLocks noGrp="1"/>
          </p:cNvSpPr>
          <p:nvPr>
            <p:ph type="ctrTitle"/>
          </p:nvPr>
        </p:nvSpPr>
        <p:spPr>
          <a:xfrm>
            <a:off x="1381388" y="954583"/>
            <a:ext cx="9144000" cy="2387600"/>
          </a:xfrm>
        </p:spPr>
        <p:txBody>
          <a:bodyPr/>
          <a:lstStyle/>
          <a:p>
            <a:r>
              <a:rPr lang="de-DE" dirty="0"/>
              <a:t>Deutsche Geschichte</a:t>
            </a:r>
            <a:endParaRPr lang="cs-CZ" dirty="0"/>
          </a:p>
        </p:txBody>
      </p:sp>
      <p:sp>
        <p:nvSpPr>
          <p:cNvPr id="3" name="Podnadpis 2">
            <a:extLst>
              <a:ext uri="{FF2B5EF4-FFF2-40B4-BE49-F238E27FC236}">
                <a16:creationId xmlns:a16="http://schemas.microsoft.com/office/drawing/2014/main" id="{A8C612C9-C1FD-44A4-A76E-C1B216194F2C}"/>
              </a:ext>
            </a:extLst>
          </p:cNvPr>
          <p:cNvSpPr>
            <a:spLocks noGrp="1"/>
          </p:cNvSpPr>
          <p:nvPr>
            <p:ph type="subTitle" idx="1"/>
          </p:nvPr>
        </p:nvSpPr>
        <p:spPr/>
        <p:txBody>
          <a:bodyPr/>
          <a:lstStyle/>
          <a:p>
            <a:r>
              <a:rPr lang="de-DE" dirty="0"/>
              <a:t>Von unserer Zeitrechnung bis zum Ende des 18. Jahrhunderts</a:t>
            </a:r>
            <a:endParaRPr lang="cs-CZ" dirty="0"/>
          </a:p>
        </p:txBody>
      </p:sp>
    </p:spTree>
    <p:extLst>
      <p:ext uri="{BB962C8B-B14F-4D97-AF65-F5344CB8AC3E}">
        <p14:creationId xmlns:p14="http://schemas.microsoft.com/office/powerpoint/2010/main" val="55320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09F20B-B1B6-48E3-A702-BB98977B0217}"/>
              </a:ext>
            </a:extLst>
          </p:cNvPr>
          <p:cNvSpPr>
            <a:spLocks noGrp="1"/>
          </p:cNvSpPr>
          <p:nvPr>
            <p:ph type="title"/>
          </p:nvPr>
        </p:nvSpPr>
        <p:spPr/>
        <p:txBody>
          <a:bodyPr>
            <a:normAutofit/>
          </a:bodyPr>
          <a:lstStyle/>
          <a:p>
            <a:pPr algn="ctr"/>
            <a:r>
              <a:rPr lang="de-DE" sz="3200" dirty="0"/>
              <a:t>Heiliges Römisches Reich </a:t>
            </a:r>
            <a:br>
              <a:rPr lang="de-DE" sz="3200" dirty="0"/>
            </a:br>
            <a:r>
              <a:rPr lang="de-DE" sz="3200" dirty="0"/>
              <a:t>I.</a:t>
            </a:r>
            <a:endParaRPr lang="cs-CZ" sz="3200" dirty="0"/>
          </a:p>
        </p:txBody>
      </p:sp>
      <p:sp>
        <p:nvSpPr>
          <p:cNvPr id="3" name="Zástupný symbol pro obsah 2">
            <a:extLst>
              <a:ext uri="{FF2B5EF4-FFF2-40B4-BE49-F238E27FC236}">
                <a16:creationId xmlns:a16="http://schemas.microsoft.com/office/drawing/2014/main" id="{01C14B0E-3646-4C84-9B56-49C1CCF476D0}"/>
              </a:ext>
            </a:extLst>
          </p:cNvPr>
          <p:cNvSpPr>
            <a:spLocks noGrp="1"/>
          </p:cNvSpPr>
          <p:nvPr>
            <p:ph idx="1"/>
          </p:nvPr>
        </p:nvSpPr>
        <p:spPr/>
        <p:txBody>
          <a:bodyPr>
            <a:normAutofit fontScale="92500" lnSpcReduction="20000"/>
          </a:bodyPr>
          <a:lstStyle/>
          <a:p>
            <a:pPr algn="just"/>
            <a:r>
              <a:rPr lang="de-DE" sz="2000" dirty="0"/>
              <a:t>„wanderndes Kaiserreich“, seit dem 11. Jh. eine Wahlmonarchie ohne einen festen Sitz: dem deutschen König und römischen Kaiser konkurrierten mächtige Territorialherren – weltliche Adelsherrschaften, Bistümer, Klöster und Städte mit unterschiedlichem Besitz. Mit der Kirche entstanden Spannungen wegen der königlichen Ansprüche auf die Auswahl und Einsetzung (Investitur) der Bischöfe, Äbte und Äbtissinnen (Bistümer und Klöster bildeten selbstständige Territorialeinheiten im Reich) – „Investiturstreit“ um die Trennung der weltlichen und geistlichen Macht.</a:t>
            </a:r>
          </a:p>
          <a:p>
            <a:pPr algn="just"/>
            <a:r>
              <a:rPr lang="de-DE" sz="2000" dirty="0"/>
              <a:t>Herrschaften des Reichs:</a:t>
            </a:r>
          </a:p>
          <a:p>
            <a:pPr lvl="1" algn="just"/>
            <a:r>
              <a:rPr lang="de-DE" sz="1600" dirty="0"/>
              <a:t>Geistliche Herrschaften – an der Spitze mit Bischöfen, Äbten und Äbtissinnen, die auf Lebenszeit gewählt wurden.</a:t>
            </a:r>
          </a:p>
          <a:p>
            <a:pPr lvl="1" algn="just"/>
            <a:r>
              <a:rPr lang="de-DE" sz="1600" dirty="0"/>
              <a:t>Weltliche adelige Herrschaften – hier dominierte die Erbfolge, die Macht konzentrierte sich in einer Person.</a:t>
            </a:r>
          </a:p>
          <a:p>
            <a:pPr lvl="1" algn="just"/>
            <a:r>
              <a:rPr lang="de-DE" sz="1600" dirty="0"/>
              <a:t>Weltliche städtische Herrschaften – Amtsträger wurden auf begrenzte Zeit die Oberhäupter vermögender städtischer Familien – Patriziat.</a:t>
            </a:r>
          </a:p>
          <a:p>
            <a:pPr algn="just"/>
            <a:r>
              <a:rPr lang="de-DE" sz="2000" dirty="0"/>
              <a:t>Die Goldene Bulle Karls IV. von 1356</a:t>
            </a:r>
          </a:p>
          <a:p>
            <a:pPr lvl="1" algn="just"/>
            <a:r>
              <a:rPr lang="de-DE" sz="1600" dirty="0"/>
              <a:t>Das Wahlrecht des deutsch-römischen Königs nur sieben Kurfürsten zugesprochen: den Erzbischöfen von Mainz, Köln und Trier, dem König von Böhmen, dem Pfalzgrafen beim Rhein, dem Herzog von Sachsen und dem Markgrafen von Brandenburg</a:t>
            </a:r>
          </a:p>
          <a:p>
            <a:pPr lvl="1" algn="just"/>
            <a:r>
              <a:rPr lang="de-DE" sz="1600" dirty="0"/>
              <a:t>Die Wahl des Königs findet in Frankfurt am Main statt</a:t>
            </a:r>
          </a:p>
          <a:p>
            <a:pPr lvl="1" algn="just"/>
            <a:r>
              <a:rPr lang="de-DE" sz="1600" dirty="0"/>
              <a:t>Die Krönung des Königs findet in Aachen statt</a:t>
            </a:r>
          </a:p>
          <a:p>
            <a:pPr lvl="1" algn="just"/>
            <a:r>
              <a:rPr lang="de-DE" sz="1600" dirty="0"/>
              <a:t>Der erste Hoftag (Ende des 15. Jh. verwandelte sich der Hoftag zum Reichstag, der ab 1594 immer in Regensburg zusammenkam) des neuen Königs findet in Nürnberg statt.</a:t>
            </a:r>
          </a:p>
          <a:p>
            <a:pPr lvl="1" algn="just"/>
            <a:r>
              <a:rPr lang="de-DE" sz="1600" dirty="0"/>
              <a:t>Die Kurfürstentümer durften nicht geteilt werden, es galt eine strikte männliche Erbfolge (Primogenitur).</a:t>
            </a:r>
          </a:p>
          <a:p>
            <a:pPr lvl="1" algn="just"/>
            <a:endParaRPr lang="cs-CZ" sz="1600" dirty="0"/>
          </a:p>
        </p:txBody>
      </p:sp>
    </p:spTree>
    <p:extLst>
      <p:ext uri="{BB962C8B-B14F-4D97-AF65-F5344CB8AC3E}">
        <p14:creationId xmlns:p14="http://schemas.microsoft.com/office/powerpoint/2010/main" val="3867268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EE7295-B881-43CE-955A-654F200E7658}"/>
              </a:ext>
            </a:extLst>
          </p:cNvPr>
          <p:cNvSpPr>
            <a:spLocks noGrp="1"/>
          </p:cNvSpPr>
          <p:nvPr>
            <p:ph type="title"/>
          </p:nvPr>
        </p:nvSpPr>
        <p:spPr/>
        <p:txBody>
          <a:bodyPr>
            <a:normAutofit/>
          </a:bodyPr>
          <a:lstStyle/>
          <a:p>
            <a:pPr algn="ctr"/>
            <a:r>
              <a:rPr lang="de-DE" sz="2000" dirty="0"/>
              <a:t>Heiliges Römisches Reich um 1400</a:t>
            </a:r>
            <a:endParaRPr lang="cs-CZ" sz="2000" dirty="0"/>
          </a:p>
        </p:txBody>
      </p:sp>
      <p:pic>
        <p:nvPicPr>
          <p:cNvPr id="5" name="Zástupný symbol pro obsah 4">
            <a:extLst>
              <a:ext uri="{FF2B5EF4-FFF2-40B4-BE49-F238E27FC236}">
                <a16:creationId xmlns:a16="http://schemas.microsoft.com/office/drawing/2014/main" id="{B5984A0B-BD05-4FF6-AC41-BC6F83B951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8123" y="1825625"/>
            <a:ext cx="4075753" cy="4351338"/>
          </a:xfrm>
        </p:spPr>
      </p:pic>
    </p:spTree>
    <p:extLst>
      <p:ext uri="{BB962C8B-B14F-4D97-AF65-F5344CB8AC3E}">
        <p14:creationId xmlns:p14="http://schemas.microsoft.com/office/powerpoint/2010/main" val="406810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81349F-D8F6-45B4-96DA-36717DF70F3C}"/>
              </a:ext>
            </a:extLst>
          </p:cNvPr>
          <p:cNvSpPr>
            <a:spLocks noGrp="1"/>
          </p:cNvSpPr>
          <p:nvPr>
            <p:ph type="title"/>
          </p:nvPr>
        </p:nvSpPr>
        <p:spPr/>
        <p:txBody>
          <a:bodyPr>
            <a:normAutofit/>
          </a:bodyPr>
          <a:lstStyle/>
          <a:p>
            <a:pPr algn="ctr"/>
            <a:r>
              <a:rPr lang="de-DE" sz="3200" dirty="0"/>
              <a:t>Heiliges Römisches Reich</a:t>
            </a:r>
            <a:br>
              <a:rPr lang="de-DE" sz="3200" dirty="0"/>
            </a:br>
            <a:r>
              <a:rPr lang="de-DE" sz="3200" dirty="0"/>
              <a:t>II.</a:t>
            </a:r>
            <a:endParaRPr lang="cs-CZ" sz="3200" dirty="0"/>
          </a:p>
        </p:txBody>
      </p:sp>
      <p:sp>
        <p:nvSpPr>
          <p:cNvPr id="3" name="Zástupný symbol pro obsah 2">
            <a:extLst>
              <a:ext uri="{FF2B5EF4-FFF2-40B4-BE49-F238E27FC236}">
                <a16:creationId xmlns:a16="http://schemas.microsoft.com/office/drawing/2014/main" id="{98311C00-525E-4972-8814-569F66243ED2}"/>
              </a:ext>
            </a:extLst>
          </p:cNvPr>
          <p:cNvSpPr>
            <a:spLocks noGrp="1"/>
          </p:cNvSpPr>
          <p:nvPr>
            <p:ph idx="1"/>
          </p:nvPr>
        </p:nvSpPr>
        <p:spPr/>
        <p:txBody>
          <a:bodyPr>
            <a:normAutofit fontScale="92500" lnSpcReduction="10000"/>
          </a:bodyPr>
          <a:lstStyle/>
          <a:p>
            <a:pPr algn="just"/>
            <a:r>
              <a:rPr lang="de-DE" sz="2000" dirty="0"/>
              <a:t>Das Reich war politisch und konfessionell homogen, kulturell pluralistisch</a:t>
            </a:r>
          </a:p>
          <a:p>
            <a:pPr algn="just"/>
            <a:r>
              <a:rPr lang="de-DE" sz="2000" dirty="0"/>
              <a:t>Das Reich war nicht nur ein politisches, sondern auch ein kulturell pluralistisches Gebilde – die Erben der weltlichen Kurfürsten als potentielle Kaiser mussten ab dem siebten Lebensjahr sieben Jahre lang neben Deutsch Latein, Italienisch und Tschechisch lernen.</a:t>
            </a:r>
          </a:p>
          <a:p>
            <a:pPr lvl="1" algn="just"/>
            <a:r>
              <a:rPr lang="de-DE" sz="1600" dirty="0"/>
              <a:t>Latein: Unterrichtssprache an den Universitäten (Prag, 1348 durch den Kaiser gegründet; Wien, 1365 und Heidelberg, 1386 durch Landesherren; Köln, 1388 und Erfurt, 1392 von den Städten).</a:t>
            </a:r>
          </a:p>
          <a:p>
            <a:pPr lvl="1" algn="just"/>
            <a:r>
              <a:rPr lang="de-DE" sz="1600" dirty="0"/>
              <a:t>„</a:t>
            </a:r>
            <a:r>
              <a:rPr lang="de-DE" sz="1600" dirty="0" err="1"/>
              <a:t>theodiscus</a:t>
            </a:r>
            <a:r>
              <a:rPr lang="de-DE" sz="1600" dirty="0"/>
              <a:t>“: jede Volkssprache in Abgrenzung zum Latein der Gebildeten, später die Bedeutung auf die nichtslawischen Sprachen zwischen der Küste und den Alpen beschränkt – deutsche Dialekte als zunehmendes Kommunikationsmedium</a:t>
            </a:r>
          </a:p>
          <a:p>
            <a:pPr lvl="1" algn="just"/>
            <a:r>
              <a:rPr lang="de-DE" sz="2000" dirty="0"/>
              <a:t>Wachstum der  Wirtschaft und des Handels: die Hanse, Verbund der Handelsstädten, der unter politischer Führung Lübecks auf den Nord- und Ostseeraum konzentriert war; zentrale Handelsrouten nach Köln, Nürnberg, Augsburg, Frankfurt und Regensburg</a:t>
            </a:r>
          </a:p>
          <a:p>
            <a:pPr lvl="1" algn="just"/>
            <a:r>
              <a:rPr lang="de-DE" sz="2000" dirty="0"/>
              <a:t>Aufwärtstrend der Wirtschaft abgebrochen im 14. Jh. durch klimatisch ungünstige Jahre (Kälte, Regen) und Pestepidemien. Die Landwirtschaft überging zur Dreifelderwirtschaft und neue Geräte (verbesserte Pflüge) wurden eingesetzt.</a:t>
            </a:r>
          </a:p>
          <a:p>
            <a:pPr lvl="1" algn="just"/>
            <a:r>
              <a:rPr lang="de-DE" sz="2000" dirty="0"/>
              <a:t>Orte in Tälern und Mittelgebirgen wurden neu besiedelt.</a:t>
            </a:r>
          </a:p>
          <a:p>
            <a:pPr lvl="1" algn="just"/>
            <a:r>
              <a:rPr lang="de-DE" sz="2000" dirty="0"/>
              <a:t>Seit dem 15. Jh. sind Habsburger die erblichen deutsch-römischen Könige.</a:t>
            </a:r>
          </a:p>
          <a:p>
            <a:endParaRPr lang="cs-CZ" dirty="0"/>
          </a:p>
        </p:txBody>
      </p:sp>
    </p:spTree>
    <p:extLst>
      <p:ext uri="{BB962C8B-B14F-4D97-AF65-F5344CB8AC3E}">
        <p14:creationId xmlns:p14="http://schemas.microsoft.com/office/powerpoint/2010/main" val="25274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2BA828-B4EA-427C-928B-7541CDEEDB61}"/>
              </a:ext>
            </a:extLst>
          </p:cNvPr>
          <p:cNvSpPr>
            <a:spLocks noGrp="1"/>
          </p:cNvSpPr>
          <p:nvPr>
            <p:ph type="title"/>
          </p:nvPr>
        </p:nvSpPr>
        <p:spPr/>
        <p:txBody>
          <a:bodyPr>
            <a:normAutofit/>
          </a:bodyPr>
          <a:lstStyle/>
          <a:p>
            <a:pPr algn="ctr"/>
            <a:r>
              <a:rPr lang="de-DE" sz="3200" dirty="0"/>
              <a:t>Reformation und Glaubenskriege</a:t>
            </a:r>
            <a:endParaRPr lang="cs-CZ" sz="3200" dirty="0"/>
          </a:p>
        </p:txBody>
      </p:sp>
      <p:sp>
        <p:nvSpPr>
          <p:cNvPr id="3" name="Zástupný symbol pro obsah 2">
            <a:extLst>
              <a:ext uri="{FF2B5EF4-FFF2-40B4-BE49-F238E27FC236}">
                <a16:creationId xmlns:a16="http://schemas.microsoft.com/office/drawing/2014/main" id="{0C68B4D0-5C61-4967-B6BD-D21BC8CB080B}"/>
              </a:ext>
            </a:extLst>
          </p:cNvPr>
          <p:cNvSpPr>
            <a:spLocks noGrp="1"/>
          </p:cNvSpPr>
          <p:nvPr>
            <p:ph idx="1"/>
          </p:nvPr>
        </p:nvSpPr>
        <p:spPr/>
        <p:txBody>
          <a:bodyPr>
            <a:normAutofit/>
          </a:bodyPr>
          <a:lstStyle/>
          <a:p>
            <a:r>
              <a:rPr lang="de-DE" sz="2000" dirty="0"/>
              <a:t>Grundsätzliche Ansatzpunkte zur kirchlichen Reform</a:t>
            </a:r>
          </a:p>
          <a:p>
            <a:pPr lvl="1" algn="just"/>
            <a:r>
              <a:rPr lang="de-DE" sz="1600" dirty="0"/>
              <a:t>Verstöße der offiziellen Kirche gegen den Sinn der Evangelien (Reichtum der Kirche, Verweltlichung des Papsttums, Vernachlässigung der Seelsorge, Auseinandersetzungen zwischen Papst und Konzil um die letzte Deutungshoheit der theologischen Fragen, Kommerzialisierung des fragwürdigen Ablasswesens)</a:t>
            </a:r>
          </a:p>
          <a:p>
            <a:pPr lvl="1" algn="just"/>
            <a:r>
              <a:rPr lang="de-DE" sz="1600" dirty="0"/>
              <a:t>Erfindung des Buchdrucks – die Texte konnten rascher in hohen Auflagen verbreitet werden </a:t>
            </a:r>
          </a:p>
          <a:p>
            <a:pPr lvl="1" algn="just"/>
            <a:r>
              <a:rPr lang="de-DE" sz="1600" dirty="0"/>
              <a:t>Bildungsprogramm des Humanismus, der den originalen Bibeltext in Hebräisch und Griechisch studierte, das bisher herrschende Latein als Übersetzungssprache bezeichnete und seine Vorherrschaft bei der Deutung des Glaubens in Frage stellte.</a:t>
            </a:r>
          </a:p>
          <a:p>
            <a:pPr lvl="1" algn="just"/>
            <a:r>
              <a:rPr lang="de-DE" sz="1600" dirty="0"/>
              <a:t>Die katholische Kirche bestand auf dem Monopol der Deutung der Heiligen Schrift und wollte dadurch häretische Interpretationen, wie Zweifel an der tatsächlichen Verwandlung von Brot und Wein in Leib und Blut Christi durch die Wandlung (Transsubstantiation) oder Zweifel daran, ob gute Werke (Prädestinationslehre), wie der Erwerb von Ablässen oder die Berührung von Reliquien die Aufnahme in den Himmel garantieren können, die John Wyclif (†1381) in England oder Jan Hus (†1415) in Böhmen vertraten.</a:t>
            </a:r>
          </a:p>
          <a:p>
            <a:pPr lvl="1" algn="just"/>
            <a:r>
              <a:rPr lang="de-DE" sz="1600" dirty="0"/>
              <a:t>Sie forderten auch eigenständige Bibellektüre in den Volkssprachen.</a:t>
            </a:r>
            <a:endParaRPr lang="cs-CZ" sz="1600" dirty="0"/>
          </a:p>
        </p:txBody>
      </p:sp>
    </p:spTree>
    <p:extLst>
      <p:ext uri="{BB962C8B-B14F-4D97-AF65-F5344CB8AC3E}">
        <p14:creationId xmlns:p14="http://schemas.microsoft.com/office/powerpoint/2010/main" val="2706907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EB5C4A-4A30-4F94-8E50-96008B4163DF}"/>
              </a:ext>
            </a:extLst>
          </p:cNvPr>
          <p:cNvSpPr>
            <a:spLocks noGrp="1"/>
          </p:cNvSpPr>
          <p:nvPr>
            <p:ph type="title"/>
          </p:nvPr>
        </p:nvSpPr>
        <p:spPr/>
        <p:txBody>
          <a:bodyPr>
            <a:normAutofit/>
          </a:bodyPr>
          <a:lstStyle/>
          <a:p>
            <a:pPr algn="ctr"/>
            <a:r>
              <a:rPr lang="de-DE" sz="3200" dirty="0"/>
              <a:t>Martin Luther und die deutsche Reformation</a:t>
            </a:r>
            <a:endParaRPr lang="cs-CZ" sz="3200" dirty="0"/>
          </a:p>
        </p:txBody>
      </p:sp>
      <p:sp>
        <p:nvSpPr>
          <p:cNvPr id="3" name="Zástupný symbol pro obsah 2">
            <a:extLst>
              <a:ext uri="{FF2B5EF4-FFF2-40B4-BE49-F238E27FC236}">
                <a16:creationId xmlns:a16="http://schemas.microsoft.com/office/drawing/2014/main" id="{EE47788F-9FE0-4BFE-A20D-6DE6F6B37049}"/>
              </a:ext>
            </a:extLst>
          </p:cNvPr>
          <p:cNvSpPr>
            <a:spLocks noGrp="1"/>
          </p:cNvSpPr>
          <p:nvPr>
            <p:ph idx="1"/>
          </p:nvPr>
        </p:nvSpPr>
        <p:spPr/>
        <p:txBody>
          <a:bodyPr>
            <a:normAutofit fontScale="92500" lnSpcReduction="10000"/>
          </a:bodyPr>
          <a:lstStyle/>
          <a:p>
            <a:pPr algn="just"/>
            <a:r>
              <a:rPr lang="de-DE" sz="2400" dirty="0"/>
              <a:t>Das Reich spielte in der Reformation die Schlüsselrolle:</a:t>
            </a:r>
          </a:p>
          <a:p>
            <a:pPr lvl="1" algn="just"/>
            <a:r>
              <a:rPr lang="de-DE" sz="2000" dirty="0"/>
              <a:t>Kritik der römischen Kirche nach der Abtrennung der italienischen Teile des Reichs durch die deutschen Reichsstände;</a:t>
            </a:r>
          </a:p>
          <a:p>
            <a:pPr lvl="1" algn="just"/>
            <a:r>
              <a:rPr lang="de-DE" sz="2000" dirty="0"/>
              <a:t>Freie Bewegung der Reformatoren im Reich und in den autonomen Freiräumen der Schweiz – Martin Luther (1483-1546) seit 1517 in Wittenberg, Huldrych Zwingli (1484-1531) seit 1518 in Glarus und Zürich, Jean Calvin (1509-1564) seit 1536 in Genf und Straßburg;</a:t>
            </a:r>
          </a:p>
          <a:p>
            <a:pPr lvl="1" algn="just"/>
            <a:r>
              <a:rPr lang="de-DE" sz="2000" dirty="0"/>
              <a:t>Schaffung des öffentlichen Forums für theologisch-politische Debatten im Reichstag;</a:t>
            </a:r>
          </a:p>
          <a:p>
            <a:pPr lvl="1" algn="just"/>
            <a:r>
              <a:rPr lang="de-DE" sz="2000" dirty="0"/>
              <a:t>Unsicherheit für die Habsburger als Träger der Kaiserwürde bei der Kaiserwahl 1519 – als wichtiger Gegenspieler Karls. I. von Spanien (1500-1558) trat Franz I. von Frankreich (1494-1547).</a:t>
            </a:r>
          </a:p>
          <a:p>
            <a:pPr marL="228600" lvl="1" algn="just">
              <a:spcBef>
                <a:spcPts val="1000"/>
              </a:spcBef>
            </a:pPr>
            <a:r>
              <a:rPr lang="de-DE" dirty="0"/>
              <a:t>Martin Luther veröffentlichte 1517 in Wittenberg die 95 Thesen zur Kritik an Ablasswesen und Rechtfertigungslehre. Der Kurfürst von Sachsen nahm ihn in Schutz und setzte Luthers Disput vor dem Reichstag in Augsburg 1518 durch. Luther wurde kaiserlicher Schutz gewährt, wiederholt 1520 zum Disput vor dem Reichstag in Worms, was Luther nach seiner Verurteilung den Rückzug auf Wartburg ermöglichte.</a:t>
            </a:r>
            <a:endParaRPr lang="cs-CZ" dirty="0"/>
          </a:p>
        </p:txBody>
      </p:sp>
    </p:spTree>
    <p:extLst>
      <p:ext uri="{BB962C8B-B14F-4D97-AF65-F5344CB8AC3E}">
        <p14:creationId xmlns:p14="http://schemas.microsoft.com/office/powerpoint/2010/main" val="144247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54DED6-FAA5-4564-9CAC-B3EF632B62DE}"/>
              </a:ext>
            </a:extLst>
          </p:cNvPr>
          <p:cNvSpPr>
            <a:spLocks noGrp="1"/>
          </p:cNvSpPr>
          <p:nvPr>
            <p:ph type="title"/>
          </p:nvPr>
        </p:nvSpPr>
        <p:spPr/>
        <p:txBody>
          <a:bodyPr>
            <a:normAutofit/>
          </a:bodyPr>
          <a:lstStyle/>
          <a:p>
            <a:pPr algn="ctr"/>
            <a:r>
              <a:rPr lang="de-DE" sz="3200" dirty="0"/>
              <a:t>Die Folgen der Reformation im Reich</a:t>
            </a:r>
            <a:endParaRPr lang="cs-CZ" sz="3200" dirty="0"/>
          </a:p>
        </p:txBody>
      </p:sp>
      <p:sp>
        <p:nvSpPr>
          <p:cNvPr id="3" name="Zástupný symbol pro obsah 2">
            <a:extLst>
              <a:ext uri="{FF2B5EF4-FFF2-40B4-BE49-F238E27FC236}">
                <a16:creationId xmlns:a16="http://schemas.microsoft.com/office/drawing/2014/main" id="{A31CE548-10EC-4879-9AED-D1E93F38D71C}"/>
              </a:ext>
            </a:extLst>
          </p:cNvPr>
          <p:cNvSpPr>
            <a:spLocks noGrp="1"/>
          </p:cNvSpPr>
          <p:nvPr>
            <p:ph idx="1"/>
          </p:nvPr>
        </p:nvSpPr>
        <p:spPr/>
        <p:txBody>
          <a:bodyPr>
            <a:normAutofit fontScale="85000" lnSpcReduction="20000"/>
          </a:bodyPr>
          <a:lstStyle/>
          <a:p>
            <a:pPr algn="just"/>
            <a:r>
              <a:rPr lang="de-DE" sz="2000" dirty="0"/>
              <a:t>Luthers Kritik der Kirche:</a:t>
            </a:r>
          </a:p>
          <a:p>
            <a:pPr lvl="1" algn="just"/>
            <a:r>
              <a:rPr lang="de-DE" sz="1600" dirty="0"/>
              <a:t>Bestreitung der Legitimität klösterlichen Lebens;</a:t>
            </a:r>
          </a:p>
          <a:p>
            <a:pPr lvl="1" algn="just"/>
            <a:r>
              <a:rPr lang="de-DE" sz="1600" dirty="0"/>
              <a:t>Bestreitung der Zulässigkeit von Heiligenbildern in Kirchen;</a:t>
            </a:r>
          </a:p>
          <a:p>
            <a:pPr lvl="1" algn="just"/>
            <a:r>
              <a:rPr lang="de-DE" sz="1600" dirty="0"/>
              <a:t>Volkssprache als ausschließliche Sprache der Predigt;</a:t>
            </a:r>
          </a:p>
          <a:p>
            <a:pPr lvl="1" algn="just"/>
            <a:r>
              <a:rPr lang="de-DE" sz="1600" dirty="0"/>
              <a:t>Eine andere Form des Gottesdienstes;</a:t>
            </a:r>
          </a:p>
          <a:p>
            <a:pPr lvl="1" algn="just"/>
            <a:r>
              <a:rPr lang="de-DE" sz="1600" dirty="0"/>
              <a:t>Aufhebung des Zölibats.</a:t>
            </a:r>
          </a:p>
          <a:p>
            <a:pPr marL="228600" lvl="1" algn="just">
              <a:spcBef>
                <a:spcPts val="1000"/>
              </a:spcBef>
            </a:pPr>
            <a:r>
              <a:rPr lang="de-DE" sz="2000" dirty="0"/>
              <a:t>Extreme Auswüchse der Reformation favorisierten sogar die Polygamie (die Wiedertäufer in Münster) oder strebten nach einer egalitären Gesellschaft ohne Herren und Knechte (der Bauernkrieg 1524-26 im Südwesten, in Sachsen, Thüringen und Tirol, den der Theologe Thomas Müntzer [1490-1525] ideologisch unterstützte.</a:t>
            </a:r>
          </a:p>
          <a:p>
            <a:pPr marL="228600" lvl="1" algn="just">
              <a:spcBef>
                <a:spcPts val="1000"/>
              </a:spcBef>
            </a:pPr>
            <a:r>
              <a:rPr lang="de-DE" sz="2000" dirty="0"/>
              <a:t>Der lutherische und reformierte Protestantismus stärkte die weltliche Obrigkeit, die über die Kirche Aufsicht einführte und ihren Besitz verwaltete, die Inhaber geistlicher Territorien konnten durch Konversion in der Umwandlung von befristetem Besitz, den die Kirche garantierte, in erbliches Eigentum nun gewinnen. Der Protestantismus verbreitete sich im Reich sehr rasch. Das Reich wurde konfessionell gespalten. Im protestantischen Teil wurden:</a:t>
            </a:r>
          </a:p>
          <a:p>
            <a:pPr marL="685800" lvl="2" algn="just">
              <a:spcBef>
                <a:spcPts val="1000"/>
              </a:spcBef>
            </a:pPr>
            <a:r>
              <a:rPr lang="de-DE" sz="1600" dirty="0"/>
              <a:t>Klöster aufgelöst, deutschsprachige Gottesdienste eingeführt, Gemeinden an der Wahl der Priester engagiert, Kirchen von allen Elementen der katholischen Glaubensausübung (Reliquien, Heiligenbilder) befreit, neue protestantische Universitäten (1558 Jena, 1578 Helmstedt) gegründet, Pfarrhäuser zu Zentren humanistischer Bildung ausgebaut, das Schulwesen mit dem Fokus auf das individuelle Verständnis eines gedruckten Textes als Kern der Frömmigkeit intensiver als bei den Katholiken gefördert.</a:t>
            </a:r>
          </a:p>
          <a:p>
            <a:pPr marL="228600" lvl="2" algn="just">
              <a:spcBef>
                <a:spcPts val="1000"/>
              </a:spcBef>
            </a:pPr>
            <a:r>
              <a:rPr lang="de-DE" dirty="0"/>
              <a:t>Deutschland wurde für das protestantische Europa zu einer kulturell führenden Region mit zentralen Bildungseinrichtungen und theologischen Autoritäten.</a:t>
            </a:r>
            <a:endParaRPr lang="cs-CZ" dirty="0"/>
          </a:p>
        </p:txBody>
      </p:sp>
    </p:spTree>
    <p:extLst>
      <p:ext uri="{BB962C8B-B14F-4D97-AF65-F5344CB8AC3E}">
        <p14:creationId xmlns:p14="http://schemas.microsoft.com/office/powerpoint/2010/main" val="374046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C3DF53-BD09-470A-A98B-080F0E3667E3}"/>
              </a:ext>
            </a:extLst>
          </p:cNvPr>
          <p:cNvSpPr>
            <a:spLocks noGrp="1"/>
          </p:cNvSpPr>
          <p:nvPr>
            <p:ph type="title"/>
          </p:nvPr>
        </p:nvSpPr>
        <p:spPr/>
        <p:txBody>
          <a:bodyPr>
            <a:normAutofit/>
          </a:bodyPr>
          <a:lstStyle/>
          <a:p>
            <a:pPr algn="ctr"/>
            <a:r>
              <a:rPr lang="de-DE" sz="3200" dirty="0"/>
              <a:t>Die endgültige konfessionelle Teilung des Reichs</a:t>
            </a:r>
            <a:endParaRPr lang="cs-CZ" sz="3200" dirty="0"/>
          </a:p>
        </p:txBody>
      </p:sp>
      <p:sp>
        <p:nvSpPr>
          <p:cNvPr id="3" name="Zástupný symbol pro obsah 2">
            <a:extLst>
              <a:ext uri="{FF2B5EF4-FFF2-40B4-BE49-F238E27FC236}">
                <a16:creationId xmlns:a16="http://schemas.microsoft.com/office/drawing/2014/main" id="{55115E65-E2D4-4308-A299-49492DE44A33}"/>
              </a:ext>
            </a:extLst>
          </p:cNvPr>
          <p:cNvSpPr>
            <a:spLocks noGrp="1"/>
          </p:cNvSpPr>
          <p:nvPr>
            <p:ph idx="1"/>
          </p:nvPr>
        </p:nvSpPr>
        <p:spPr/>
        <p:txBody>
          <a:bodyPr>
            <a:normAutofit fontScale="92500" lnSpcReduction="10000"/>
          </a:bodyPr>
          <a:lstStyle/>
          <a:p>
            <a:pPr algn="just"/>
            <a:r>
              <a:rPr lang="de-DE" sz="2000" dirty="0"/>
              <a:t>Der katholische Kaiser war in Italien und im Kampf gegen Osmanen in Ungarn gebunden und musste die Legitimität der protestantischen Reichsstände anerkennen. Die Katholiken propagierten energisch die Gegenreformation. Die Protestanten wappneten sich mit dem 1531 geschlossenen Schmalkaldischen Bund gegen die Gefahr einer katholischen militärischen Intervention, die 1546 auch erfolgte und in der Protestanten den Katholiken auch durch Verrat in eigenen Reihen – der protestantische Herzog Moritz von Sachsen verband sich mit dem Kaiser gegen seinen Cousin, Kurfürst Johann Friedrich I. von Sachsen, und als Belohnung erhielt er 1547 die sächsische Kurwürde - unterlagen. Der protestantisch-katholische Konflikt endete </a:t>
            </a:r>
            <a:r>
              <a:rPr lang="de-DE" sz="2000" b="1" dirty="0"/>
              <a:t>1555</a:t>
            </a:r>
            <a:r>
              <a:rPr lang="de-DE" sz="2000" dirty="0"/>
              <a:t> im Kompromiss des </a:t>
            </a:r>
            <a:r>
              <a:rPr lang="de-DE" sz="2000" b="1" dirty="0"/>
              <a:t>Augsburger Religionsfriedens</a:t>
            </a:r>
            <a:r>
              <a:rPr lang="de-DE" sz="2000" dirty="0"/>
              <a:t>, der es den Herrschern jedes Territoriums erlaubte, sich zwischen Katholizismus, lutherischem und reformiertem Protestantismus zu entscheiden:</a:t>
            </a:r>
          </a:p>
          <a:p>
            <a:pPr lvl="1" algn="just"/>
            <a:r>
              <a:rPr lang="de-DE" sz="1600" dirty="0"/>
              <a:t>Die Festlegung des Religionsfriedens war für alle Untertanen bindend, Gottesdienste der jeweils anderen Konfessionen wurden in der Regel verboten, die Auswanderungen aus religiösen Gründen waren aber möglich. Die konfessionelle Pluralität durften ausnahmsweise Orte durchführen, die für das gesamte Reich wichtig waren, wie die protestantisch-lutherische Reichsstadt Frankfurt als Ort der Kaiserwahl und neulich nach 1564 auch der Kaiserkrönung, die katholische Institutionen, Reformierte und Juden tolerierte. In den Habsburger Territorien wurde das Verbot des Protestantismus zunächst nicht intensiv durchgesetzt (das wichtige Kronland Böhmen war utraquistisch mit Sympathien zum Protestantismus).</a:t>
            </a:r>
          </a:p>
          <a:p>
            <a:pPr lvl="1" algn="just"/>
            <a:r>
              <a:rPr lang="de-DE" sz="1500" dirty="0"/>
              <a:t>Die Veränderung der Konfession wurde nach 1555 nur den geistlichen Territorien untersagt, da nur so unter den Kurfürsten eine katholische Mehrheit gesichert war – vorausgesetzt, der König von Böhmen blieb katholisch; die Kurfürsten der Pfalz, von Sachsen und Brandenburg waren nun Protestanten.</a:t>
            </a:r>
            <a:endParaRPr lang="cs-CZ" sz="1500" dirty="0"/>
          </a:p>
        </p:txBody>
      </p:sp>
    </p:spTree>
    <p:extLst>
      <p:ext uri="{BB962C8B-B14F-4D97-AF65-F5344CB8AC3E}">
        <p14:creationId xmlns:p14="http://schemas.microsoft.com/office/powerpoint/2010/main" val="2875465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01B548-220B-4DDA-9E8D-29DDF2AEAABA}"/>
              </a:ext>
            </a:extLst>
          </p:cNvPr>
          <p:cNvSpPr>
            <a:spLocks noGrp="1"/>
          </p:cNvSpPr>
          <p:nvPr>
            <p:ph type="title"/>
          </p:nvPr>
        </p:nvSpPr>
        <p:spPr/>
        <p:txBody>
          <a:bodyPr>
            <a:normAutofit/>
          </a:bodyPr>
          <a:lstStyle/>
          <a:p>
            <a:pPr algn="ctr"/>
            <a:r>
              <a:rPr lang="de-DE" sz="3200" dirty="0"/>
              <a:t>Die Gegenreformation</a:t>
            </a:r>
            <a:endParaRPr lang="cs-CZ" sz="3200" dirty="0"/>
          </a:p>
        </p:txBody>
      </p:sp>
      <p:sp>
        <p:nvSpPr>
          <p:cNvPr id="3" name="Zástupný symbol pro obsah 2">
            <a:extLst>
              <a:ext uri="{FF2B5EF4-FFF2-40B4-BE49-F238E27FC236}">
                <a16:creationId xmlns:a16="http://schemas.microsoft.com/office/drawing/2014/main" id="{377E7037-F410-470F-92FA-651FFA56DB40}"/>
              </a:ext>
            </a:extLst>
          </p:cNvPr>
          <p:cNvSpPr>
            <a:spLocks noGrp="1"/>
          </p:cNvSpPr>
          <p:nvPr>
            <p:ph idx="1"/>
          </p:nvPr>
        </p:nvSpPr>
        <p:spPr/>
        <p:txBody>
          <a:bodyPr>
            <a:normAutofit fontScale="92500" lnSpcReduction="20000"/>
          </a:bodyPr>
          <a:lstStyle/>
          <a:p>
            <a:pPr algn="just"/>
            <a:r>
              <a:rPr lang="de-DE" sz="2000" dirty="0"/>
              <a:t>Die katholische Partei ergriff die Initiative: 1535 wurde der Jesuitenorden gegründet, der sich in den Dienst des Papstes stellte, die Beschlüsse des Konzils von Trient (1545-1563) zielten auf Stärkung der katholischen Positionen durch die Reform der Bildungseinrichtungen, der Priesterausbildung und durch die Steigerung der Attraktivität der katholischen Religion im Allgemeinen. Zum katholischen Optimismus trug ferner die Konsolidierung der katholischen Herrschaft in Frankreich bei. 1583 passte die katholische Kirche mit der gregorianischen Kalenderreform das kalendarische Jahr dem astronomischen an, die protestantischen Regionen schlossen sich nicht an. Die Erfolge der katholischen Gegenreformation weckten bei den Protestanten Verdacht, der katholische Gegenzug bedrohe den religiösen Kompromiss im Reich. Es formierten sich neue konfessionelle Bündnisse:</a:t>
            </a:r>
          </a:p>
          <a:p>
            <a:pPr lvl="1" algn="just"/>
            <a:r>
              <a:rPr lang="de-DE" sz="1600" dirty="0"/>
              <a:t>Die Protestantische Union (1607)</a:t>
            </a:r>
          </a:p>
          <a:p>
            <a:pPr lvl="1" algn="just"/>
            <a:r>
              <a:rPr lang="de-DE" sz="1600" dirty="0"/>
              <a:t>Die Katholische Liga (1608)</a:t>
            </a:r>
          </a:p>
          <a:p>
            <a:pPr marL="228600" lvl="1" algn="just">
              <a:spcBef>
                <a:spcPts val="1000"/>
              </a:spcBef>
            </a:pPr>
            <a:r>
              <a:rPr lang="de-DE" sz="2100" dirty="0"/>
              <a:t>Das Konfliktpotential der konfessionellen Fragen in Verbindung mit territorialen Interessen nahm zu und konnte Interventionen auswärtiger Mächte im Reich provozieren. Die Spannungen eskalierten, als sich der religiöse Druck in der Habsburgermonarchie steigerte und die ständischen Ansprüche auf Mitbestimmung zurückgedrängt werden sollten.</a:t>
            </a:r>
          </a:p>
          <a:p>
            <a:pPr marL="228600" lvl="1" algn="just">
              <a:spcBef>
                <a:spcPts val="1000"/>
              </a:spcBef>
            </a:pPr>
            <a:r>
              <a:rPr lang="de-DE" sz="2100" dirty="0"/>
              <a:t>Ende des 16. Jh. verschlechterten sich klimatische Bedingungen, die auf protestantischen und katholischen Territorien die Hexenverfolgungen um die Wende zum 17. Jh. auslösten, die die „Hexerei“ für schlechte Ernten und das ungünstige Wetter verantwortlich machten.</a:t>
            </a:r>
          </a:p>
        </p:txBody>
      </p:sp>
    </p:spTree>
    <p:extLst>
      <p:ext uri="{BB962C8B-B14F-4D97-AF65-F5344CB8AC3E}">
        <p14:creationId xmlns:p14="http://schemas.microsoft.com/office/powerpoint/2010/main" val="334450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B81465-80BB-432C-8544-7D45050E87A7}"/>
              </a:ext>
            </a:extLst>
          </p:cNvPr>
          <p:cNvSpPr>
            <a:spLocks noGrp="1"/>
          </p:cNvSpPr>
          <p:nvPr>
            <p:ph type="title"/>
          </p:nvPr>
        </p:nvSpPr>
        <p:spPr/>
        <p:txBody>
          <a:bodyPr>
            <a:normAutofit/>
          </a:bodyPr>
          <a:lstStyle/>
          <a:p>
            <a:pPr algn="ctr"/>
            <a:r>
              <a:rPr lang="de-DE" sz="3200" dirty="0"/>
              <a:t>Der Dreißigjährige Krieg (1618 – 1648)</a:t>
            </a:r>
            <a:endParaRPr lang="cs-CZ" sz="3200" dirty="0"/>
          </a:p>
        </p:txBody>
      </p:sp>
      <p:sp>
        <p:nvSpPr>
          <p:cNvPr id="3" name="Zástupný symbol pro obsah 2">
            <a:extLst>
              <a:ext uri="{FF2B5EF4-FFF2-40B4-BE49-F238E27FC236}">
                <a16:creationId xmlns:a16="http://schemas.microsoft.com/office/drawing/2014/main" id="{2B3B126A-8AF3-4FB3-9683-EC6F7E069AC1}"/>
              </a:ext>
            </a:extLst>
          </p:cNvPr>
          <p:cNvSpPr>
            <a:spLocks noGrp="1"/>
          </p:cNvSpPr>
          <p:nvPr>
            <p:ph idx="1"/>
          </p:nvPr>
        </p:nvSpPr>
        <p:spPr/>
        <p:txBody>
          <a:bodyPr>
            <a:normAutofit fontScale="92500" lnSpcReduction="10000"/>
          </a:bodyPr>
          <a:lstStyle/>
          <a:p>
            <a:pPr algn="just"/>
            <a:r>
              <a:rPr lang="de-DE" sz="2000" dirty="0"/>
              <a:t>Mai 1618 – offener Widerstand der böhmischen Stände gegen die konfessionelle Politik der Habsburger: Fenstersturz der kaiserlichen Statthalter, Frühjahr 1619 nach dem Tod des Kaisers Matthias (1557-1619) Absetzung des designierten böhmischen Königs Ferdinand II. (1578-1637), Sommer 1619 Neuwahl des protestantischen Kurfürsten Friedrich V. von der Pfalz (1596-1632, „Winterkönig“) zum böhmischen König. Dadurch war der habsburgische Zugriff auf die Kaiserkrone gefährdet, denn die mehrheitlich protestantische Kurfürstenversammlung würde keinen katholischen Kaiser wählen. Diese Taten der böhmischen Stände lösten den Krieg aus, wobei mehrere Faktoren ins Spiel eingriffen:</a:t>
            </a:r>
          </a:p>
          <a:p>
            <a:pPr lvl="1" algn="just"/>
            <a:r>
              <a:rPr lang="de-DE" sz="1600" dirty="0"/>
              <a:t>Auseinandersetzungen über den Anteil der Ständeversammlungen an der Herrschaft zwischen Kaiser und Reichsständen und Territorialherrschern und Ständeversammlungen;</a:t>
            </a:r>
          </a:p>
          <a:p>
            <a:pPr lvl="1" algn="just"/>
            <a:r>
              <a:rPr lang="de-DE" sz="1600" dirty="0"/>
              <a:t>Der Konflikt zwischen den Konfessionen;</a:t>
            </a:r>
          </a:p>
          <a:p>
            <a:pPr lvl="1" algn="just"/>
            <a:r>
              <a:rPr lang="de-DE" sz="1600" dirty="0"/>
              <a:t>Die Auseinandersetzung zwischen dem Reich und seinen Nachbarn um einzelne Territorien oder um die Kontrolle des Reichs.</a:t>
            </a:r>
          </a:p>
          <a:p>
            <a:pPr marL="228600" lvl="1" algn="just">
              <a:lnSpc>
                <a:spcPct val="100000"/>
              </a:lnSpc>
              <a:spcBef>
                <a:spcPts val="1000"/>
              </a:spcBef>
            </a:pPr>
            <a:r>
              <a:rPr lang="de-DE" sz="2000" dirty="0"/>
              <a:t>Der Krieg wurde nach neuen Mustern ausgefochten, die sich im 16. Jh. in Italien herausgebildet hatten. Im Zentrum standen die Söldnerheere, die von Militärunternehmern (wie Albrecht von Wallenstein [1583-1634]) rekrutiert, ausgerüstet und finanziert wurden. Für den Sieg war Zugang zu Finanzmitteln entscheidend, was zuerst Vorteil für die Katholiken war.</a:t>
            </a:r>
            <a:endParaRPr lang="cs-CZ" sz="2000" dirty="0"/>
          </a:p>
        </p:txBody>
      </p:sp>
    </p:spTree>
    <p:extLst>
      <p:ext uri="{BB962C8B-B14F-4D97-AF65-F5344CB8AC3E}">
        <p14:creationId xmlns:p14="http://schemas.microsoft.com/office/powerpoint/2010/main" val="613603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FCAB4A-BBA1-49C2-9A31-D7527C9B68F0}"/>
              </a:ext>
            </a:extLst>
          </p:cNvPr>
          <p:cNvSpPr>
            <a:spLocks noGrp="1"/>
          </p:cNvSpPr>
          <p:nvPr>
            <p:ph type="title"/>
          </p:nvPr>
        </p:nvSpPr>
        <p:spPr/>
        <p:txBody>
          <a:bodyPr>
            <a:normAutofit/>
          </a:bodyPr>
          <a:lstStyle/>
          <a:p>
            <a:pPr algn="ctr"/>
            <a:r>
              <a:rPr lang="de-DE" sz="3200" dirty="0"/>
              <a:t>Der Verlauf des Krieges und seine Auswirkungen</a:t>
            </a:r>
            <a:endParaRPr lang="cs-CZ" sz="3200" dirty="0"/>
          </a:p>
        </p:txBody>
      </p:sp>
      <p:sp>
        <p:nvSpPr>
          <p:cNvPr id="3" name="Zástupný symbol pro obsah 2">
            <a:extLst>
              <a:ext uri="{FF2B5EF4-FFF2-40B4-BE49-F238E27FC236}">
                <a16:creationId xmlns:a16="http://schemas.microsoft.com/office/drawing/2014/main" id="{B85041A3-7454-4454-800D-4B3C2A775F05}"/>
              </a:ext>
            </a:extLst>
          </p:cNvPr>
          <p:cNvSpPr>
            <a:spLocks noGrp="1"/>
          </p:cNvSpPr>
          <p:nvPr>
            <p:ph idx="1"/>
          </p:nvPr>
        </p:nvSpPr>
        <p:spPr/>
        <p:txBody>
          <a:bodyPr>
            <a:normAutofit/>
          </a:bodyPr>
          <a:lstStyle/>
          <a:p>
            <a:pPr algn="just"/>
            <a:r>
              <a:rPr lang="de-DE" sz="1600" dirty="0"/>
              <a:t>1620 – Eroberung Böhmens durch die Habsburger mit Hilfe Bayerns und Polens</a:t>
            </a:r>
          </a:p>
          <a:p>
            <a:pPr algn="just"/>
            <a:r>
              <a:rPr lang="de-DE" sz="1600" dirty="0"/>
              <a:t>1621 – Besetzung der Pfalz durch die spanischen Truppen; Friedrich V. verlor 1625 die pfälzische Kurwürde an die Wittelsbacher Herzöge von Bayern</a:t>
            </a:r>
          </a:p>
          <a:p>
            <a:pPr algn="just"/>
            <a:r>
              <a:rPr lang="de-DE" sz="1600" dirty="0"/>
              <a:t>Bis 1629 unangreifbare Vorherrschaft der Habsburger im Krieg verleitete den Kaiser zu einer Neuinterpretation des Augsburger Religionsfriedens ohne Absprache mit den Kurfürsten: die Pflicht, alle seit 1552 säkularisierten, ehemals geistlichen Besitzungen zurückzugeben, um die katholische Partei zu stärken. Die Durchsetzung des Edikts hätte nicht nur einzelne protestantische Territorien drastisch verkleinert (um Bremen oder Magdeburg), sondern auch die Beziehung zwischen Kurfürsten und Kaiser (zugunsten des Kaisers) grundlegend verändert. </a:t>
            </a:r>
          </a:p>
          <a:p>
            <a:pPr algn="just"/>
            <a:r>
              <a:rPr lang="de-DE" sz="1600" dirty="0"/>
              <a:t>Dies veranlasste den schwedischen König Gustav II. Adolf (1594-1632) zur Intervention. Das schwedisch-protestantische Bündnis durch Frankreich unterstützt dehnte die protestantische Kontrolle über das Reichsgebiet deutlich aus. Nach dem Tod des Königs in der Schlacht bei Lützen 1632 trat Frankreich 1635 in den Krieg direkt ein mit dem Ziel, die Habsburger zu schwächen. Der Krieg blieb bis 1648 unentschieden.</a:t>
            </a:r>
          </a:p>
          <a:p>
            <a:pPr algn="just"/>
            <a:r>
              <a:rPr lang="de-DE" sz="1600" dirty="0"/>
              <a:t>Die Auswirkungen: Unmittelbare Kriegsschauplätze (Südwest-, Nord- und Mitteldeutschland, Böhmen) erlebten durch Verwüstung von Dörfern, Städten und Feldern sowie Ausbreitung von Seuchen enorme Bevölkerungsverluste. Besetzte Gebiete mussten hohe Kriegskontributionen entrichten und in einzelnen Regionen wie Böhmen und Mähren wurden konfessionelle Minderheiten vertrieben.</a:t>
            </a:r>
          </a:p>
          <a:p>
            <a:pPr algn="just"/>
            <a:endParaRPr lang="cs-CZ" sz="2000" dirty="0"/>
          </a:p>
        </p:txBody>
      </p:sp>
    </p:spTree>
    <p:extLst>
      <p:ext uri="{BB962C8B-B14F-4D97-AF65-F5344CB8AC3E}">
        <p14:creationId xmlns:p14="http://schemas.microsoft.com/office/powerpoint/2010/main" val="322586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8D3B47-582A-4B31-897B-D5533CB9E98E}"/>
              </a:ext>
            </a:extLst>
          </p:cNvPr>
          <p:cNvSpPr>
            <a:spLocks noGrp="1"/>
          </p:cNvSpPr>
          <p:nvPr>
            <p:ph type="title"/>
          </p:nvPr>
        </p:nvSpPr>
        <p:spPr/>
        <p:txBody>
          <a:bodyPr>
            <a:normAutofit/>
          </a:bodyPr>
          <a:lstStyle/>
          <a:p>
            <a:pPr algn="ctr"/>
            <a:r>
              <a:rPr lang="de-DE" sz="3200" dirty="0"/>
              <a:t>Die Germanen</a:t>
            </a:r>
            <a:endParaRPr lang="cs-CZ" sz="3200" dirty="0"/>
          </a:p>
        </p:txBody>
      </p:sp>
      <p:sp>
        <p:nvSpPr>
          <p:cNvPr id="3" name="Zástupný symbol pro obsah 2">
            <a:extLst>
              <a:ext uri="{FF2B5EF4-FFF2-40B4-BE49-F238E27FC236}">
                <a16:creationId xmlns:a16="http://schemas.microsoft.com/office/drawing/2014/main" id="{BCDF4341-54A1-4FF7-BA03-79E7928A5F55}"/>
              </a:ext>
            </a:extLst>
          </p:cNvPr>
          <p:cNvSpPr>
            <a:spLocks noGrp="1"/>
          </p:cNvSpPr>
          <p:nvPr>
            <p:ph idx="1"/>
          </p:nvPr>
        </p:nvSpPr>
        <p:spPr/>
        <p:txBody>
          <a:bodyPr>
            <a:normAutofit/>
          </a:bodyPr>
          <a:lstStyle/>
          <a:p>
            <a:r>
              <a:rPr lang="de-DE" sz="1800" dirty="0"/>
              <a:t>Ursprünglicher Lebensraum: Südskandinavien, Dänemark, Schleswig</a:t>
            </a:r>
          </a:p>
          <a:p>
            <a:r>
              <a:rPr lang="de-DE" sz="1800" dirty="0"/>
              <a:t>Der Name „Germanen“ wird zuerst von </a:t>
            </a:r>
            <a:r>
              <a:rPr lang="de-DE" sz="1800" dirty="0" err="1"/>
              <a:t>Poseidonios</a:t>
            </a:r>
            <a:r>
              <a:rPr lang="de-DE" sz="1800" dirty="0"/>
              <a:t> (um 90 v. Chr.) erwähnt und von Caesar in die römische Literatur eingeführt. Wichtige Aufschlüsse über die Germanen vermitteln Plinius der Ältere (†79) in seiner </a:t>
            </a:r>
            <a:r>
              <a:rPr lang="de-DE" sz="1800" i="1" dirty="0"/>
              <a:t>Naturalis </a:t>
            </a:r>
            <a:r>
              <a:rPr lang="de-DE" sz="1800" i="1" dirty="0" err="1"/>
              <a:t>Historia</a:t>
            </a:r>
            <a:r>
              <a:rPr lang="de-DE" sz="1800" dirty="0"/>
              <a:t>, Tacitus  in seiner </a:t>
            </a:r>
            <a:r>
              <a:rPr lang="de-DE" sz="1800" i="1" dirty="0"/>
              <a:t>Germania</a:t>
            </a:r>
            <a:r>
              <a:rPr lang="de-DE" sz="1800" dirty="0"/>
              <a:t> (98) und die Weltgeographie des Griechen Ptolemaios.</a:t>
            </a:r>
          </a:p>
          <a:p>
            <a:pPr lvl="2"/>
            <a:endParaRPr lang="de-DE" dirty="0"/>
          </a:p>
          <a:p>
            <a:pPr marL="914400" lvl="2" indent="0">
              <a:buNone/>
            </a:pPr>
            <a:endParaRPr lang="de-DE" dirty="0"/>
          </a:p>
          <a:p>
            <a:pPr lvl="2"/>
            <a:endParaRPr lang="de-DE" dirty="0"/>
          </a:p>
          <a:p>
            <a:pPr lvl="2"/>
            <a:endParaRPr lang="de-DE" dirty="0"/>
          </a:p>
          <a:p>
            <a:pPr lvl="2"/>
            <a:endParaRPr lang="de-DE" dirty="0"/>
          </a:p>
          <a:p>
            <a:pPr lvl="2"/>
            <a:endParaRPr lang="de-DE" dirty="0"/>
          </a:p>
          <a:p>
            <a:pPr lvl="2"/>
            <a:endParaRPr lang="de-DE" dirty="0"/>
          </a:p>
          <a:p>
            <a:pPr lvl="2"/>
            <a:endParaRPr lang="de-DE" dirty="0"/>
          </a:p>
          <a:p>
            <a:pPr lvl="2"/>
            <a:endParaRPr lang="de-DE" dirty="0"/>
          </a:p>
          <a:p>
            <a:pPr lvl="2"/>
            <a:endParaRPr lang="de-DE" dirty="0"/>
          </a:p>
          <a:p>
            <a:pPr lvl="1"/>
            <a:endParaRPr lang="de-DE" dirty="0"/>
          </a:p>
          <a:p>
            <a:endParaRPr lang="cs-CZ" dirty="0"/>
          </a:p>
        </p:txBody>
      </p:sp>
    </p:spTree>
    <p:extLst>
      <p:ext uri="{BB962C8B-B14F-4D97-AF65-F5344CB8AC3E}">
        <p14:creationId xmlns:p14="http://schemas.microsoft.com/office/powerpoint/2010/main" val="233507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E88256-DBB9-4F4B-B92E-92891825B6F3}"/>
              </a:ext>
            </a:extLst>
          </p:cNvPr>
          <p:cNvSpPr>
            <a:spLocks noGrp="1"/>
          </p:cNvSpPr>
          <p:nvPr>
            <p:ph type="title"/>
          </p:nvPr>
        </p:nvSpPr>
        <p:spPr/>
        <p:txBody>
          <a:bodyPr>
            <a:normAutofit/>
          </a:bodyPr>
          <a:lstStyle/>
          <a:p>
            <a:pPr algn="ctr"/>
            <a:r>
              <a:rPr lang="de-DE" sz="3200" dirty="0"/>
              <a:t>Der Westfälische Friede</a:t>
            </a:r>
            <a:endParaRPr lang="cs-CZ" sz="3200" dirty="0"/>
          </a:p>
        </p:txBody>
      </p:sp>
      <p:sp>
        <p:nvSpPr>
          <p:cNvPr id="3" name="Zástupný symbol pro obsah 2">
            <a:extLst>
              <a:ext uri="{FF2B5EF4-FFF2-40B4-BE49-F238E27FC236}">
                <a16:creationId xmlns:a16="http://schemas.microsoft.com/office/drawing/2014/main" id="{6919D452-685B-498B-8225-B9E726408C2F}"/>
              </a:ext>
            </a:extLst>
          </p:cNvPr>
          <p:cNvSpPr>
            <a:spLocks noGrp="1"/>
          </p:cNvSpPr>
          <p:nvPr>
            <p:ph idx="1"/>
          </p:nvPr>
        </p:nvSpPr>
        <p:spPr/>
        <p:txBody>
          <a:bodyPr>
            <a:normAutofit fontScale="77500" lnSpcReduction="20000"/>
          </a:bodyPr>
          <a:lstStyle/>
          <a:p>
            <a:pPr algn="just"/>
            <a:r>
              <a:rPr lang="de-DE" sz="2000" dirty="0"/>
              <a:t>Die Verhandlungen zur Beendigung des Konflikts zogen sich seit 1643 hin und mündeten </a:t>
            </a:r>
            <a:r>
              <a:rPr lang="de-DE" sz="2000" b="1" dirty="0"/>
              <a:t>1648</a:t>
            </a:r>
            <a:r>
              <a:rPr lang="de-DE" sz="2000" dirty="0"/>
              <a:t> in zwei Friedensverträge, die </a:t>
            </a:r>
            <a:r>
              <a:rPr lang="de-DE" sz="2000" b="1" dirty="0"/>
              <a:t>in Münster zwischen den katholischen </a:t>
            </a:r>
            <a:r>
              <a:rPr lang="de-DE" sz="2000" dirty="0"/>
              <a:t>und </a:t>
            </a:r>
            <a:r>
              <a:rPr lang="de-DE" sz="2000" b="1" dirty="0"/>
              <a:t>in Osnabrück zwischen den protestantischen Kriegsparteien</a:t>
            </a:r>
            <a:r>
              <a:rPr lang="de-DE" sz="2000" dirty="0"/>
              <a:t> geschlossen wurden und folgende Punkte umfassten:</a:t>
            </a:r>
          </a:p>
          <a:p>
            <a:pPr lvl="1" algn="just"/>
            <a:r>
              <a:rPr lang="de-DE" sz="1600" dirty="0"/>
              <a:t>Die Verkleinerung des Reichs, das die Unabhängigkeit der Schweiz und der Generalstaaten der Niederlande anerkannte;</a:t>
            </a:r>
          </a:p>
          <a:p>
            <a:pPr lvl="1" algn="just"/>
            <a:r>
              <a:rPr lang="de-DE" sz="1600" dirty="0"/>
              <a:t>Die Reichsbistümer Metz, Toul und Verdun, sowie die Teile des Elsass wurden an Frankreich abgetreten, wodurch sich zwischen der französischen Grenze und dem Rhein eine komplexe territoriale französische Ordnung etablierte;</a:t>
            </a:r>
          </a:p>
          <a:p>
            <a:pPr lvl="1" algn="just"/>
            <a:r>
              <a:rPr lang="de-DE" sz="1600" dirty="0"/>
              <a:t>Im Reich wurden zwei schwedische Territorien etabliert: Herzogtum Bremen mit Herzogtum Verden und Pommern;</a:t>
            </a:r>
          </a:p>
          <a:p>
            <a:pPr lvl="1" algn="just"/>
            <a:r>
              <a:rPr lang="de-DE" sz="1600" dirty="0"/>
              <a:t>Territoriale Grenzen verschoben sich – Kurfürstentum Brandenburg erweiterte sich durch die Anwartschaft auf das Erzstift Magdeburg nach Westen;</a:t>
            </a:r>
          </a:p>
          <a:p>
            <a:pPr lvl="1" algn="just"/>
            <a:r>
              <a:rPr lang="de-DE" sz="1600" dirty="0"/>
              <a:t>Die Religionskonflikte als Anlass des Kriegsausbruchs wurden durch die Festlegung von 1624 als Normaljahr für die Konfession geistlicher Territorien und durch die Schaffung einer achten Kurwürde für die Pfalz beigelegt;</a:t>
            </a:r>
          </a:p>
          <a:p>
            <a:pPr lvl="1" algn="just"/>
            <a:r>
              <a:rPr lang="de-DE" sz="1600" dirty="0"/>
              <a:t>Die Böhmische Krone verblieb beim Haus Habsburg.</a:t>
            </a:r>
          </a:p>
          <a:p>
            <a:pPr marL="228600" lvl="1" algn="just">
              <a:lnSpc>
                <a:spcPct val="100000"/>
              </a:lnSpc>
              <a:spcBef>
                <a:spcPts val="1000"/>
              </a:spcBef>
            </a:pPr>
            <a:r>
              <a:rPr lang="de-DE" sz="2000" dirty="0"/>
              <a:t>Der Friede beinhaltete die Anerkennung der Reichsstände als unabhängige außenpolitische Akteure, die aber den Bestand des Reichs durch ihre Aktivitäten nicht preisgeben durften. Der Friedensschluss bildete die Basis für die Wiederaufnahme der Tätigkeit der Reichsinstitutionen. Das Reich bestand aus etwa 300 souveränen Teilen und seine Organe wurden nach dualistischem Ständeprinzip aufgeteilt:</a:t>
            </a:r>
          </a:p>
          <a:p>
            <a:pPr marL="685800" lvl="2" algn="just">
              <a:lnSpc>
                <a:spcPct val="100000"/>
              </a:lnSpc>
              <a:spcBef>
                <a:spcPts val="1000"/>
              </a:spcBef>
            </a:pPr>
            <a:r>
              <a:rPr lang="de-DE" sz="1600" dirty="0"/>
              <a:t>Hofkanzlei (Wien)</a:t>
            </a:r>
          </a:p>
          <a:p>
            <a:pPr marL="685800" lvl="2" algn="just">
              <a:lnSpc>
                <a:spcPct val="100000"/>
              </a:lnSpc>
              <a:spcBef>
                <a:spcPts val="1000"/>
              </a:spcBef>
            </a:pPr>
            <a:r>
              <a:rPr lang="de-DE" sz="1600" dirty="0" err="1"/>
              <a:t>Reichserzkanzlei</a:t>
            </a:r>
            <a:r>
              <a:rPr lang="de-DE" sz="1600" dirty="0"/>
              <a:t> (Mainz)</a:t>
            </a:r>
          </a:p>
          <a:p>
            <a:pPr marL="685800" lvl="2" algn="just">
              <a:lnSpc>
                <a:spcPct val="100000"/>
              </a:lnSpc>
              <a:spcBef>
                <a:spcPts val="1000"/>
              </a:spcBef>
            </a:pPr>
            <a:r>
              <a:rPr lang="de-DE" sz="1600" dirty="0"/>
              <a:t>Reichshofrat (Wien)</a:t>
            </a:r>
          </a:p>
          <a:p>
            <a:pPr marL="685800" lvl="2" algn="just">
              <a:lnSpc>
                <a:spcPct val="100000"/>
              </a:lnSpc>
              <a:spcBef>
                <a:spcPts val="1000"/>
              </a:spcBef>
            </a:pPr>
            <a:r>
              <a:rPr lang="de-DE" sz="1600" dirty="0"/>
              <a:t>Reichskammergericht (Wetzlar)</a:t>
            </a:r>
          </a:p>
          <a:p>
            <a:pPr marL="685800" lvl="2" algn="just">
              <a:lnSpc>
                <a:spcPct val="100000"/>
              </a:lnSpc>
              <a:spcBef>
                <a:spcPts val="1000"/>
              </a:spcBef>
            </a:pPr>
            <a:r>
              <a:rPr lang="de-DE" sz="1600" dirty="0"/>
              <a:t>Reichstag (Regensburg, gespalten in Konfessionsparteien) – Kurie der Kurfürsten (8), Kurie der Fürsten (165), Kurie der Reichsstädte (61)</a:t>
            </a:r>
            <a:endParaRPr lang="cs-CZ" sz="1600" dirty="0"/>
          </a:p>
        </p:txBody>
      </p:sp>
    </p:spTree>
    <p:extLst>
      <p:ext uri="{BB962C8B-B14F-4D97-AF65-F5344CB8AC3E}">
        <p14:creationId xmlns:p14="http://schemas.microsoft.com/office/powerpoint/2010/main" val="422956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863470-F214-4589-BF31-418683342812}"/>
              </a:ext>
            </a:extLst>
          </p:cNvPr>
          <p:cNvSpPr>
            <a:spLocks noGrp="1"/>
          </p:cNvSpPr>
          <p:nvPr>
            <p:ph type="title"/>
          </p:nvPr>
        </p:nvSpPr>
        <p:spPr/>
        <p:txBody>
          <a:bodyPr>
            <a:normAutofit/>
          </a:bodyPr>
          <a:lstStyle/>
          <a:p>
            <a:pPr algn="ctr"/>
            <a:r>
              <a:rPr lang="de-DE" sz="3200" dirty="0"/>
              <a:t>Das Reich nach dem Dreißigjährigen Krieg</a:t>
            </a:r>
            <a:br>
              <a:rPr lang="de-DE" sz="3200" dirty="0"/>
            </a:br>
            <a:r>
              <a:rPr lang="de-DE" sz="3200" dirty="0"/>
              <a:t>I.</a:t>
            </a:r>
            <a:endParaRPr lang="cs-CZ" sz="3200" dirty="0"/>
          </a:p>
        </p:txBody>
      </p:sp>
      <p:sp>
        <p:nvSpPr>
          <p:cNvPr id="3" name="Zástupný symbol pro obsah 2">
            <a:extLst>
              <a:ext uri="{FF2B5EF4-FFF2-40B4-BE49-F238E27FC236}">
                <a16:creationId xmlns:a16="http://schemas.microsoft.com/office/drawing/2014/main" id="{B1F4ED62-7CFA-47BA-B40C-5B91BD063203}"/>
              </a:ext>
            </a:extLst>
          </p:cNvPr>
          <p:cNvSpPr>
            <a:spLocks noGrp="1"/>
          </p:cNvSpPr>
          <p:nvPr>
            <p:ph idx="1"/>
          </p:nvPr>
        </p:nvSpPr>
        <p:spPr/>
        <p:txBody>
          <a:bodyPr>
            <a:normAutofit/>
          </a:bodyPr>
          <a:lstStyle/>
          <a:p>
            <a:pPr algn="just"/>
            <a:r>
              <a:rPr lang="de-DE" sz="1800" dirty="0"/>
              <a:t>Das Reich verwickelte sich wieder in Kriege:</a:t>
            </a:r>
          </a:p>
          <a:p>
            <a:pPr algn="just"/>
            <a:r>
              <a:rPr lang="de-DE" sz="1800" b="1" i="1" dirty="0"/>
              <a:t>Brandenburgisch-Schwedischer Krieg </a:t>
            </a:r>
            <a:r>
              <a:rPr lang="de-DE" sz="1800" dirty="0"/>
              <a:t>(1674-1679) – Brandenburg besiegte Schweden und wurde zum stärksten deutschen Staat nach Österreich; Beginn der preußischen Militärtradition.</a:t>
            </a:r>
          </a:p>
          <a:p>
            <a:pPr algn="just"/>
            <a:r>
              <a:rPr lang="de-DE" sz="1800" b="1" i="1" dirty="0" err="1"/>
              <a:t>Reunionskrieg</a:t>
            </a:r>
            <a:r>
              <a:rPr lang="de-DE" sz="1800" dirty="0"/>
              <a:t> (1681-1684) – französische Ansprüche auf Reichsterritorien durch die Reunionskammern (Gerichte) – Annexion Straßburgs (1681), Besetzung Luxemburgs (1684): anerkannt 1684 durch Kaiser und Reich im Regensburger Stillstand.</a:t>
            </a:r>
          </a:p>
          <a:p>
            <a:pPr algn="just"/>
            <a:r>
              <a:rPr lang="de-DE" sz="1800" b="1" i="1" dirty="0"/>
              <a:t>Pfälzischer Erbfolgekrieg </a:t>
            </a:r>
            <a:r>
              <a:rPr lang="de-DE" sz="1800" dirty="0"/>
              <a:t>(1688-1697) – Erbansprüche Frankreichs auf die Pfalz, Einfall in Süddeutschland (1688), Verwüstung der Pfalz (1689), die Große Allianz zur Erhaltung des europäischen Gleichgewichts drängte die Franzosen zurück (1697: Frieden von </a:t>
            </a:r>
            <a:r>
              <a:rPr lang="de-DE" sz="1800" dirty="0" err="1"/>
              <a:t>Rijswijk</a:t>
            </a:r>
            <a:r>
              <a:rPr lang="de-DE" sz="1800" dirty="0"/>
              <a:t>).</a:t>
            </a:r>
          </a:p>
          <a:p>
            <a:pPr algn="just"/>
            <a:r>
              <a:rPr lang="de-DE" sz="1800" b="1" i="1" dirty="0"/>
              <a:t>Großer Nordischer Krieg </a:t>
            </a:r>
            <a:r>
              <a:rPr lang="de-DE" sz="1800" dirty="0"/>
              <a:t>(1700-1721) – die Schweden besiegten 1700 bei </a:t>
            </a:r>
            <a:r>
              <a:rPr lang="de-DE" sz="1800" dirty="0" err="1"/>
              <a:t>Narwa</a:t>
            </a:r>
            <a:r>
              <a:rPr lang="de-DE" sz="1800" dirty="0"/>
              <a:t> die Russen und besetzten Baltikum und Polen, 1709 Niederlage der Schweden bei Poltawa, zwischen 1713-1720 gemeinsame Angriffe von Russen, Dänen und Preußen auf schwedische Nord- und Ostseebesitzungen, 1719-1721 Friedensschlüsse, die im Baltikum zur Sonderstellung der lutherischen Kirche, der deutschen Sprache und der deutschen Verwaltung führten.</a:t>
            </a:r>
            <a:endParaRPr lang="cs-CZ" sz="1800" dirty="0"/>
          </a:p>
        </p:txBody>
      </p:sp>
    </p:spTree>
    <p:extLst>
      <p:ext uri="{BB962C8B-B14F-4D97-AF65-F5344CB8AC3E}">
        <p14:creationId xmlns:p14="http://schemas.microsoft.com/office/powerpoint/2010/main" val="126189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BD8CF5-270F-4558-9A2F-5863D0F3D146}"/>
              </a:ext>
            </a:extLst>
          </p:cNvPr>
          <p:cNvSpPr>
            <a:spLocks noGrp="1"/>
          </p:cNvSpPr>
          <p:nvPr>
            <p:ph type="title"/>
          </p:nvPr>
        </p:nvSpPr>
        <p:spPr/>
        <p:txBody>
          <a:bodyPr>
            <a:normAutofit/>
          </a:bodyPr>
          <a:lstStyle/>
          <a:p>
            <a:pPr algn="ctr"/>
            <a:r>
              <a:rPr lang="de-DE" sz="3200" dirty="0"/>
              <a:t>Das Reich nach dem Dreißigjährigen Krieg</a:t>
            </a:r>
            <a:br>
              <a:rPr lang="de-DE" sz="3200" dirty="0"/>
            </a:br>
            <a:r>
              <a:rPr lang="de-DE" sz="3200" dirty="0"/>
              <a:t>II.</a:t>
            </a:r>
            <a:endParaRPr lang="cs-CZ" sz="3200" dirty="0"/>
          </a:p>
        </p:txBody>
      </p:sp>
      <p:sp>
        <p:nvSpPr>
          <p:cNvPr id="3" name="Zástupný symbol pro obsah 2">
            <a:extLst>
              <a:ext uri="{FF2B5EF4-FFF2-40B4-BE49-F238E27FC236}">
                <a16:creationId xmlns:a16="http://schemas.microsoft.com/office/drawing/2014/main" id="{9A977951-EB16-4FBC-AC85-15CD6B328E04}"/>
              </a:ext>
            </a:extLst>
          </p:cNvPr>
          <p:cNvSpPr>
            <a:spLocks noGrp="1"/>
          </p:cNvSpPr>
          <p:nvPr>
            <p:ph idx="1"/>
          </p:nvPr>
        </p:nvSpPr>
        <p:spPr/>
        <p:txBody>
          <a:bodyPr>
            <a:normAutofit fontScale="92500" lnSpcReduction="10000"/>
          </a:bodyPr>
          <a:lstStyle/>
          <a:p>
            <a:pPr algn="just"/>
            <a:r>
              <a:rPr lang="de-DE" sz="2000" b="1" i="1" dirty="0"/>
              <a:t>Spanischer Erbfolgekrieg </a:t>
            </a:r>
            <a:r>
              <a:rPr lang="de-DE" sz="2000" dirty="0"/>
              <a:t>(1701-1714) – nach dem Tod des Habsburgers Karl II. wollten die Engländer und Niederländer die Hegemonie Frankreichs oder Österreichs, die durch die Besteigung des spanischen Throns durch einen österreichischen Habsburger oder einen französischen Bourbonen entstanden wäre, verhindern.</a:t>
            </a:r>
          </a:p>
          <a:p>
            <a:pPr lvl="1" algn="just"/>
            <a:r>
              <a:rPr lang="de-DE" sz="1600" dirty="0"/>
              <a:t>1701 – Bildung der Großen Allianz (Großbritannien, Niederlande, Österreich, Preußen, Hannover, Portugal, Heiliges Römisches Reich als Ganzes, Savoyen) gegen Frankreich und das deutsche Haus Wittelsbach (Bayern, Kurköln). Der Krieg nahm Ausmaße des ersten Weltkriegs der Neuzeit und spielte sich in Spanien, Italien, Süddeutschland, in den Niederlanden, auf dem Atlantischen Ozean und auf der Nordsee ab. </a:t>
            </a:r>
          </a:p>
          <a:p>
            <a:pPr lvl="1" algn="just"/>
            <a:r>
              <a:rPr lang="de-DE" sz="1600" dirty="0"/>
              <a:t>1703 – österreichischer Erzherzog Karl König von Spanien.</a:t>
            </a:r>
          </a:p>
          <a:p>
            <a:pPr lvl="1" algn="just"/>
            <a:r>
              <a:rPr lang="de-DE" sz="1600" dirty="0"/>
              <a:t>Seit 1704 erlitten Franzosen große Niederlagen, 1709 bot Ludwig XIV. den Frieden an.</a:t>
            </a:r>
          </a:p>
          <a:p>
            <a:pPr lvl="1" algn="just"/>
            <a:r>
              <a:rPr lang="de-DE" sz="1600" dirty="0"/>
              <a:t>1711 – politische Wendung im Konflikt durch den Sturz in England und die Berufung Karls auf den österreichischen Thron nach dem Tod des kinderlosen Josephs I. Die bestehende Verbindung zwischen Spanien und Österreich und Drohung einer neuen habsburgischen Weltmacht einigten die ehemaligen Feinde Frankreich, England und die Niederlande.</a:t>
            </a:r>
          </a:p>
          <a:p>
            <a:pPr lvl="1" algn="just"/>
            <a:r>
              <a:rPr lang="de-DE" sz="1600" dirty="0"/>
              <a:t>1713 – Friede von Utrecht, die zur Folge Teilung Spaniens in Hauptland und Kolonien, die an den neuen König Philipp V. von Anjou, in Nebenlande, die an Österreich, und in Sizilien, das an das Haus Savoyen übergingen. Großbritannien erwarb Gibraltar, Menorca, amerikanische Überseegebiete </a:t>
            </a:r>
            <a:r>
              <a:rPr lang="de-DE" sz="1600" dirty="0" err="1"/>
              <a:t>Neufoundland</a:t>
            </a:r>
            <a:r>
              <a:rPr lang="de-DE" sz="1600" dirty="0"/>
              <a:t>, Neuschottland und Hudson-Bay und das Monopol für den Sklavenhandel mit Spanisch-Amerika.</a:t>
            </a:r>
          </a:p>
          <a:p>
            <a:pPr marL="228600" lvl="1" algn="just">
              <a:spcBef>
                <a:spcPts val="1000"/>
              </a:spcBef>
            </a:pPr>
            <a:r>
              <a:rPr lang="de-DE" sz="2100" dirty="0"/>
              <a:t>Großbritanniens Gleichgewichtspolitik siegte, das Land wurde zum „Schiedsrichter Europas“.</a:t>
            </a:r>
            <a:endParaRPr lang="cs-CZ" sz="2100" dirty="0"/>
          </a:p>
        </p:txBody>
      </p:sp>
    </p:spTree>
    <p:extLst>
      <p:ext uri="{BB962C8B-B14F-4D97-AF65-F5344CB8AC3E}">
        <p14:creationId xmlns:p14="http://schemas.microsoft.com/office/powerpoint/2010/main" val="4092506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6DB787-E8DB-4E9E-BFF8-1EAAD2AE5509}"/>
              </a:ext>
            </a:extLst>
          </p:cNvPr>
          <p:cNvSpPr>
            <a:spLocks noGrp="1"/>
          </p:cNvSpPr>
          <p:nvPr>
            <p:ph type="title"/>
          </p:nvPr>
        </p:nvSpPr>
        <p:spPr/>
        <p:txBody>
          <a:bodyPr>
            <a:normAutofit/>
          </a:bodyPr>
          <a:lstStyle/>
          <a:p>
            <a:pPr algn="ctr"/>
            <a:r>
              <a:rPr lang="de-DE" sz="3200" dirty="0"/>
              <a:t>Das Reich nach dem Dreißigjährigen Krieg</a:t>
            </a:r>
            <a:br>
              <a:rPr lang="de-DE" sz="3200" dirty="0"/>
            </a:br>
            <a:r>
              <a:rPr lang="de-DE" sz="3200" dirty="0"/>
              <a:t>III.</a:t>
            </a:r>
            <a:endParaRPr lang="cs-CZ" sz="3200" dirty="0"/>
          </a:p>
        </p:txBody>
      </p:sp>
      <p:sp>
        <p:nvSpPr>
          <p:cNvPr id="3" name="Zástupný symbol pro obsah 2">
            <a:extLst>
              <a:ext uri="{FF2B5EF4-FFF2-40B4-BE49-F238E27FC236}">
                <a16:creationId xmlns:a16="http://schemas.microsoft.com/office/drawing/2014/main" id="{022F22E7-D316-4C2D-A3AD-D3782AE2C8C3}"/>
              </a:ext>
            </a:extLst>
          </p:cNvPr>
          <p:cNvSpPr>
            <a:spLocks noGrp="1"/>
          </p:cNvSpPr>
          <p:nvPr>
            <p:ph idx="1"/>
          </p:nvPr>
        </p:nvSpPr>
        <p:spPr/>
        <p:txBody>
          <a:bodyPr>
            <a:normAutofit/>
          </a:bodyPr>
          <a:lstStyle/>
          <a:p>
            <a:pPr algn="just"/>
            <a:r>
              <a:rPr lang="de-DE" sz="2000" b="1" i="1" dirty="0"/>
              <a:t>Österreichischer Erbfolgekrieg </a:t>
            </a:r>
            <a:r>
              <a:rPr lang="de-DE" sz="2000" dirty="0"/>
              <a:t>(1740-1748) – ausgelöst durch den Einmarsch Preußens in Schlesien, das die Thronfolge Maria Theresias nicht anerkannte, genauso wie Sachsen oder Bayern. Preußen schloss Bündnis mit Frankreich.</a:t>
            </a:r>
          </a:p>
          <a:p>
            <a:pPr lvl="1" algn="just"/>
            <a:r>
              <a:rPr lang="de-DE" sz="1600" dirty="0"/>
              <a:t>Erster Schlesischer Krieg (1740-1742) – Preußen besiegte Österreich in der Schlacht bei </a:t>
            </a:r>
            <a:r>
              <a:rPr lang="de-DE" sz="1600" dirty="0" err="1"/>
              <a:t>Chotusitz</a:t>
            </a:r>
            <a:r>
              <a:rPr lang="de-DE" sz="1600" dirty="0"/>
              <a:t> (</a:t>
            </a:r>
            <a:r>
              <a:rPr lang="de-DE" sz="1600" dirty="0" err="1"/>
              <a:t>Chotusice</a:t>
            </a:r>
            <a:r>
              <a:rPr lang="de-DE" sz="1600" dirty="0"/>
              <a:t> </a:t>
            </a:r>
            <a:r>
              <a:rPr lang="cs-CZ" sz="1600" dirty="0"/>
              <a:t>u Čáslavi)</a:t>
            </a:r>
            <a:r>
              <a:rPr lang="de-DE" sz="1600" dirty="0"/>
              <a:t>, Bayern und Frankreich marschierten gemeinsam gegen Prag und Linz vor, Frankreich besetzte die Österreichischen Niederlande, Maria Theresia fand 1741 Unterstützung in Ungarn, Herzog Karl Albert von Bayern wurde als Karl VII. (1742-1745) zum Kaiser gewählt. 1742 – Sonderfriede von Breslau, Österreich verzichtete auf Schlesien, wandte sich gegen Bayern, verbündete sich mit Savoyen, Sachsen und Großbritannien und siegte 1743 über Frankreich. </a:t>
            </a:r>
          </a:p>
          <a:p>
            <a:pPr marL="228600" lvl="1" algn="just">
              <a:spcBef>
                <a:spcPts val="1000"/>
              </a:spcBef>
            </a:pPr>
            <a:r>
              <a:rPr lang="de-DE" sz="2000" dirty="0"/>
              <a:t>Preußen schloss 1744 das zweite Bündnis mit Frankreich.</a:t>
            </a:r>
          </a:p>
          <a:p>
            <a:pPr marL="685800" lvl="2" algn="just">
              <a:spcBef>
                <a:spcPts val="1000"/>
              </a:spcBef>
            </a:pPr>
            <a:r>
              <a:rPr lang="de-DE" sz="1600" dirty="0"/>
              <a:t>Zweiter Schlesischer Krieg (1744-1748) – Preußen siegte in allen Schlachten, nach dem Frieden von Dresden 1745 bestätigte Österreich die Abtretung Schlesiens an Preußen, Bayern erkannte den Kaiser Franz I. von Lothringen an. Nach dem Frieden von Aachen 1748 gab Frankreich die Österreichischen Niederlande zurück.</a:t>
            </a:r>
            <a:endParaRPr lang="cs-CZ" sz="1600" dirty="0"/>
          </a:p>
        </p:txBody>
      </p:sp>
    </p:spTree>
    <p:extLst>
      <p:ext uri="{BB962C8B-B14F-4D97-AF65-F5344CB8AC3E}">
        <p14:creationId xmlns:p14="http://schemas.microsoft.com/office/powerpoint/2010/main" val="1532842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7F5AA1-F997-4A81-BC42-8D9E4291F56D}"/>
              </a:ext>
            </a:extLst>
          </p:cNvPr>
          <p:cNvSpPr>
            <a:spLocks noGrp="1"/>
          </p:cNvSpPr>
          <p:nvPr>
            <p:ph type="title"/>
          </p:nvPr>
        </p:nvSpPr>
        <p:spPr/>
        <p:txBody>
          <a:bodyPr>
            <a:normAutofit/>
          </a:bodyPr>
          <a:lstStyle/>
          <a:p>
            <a:pPr algn="ctr"/>
            <a:r>
              <a:rPr lang="de-DE" sz="3200" dirty="0"/>
              <a:t>Das Reich nach dem Dreißigjährigen Krieg</a:t>
            </a:r>
            <a:br>
              <a:rPr lang="de-DE" sz="3200" dirty="0"/>
            </a:br>
            <a:r>
              <a:rPr lang="de-DE" sz="3200" dirty="0"/>
              <a:t>IV.</a:t>
            </a:r>
            <a:endParaRPr lang="cs-CZ" sz="3200" dirty="0"/>
          </a:p>
        </p:txBody>
      </p:sp>
      <p:sp>
        <p:nvSpPr>
          <p:cNvPr id="3" name="Zástupný symbol pro obsah 2">
            <a:extLst>
              <a:ext uri="{FF2B5EF4-FFF2-40B4-BE49-F238E27FC236}">
                <a16:creationId xmlns:a16="http://schemas.microsoft.com/office/drawing/2014/main" id="{13150775-8CE8-465B-859F-31BD23BB8942}"/>
              </a:ext>
            </a:extLst>
          </p:cNvPr>
          <p:cNvSpPr>
            <a:spLocks noGrp="1"/>
          </p:cNvSpPr>
          <p:nvPr>
            <p:ph idx="1"/>
          </p:nvPr>
        </p:nvSpPr>
        <p:spPr/>
        <p:txBody>
          <a:bodyPr>
            <a:normAutofit lnSpcReduction="10000"/>
          </a:bodyPr>
          <a:lstStyle/>
          <a:p>
            <a:pPr algn="just"/>
            <a:r>
              <a:rPr lang="de-DE" sz="2000" b="1" i="1" dirty="0"/>
              <a:t>Siebenjähriger Krieg </a:t>
            </a:r>
            <a:r>
              <a:rPr lang="de-DE" sz="2000" dirty="0"/>
              <a:t>(1756-1763) – Der Friede von Aachen brachte keine Entspannung, der Anstoß zur Entscheidung der weltpolitischen Konflikte ging von den Kolonialmächten und Österreich aus. Der Krieg wurde zugleich in Europa und in Übersee geführt.</a:t>
            </a:r>
          </a:p>
          <a:p>
            <a:pPr lvl="1" algn="just"/>
            <a:r>
              <a:rPr lang="de-DE" sz="1600" dirty="0"/>
              <a:t>Britisch-französischer Kolonialkrieg (1754/55-1763) – Die Grenzkämpfe in Amerika eröffnete 1754 der Ohio-Krieg, gefolgt von den Schlachten auf dem Gebiet der heutigen USA und Kanadas. 1759 übernahmen die Engländer Quebec und Montreal. Nach dem Frieden von Paris 1763 gewann Großbritannien Kanada und Louisiana von Frankreich, Florida von Spanien. Nordamerika wurde angelsächsisch.</a:t>
            </a:r>
          </a:p>
          <a:p>
            <a:pPr lvl="1" algn="just"/>
            <a:r>
              <a:rPr lang="de-DE" sz="1600" dirty="0"/>
              <a:t>Dritter schlesischer Krieg (1756-1763) – Österreich bildete 1753 Koalition mit Frankreich gegen Preußen (das sich 1756 mit Großbritannien verbündete), nach dem Vertrag von Versailles 1756 traten dem Bündnis Russland, Sachsen, Schweden, Heiliges Römisches Reich (ohne Hannover, Hessen-Kassel, Braunschweig) bei und die Koalition fiel in Sachsen ein. 1757/1758 siegte Preußen über Österreich  bei Prag, und erlitt Niederlage bei </a:t>
            </a:r>
            <a:r>
              <a:rPr lang="de-DE" sz="1600" dirty="0" err="1"/>
              <a:t>Kolin</a:t>
            </a:r>
            <a:r>
              <a:rPr lang="de-DE" sz="1600" dirty="0"/>
              <a:t>. 1759 vernichteten die Bündniskräfte Preußen bei Kunersdorf, 1762 stellte Russland den Krieg ein (Katharina II.), Frankreich und Schweden traten wegen Kräftemängel zurück. Der Friede zu Hubertusburg von 1763 brachte keine territorialen Veränderungen. Österreich verlor Schlesien endgültig.</a:t>
            </a:r>
          </a:p>
          <a:p>
            <a:pPr marL="228600" lvl="1" algn="just">
              <a:lnSpc>
                <a:spcPct val="100000"/>
              </a:lnSpc>
              <a:spcBef>
                <a:spcPts val="1000"/>
              </a:spcBef>
            </a:pPr>
            <a:r>
              <a:rPr lang="de-DE" sz="2000" dirty="0"/>
              <a:t>Das europäische Gleichgewicht komplizierte sich durch die fünfte europäische Großmacht – Preußen. Zwei deutsche Großmächte im Gegensatz (Österreich und Preußen) bilden den „deutschen Dualismus“ in der europäischen Politik. An dem Preußenkönig Friedrich II., dem Großen, entzündete sich erstes politisches Selbstbewusstsein und Nationalgefühl der Deutschen.</a:t>
            </a:r>
            <a:endParaRPr lang="cs-CZ" sz="2000" dirty="0"/>
          </a:p>
        </p:txBody>
      </p:sp>
    </p:spTree>
    <p:extLst>
      <p:ext uri="{BB962C8B-B14F-4D97-AF65-F5344CB8AC3E}">
        <p14:creationId xmlns:p14="http://schemas.microsoft.com/office/powerpoint/2010/main" val="2045585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8AF0C3-CE68-41AE-A9E4-D6488823A656}"/>
              </a:ext>
            </a:extLst>
          </p:cNvPr>
          <p:cNvSpPr>
            <a:spLocks noGrp="1"/>
          </p:cNvSpPr>
          <p:nvPr>
            <p:ph type="title"/>
          </p:nvPr>
        </p:nvSpPr>
        <p:spPr/>
        <p:txBody>
          <a:bodyPr>
            <a:normAutofit/>
          </a:bodyPr>
          <a:lstStyle/>
          <a:p>
            <a:pPr algn="ctr"/>
            <a:r>
              <a:rPr lang="de-DE" sz="3200" dirty="0"/>
              <a:t>Das Heilige Römische Reich im 18. Jahrhundert – I.</a:t>
            </a:r>
            <a:br>
              <a:rPr lang="de-DE" dirty="0"/>
            </a:br>
            <a:endParaRPr lang="cs-CZ" dirty="0"/>
          </a:p>
        </p:txBody>
      </p:sp>
      <p:sp>
        <p:nvSpPr>
          <p:cNvPr id="3" name="Zástupný symbol pro obsah 2">
            <a:extLst>
              <a:ext uri="{FF2B5EF4-FFF2-40B4-BE49-F238E27FC236}">
                <a16:creationId xmlns:a16="http://schemas.microsoft.com/office/drawing/2014/main" id="{BEBD707A-4007-44B3-A581-907A1C7857A1}"/>
              </a:ext>
            </a:extLst>
          </p:cNvPr>
          <p:cNvSpPr>
            <a:spLocks noGrp="1"/>
          </p:cNvSpPr>
          <p:nvPr>
            <p:ph idx="1"/>
          </p:nvPr>
        </p:nvSpPr>
        <p:spPr/>
        <p:txBody>
          <a:bodyPr>
            <a:normAutofit lnSpcReduction="10000"/>
          </a:bodyPr>
          <a:lstStyle/>
          <a:p>
            <a:pPr algn="just"/>
            <a:r>
              <a:rPr lang="de-DE" sz="2000" dirty="0"/>
              <a:t>Die Reichsstände (hauptsächlich die kleineren im Westen und Süden) suchten im aufgeklärten Jahrhundert nach Verbesserung ihrer Positionen durch die Vergrößerung der produktiven Bevölkerung. Protestantische Territorien (Preußen, Hessen-Homburg) boten den französischen Hugenotten und den aus Salzburg 1731 ausgewiesenen Protestanten neue Domizile mit Steuerprivilegien, sprachlicher und religiöser Autonomie an. Österreich förderte die Zuwanderung aus dem bevölkerungsreichen deutschen Südwesten in die am Osmanischen Reich eroberten Gebiete in Ungarn und Siebenbürgen. </a:t>
            </a:r>
          </a:p>
          <a:p>
            <a:pPr algn="just"/>
            <a:r>
              <a:rPr lang="de-DE" sz="2000" dirty="0"/>
              <a:t>Neue wirtschaftspolitische Maßnahmen unter dem günstigeren Klima bestimmten das Leben und führten zu einer Zunahme der landwirtschaftlichen Produktion:</a:t>
            </a:r>
          </a:p>
          <a:p>
            <a:pPr lvl="1" algn="just"/>
            <a:r>
              <a:rPr lang="de-DE" sz="1600" dirty="0"/>
              <a:t>Schaffung neuer Ackerflächen</a:t>
            </a:r>
          </a:p>
          <a:p>
            <a:pPr lvl="1" algn="just"/>
            <a:r>
              <a:rPr lang="de-DE" sz="1600" dirty="0"/>
              <a:t>Förderung neuer Anbautechniken und Feldfrüchte (Kartoffeln)</a:t>
            </a:r>
          </a:p>
          <a:p>
            <a:pPr lvl="1" algn="just"/>
            <a:r>
              <a:rPr lang="de-DE" sz="1600" dirty="0"/>
              <a:t>Bewirtschaftung der Wälder</a:t>
            </a:r>
          </a:p>
          <a:p>
            <a:pPr lvl="1" algn="just"/>
            <a:r>
              <a:rPr lang="de-DE" sz="1600" dirty="0"/>
              <a:t>Günstigere Versorgung mit Lebensmitteln schaffte Grundlage zur gewerblichen Produktion (Textilherstellung, Metallverarbeitung, Bergbau, Erzeugung von Luxusprodukten)</a:t>
            </a:r>
          </a:p>
          <a:p>
            <a:pPr lvl="1" algn="just"/>
            <a:r>
              <a:rPr lang="de-DE" sz="1600" dirty="0"/>
              <a:t>Die Finanzen verbesserten sich trotz der häufigen Kriege, es entstanden kostspielige Paläste im Barockstil in Potsdam, Berlin und Wien, Dresden wurde zum „Elbflorenz“ umgebaut, alte Kirchen und Klöster wurden um- und ausgebaut, neue barocke gebaut</a:t>
            </a:r>
            <a:endParaRPr lang="cs-CZ" sz="1600" dirty="0"/>
          </a:p>
        </p:txBody>
      </p:sp>
    </p:spTree>
    <p:extLst>
      <p:ext uri="{BB962C8B-B14F-4D97-AF65-F5344CB8AC3E}">
        <p14:creationId xmlns:p14="http://schemas.microsoft.com/office/powerpoint/2010/main" val="1404865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39D2AB-0168-46FE-AC38-A28713305CF5}"/>
              </a:ext>
            </a:extLst>
          </p:cNvPr>
          <p:cNvSpPr>
            <a:spLocks noGrp="1"/>
          </p:cNvSpPr>
          <p:nvPr>
            <p:ph type="title"/>
          </p:nvPr>
        </p:nvSpPr>
        <p:spPr/>
        <p:txBody>
          <a:bodyPr>
            <a:normAutofit/>
          </a:bodyPr>
          <a:lstStyle/>
          <a:p>
            <a:pPr algn="ctr"/>
            <a:r>
              <a:rPr lang="de-DE" sz="3200" dirty="0"/>
              <a:t>Das Heilige Römische Reich im 18. Jahrhundert – II.</a:t>
            </a:r>
            <a:endParaRPr lang="cs-CZ" sz="3200" dirty="0"/>
          </a:p>
        </p:txBody>
      </p:sp>
      <p:sp>
        <p:nvSpPr>
          <p:cNvPr id="3" name="Zástupný symbol pro obsah 2">
            <a:extLst>
              <a:ext uri="{FF2B5EF4-FFF2-40B4-BE49-F238E27FC236}">
                <a16:creationId xmlns:a16="http://schemas.microsoft.com/office/drawing/2014/main" id="{BF40F594-1D80-4A63-93A1-937B3BA88C1B}"/>
              </a:ext>
            </a:extLst>
          </p:cNvPr>
          <p:cNvSpPr>
            <a:spLocks noGrp="1"/>
          </p:cNvSpPr>
          <p:nvPr>
            <p:ph idx="1"/>
          </p:nvPr>
        </p:nvSpPr>
        <p:spPr/>
        <p:txBody>
          <a:bodyPr>
            <a:normAutofit fontScale="92500" lnSpcReduction="20000"/>
          </a:bodyPr>
          <a:lstStyle/>
          <a:p>
            <a:pPr algn="just"/>
            <a:r>
              <a:rPr lang="de-DE" sz="2000" dirty="0"/>
              <a:t>Entscheidende wirtschaftliche Impulse ergaben sich aus dem Zugang zu den Fernhandelswegen nach Afrika, Fernost und Amerika und aus dem Erwerb überseeischer Besitzungen in Form der Kolonien und Handelsstützpunkte (Gewürze, Genussmittel wie Tee, Kaffee, Kakao, Zucker, Baumwolle, Seide). Parallel entwickelten sich finanzielle Institutionen wie Zentralbanken, Handelsbanken, Versicherungen und der Sklavenhandel, um genug Arbeitskräfte für die Plantagen zu sichern.</a:t>
            </a:r>
          </a:p>
          <a:p>
            <a:pPr lvl="1" algn="just"/>
            <a:r>
              <a:rPr lang="de-DE" sz="1600" dirty="0"/>
              <a:t>In den Vordergrund des Fernhandels gerieten nach Spanien und Portugal, die im 16. Jh. von ihren überseeischen Besitzungen profitierten, im 17. und 18. Jh. die Niederlande und Großbritannien, gefolgt von Frankreich, die ihre Kolonialreiche in Amerika, Afrika und Asien ausbauten. In Großbritannien wuchs darüber hinaus die Produktivität der Landwirtschaft und des verarbeitenden Gewerbes auf hohes Niveau, das die führende Stellung Englands in der Frühindustrie gründete. Der Fernhandel und englische Nachfrage nach Holz und Getreide führte im Reich zur Verschiebung von Handelsrouten: der Rhein blieb bedeutend, die Häfen in Bremen und Hamburg nahmen an Bedeutung zu, die mittelalterlichen zentralen Handelsrouten durch Nürnberg, Augsburg oder Regensburg sowie nach dem deutschen Südwesten verloren an Wichtigkeit.</a:t>
            </a:r>
          </a:p>
          <a:p>
            <a:pPr marL="228600" lvl="1" algn="just">
              <a:spcBef>
                <a:spcPts val="1000"/>
              </a:spcBef>
            </a:pPr>
            <a:r>
              <a:rPr lang="de-DE" sz="2000" dirty="0"/>
              <a:t>Neue gesellschaftliche und wirtschaftliche Bedingungen verlangten produktive Bevölkerung, was zur Abschaffung der Leibeigenschaft und Einführung der religiösen Toleranz auch für die Juden führte. Auch auf den kleineren Reichsterritorien kam es zum kulturellen Aufschwung:</a:t>
            </a:r>
          </a:p>
          <a:p>
            <a:pPr marL="685800" lvl="2" algn="just">
              <a:spcBef>
                <a:spcPts val="1000"/>
              </a:spcBef>
            </a:pPr>
            <a:r>
              <a:rPr lang="de-DE" sz="1600" dirty="0"/>
              <a:t>Durch Universitäten mit hoher Reputation (Göttingen, Jena)</a:t>
            </a:r>
          </a:p>
          <a:p>
            <a:pPr marL="685800" lvl="2" algn="just">
              <a:spcBef>
                <a:spcPts val="1000"/>
              </a:spcBef>
            </a:pPr>
            <a:r>
              <a:rPr lang="de-DE" sz="1600" dirty="0"/>
              <a:t>Durch die Rekrutierung von prominenten Staatsdienern (Johann Wolfgang Goethe)</a:t>
            </a:r>
          </a:p>
          <a:p>
            <a:pPr marL="685800" lvl="2" algn="just">
              <a:spcBef>
                <a:spcPts val="1000"/>
              </a:spcBef>
            </a:pPr>
            <a:r>
              <a:rPr lang="de-DE" sz="1600" dirty="0"/>
              <a:t>Durch die Schaffung eines freien kulturellen Klimas – sächsisches Leipzig und freie Stadt Frankfurt zogen Verleger an und begründeten ihren Ruhm als Zentren des Verlagswesens in Europa</a:t>
            </a:r>
            <a:endParaRPr lang="cs-CZ" sz="1600" dirty="0"/>
          </a:p>
        </p:txBody>
      </p:sp>
    </p:spTree>
    <p:extLst>
      <p:ext uri="{BB962C8B-B14F-4D97-AF65-F5344CB8AC3E}">
        <p14:creationId xmlns:p14="http://schemas.microsoft.com/office/powerpoint/2010/main" val="91710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755BDB-62E7-4E54-9F8B-1E5F3E548842}"/>
              </a:ext>
            </a:extLst>
          </p:cNvPr>
          <p:cNvSpPr>
            <a:spLocks noGrp="1"/>
          </p:cNvSpPr>
          <p:nvPr>
            <p:ph type="title"/>
          </p:nvPr>
        </p:nvSpPr>
        <p:spPr/>
        <p:txBody>
          <a:bodyPr>
            <a:normAutofit/>
          </a:bodyPr>
          <a:lstStyle/>
          <a:p>
            <a:pPr algn="ctr"/>
            <a:r>
              <a:rPr lang="de-DE" sz="3200" dirty="0"/>
              <a:t>Drei Gruppen der Germanen</a:t>
            </a:r>
            <a:br>
              <a:rPr lang="de-DE" sz="3200" dirty="0"/>
            </a:br>
            <a:r>
              <a:rPr lang="de-DE" sz="3200" dirty="0"/>
              <a:t>Nord- und Ostgermanen</a:t>
            </a:r>
            <a:endParaRPr lang="cs-CZ" sz="3200" dirty="0"/>
          </a:p>
        </p:txBody>
      </p:sp>
      <p:sp>
        <p:nvSpPr>
          <p:cNvPr id="3" name="Zástupný symbol pro obsah 2">
            <a:extLst>
              <a:ext uri="{FF2B5EF4-FFF2-40B4-BE49-F238E27FC236}">
                <a16:creationId xmlns:a16="http://schemas.microsoft.com/office/drawing/2014/main" id="{1AD185F3-652D-40F4-9ECC-73E491F88720}"/>
              </a:ext>
            </a:extLst>
          </p:cNvPr>
          <p:cNvSpPr>
            <a:spLocks noGrp="1"/>
          </p:cNvSpPr>
          <p:nvPr>
            <p:ph idx="1"/>
          </p:nvPr>
        </p:nvSpPr>
        <p:spPr/>
        <p:txBody>
          <a:bodyPr>
            <a:normAutofit fontScale="92500" lnSpcReduction="20000"/>
          </a:bodyPr>
          <a:lstStyle/>
          <a:p>
            <a:pPr marL="0" indent="0">
              <a:buNone/>
            </a:pPr>
            <a:r>
              <a:rPr lang="de-DE" sz="1800" dirty="0"/>
              <a:t>Die Nordgermanen umfassen die in Skandinavien verbliebenen Stämme (skandinavische, nordgermanische Gruppe)</a:t>
            </a:r>
          </a:p>
          <a:p>
            <a:pPr marL="0" indent="0">
              <a:buNone/>
            </a:pPr>
            <a:r>
              <a:rPr lang="de-DE" sz="1800" dirty="0"/>
              <a:t>Die Ostgermanen standen den Nordgermanen nahe und wanderten aus Skandinavien in das Gebiet östlich der Elbe (gotische, ostgermanische Gruppe)</a:t>
            </a:r>
          </a:p>
          <a:p>
            <a:pPr marL="457200" lvl="1" indent="0">
              <a:buNone/>
            </a:pPr>
            <a:r>
              <a:rPr lang="de-DE" sz="1800" dirty="0"/>
              <a:t>- Burgunden</a:t>
            </a:r>
          </a:p>
          <a:p>
            <a:pPr marL="457200" lvl="1" indent="0">
              <a:buNone/>
            </a:pPr>
            <a:r>
              <a:rPr lang="de-DE" sz="1800" dirty="0"/>
              <a:t>- Goten</a:t>
            </a:r>
          </a:p>
          <a:p>
            <a:pPr marL="914400" lvl="2" indent="0">
              <a:buNone/>
            </a:pPr>
            <a:r>
              <a:rPr lang="de-DE" sz="1400" i="1" dirty="0" err="1"/>
              <a:t>Ostrogothen</a:t>
            </a:r>
            <a:r>
              <a:rPr lang="de-DE" sz="1400" i="1" dirty="0"/>
              <a:t> (Ostgoten) </a:t>
            </a:r>
            <a:r>
              <a:rPr lang="de-DE" sz="1400" dirty="0"/>
              <a:t>gründeten unter König Theoderich 493 das Ostgotenreich, Fortsetzung des Weströmischen Reichs (bis 511)</a:t>
            </a:r>
            <a:r>
              <a:rPr lang="cs-CZ" sz="1400" dirty="0"/>
              <a:t>.</a:t>
            </a:r>
            <a:endParaRPr lang="de-DE" sz="1400" dirty="0"/>
          </a:p>
          <a:p>
            <a:pPr marL="914400" lvl="2" indent="0">
              <a:buNone/>
            </a:pPr>
            <a:r>
              <a:rPr lang="de-DE" sz="1400" i="1" dirty="0" err="1"/>
              <a:t>Visigothen</a:t>
            </a:r>
            <a:r>
              <a:rPr lang="de-DE" sz="1400" i="1" dirty="0"/>
              <a:t> (Westgoten) </a:t>
            </a:r>
            <a:r>
              <a:rPr lang="de-DE" sz="1400" dirty="0"/>
              <a:t>drangen nach 418 in Südwesten Galliens und auf die Iberische Halbinsel ein, nach der Niederlage gegen die Franken 507 verließen sie Gallien und blieben auf der Iberischen Halbinsel (bis 711)</a:t>
            </a:r>
            <a:r>
              <a:rPr lang="cs-CZ" sz="1400" dirty="0"/>
              <a:t>.</a:t>
            </a:r>
            <a:r>
              <a:rPr lang="de-DE" sz="1400" dirty="0"/>
              <a:t> </a:t>
            </a:r>
          </a:p>
          <a:p>
            <a:pPr marL="457200" lvl="1" indent="0">
              <a:buNone/>
            </a:pPr>
            <a:r>
              <a:rPr lang="de-DE" sz="1800" dirty="0"/>
              <a:t>- Sueben</a:t>
            </a:r>
          </a:p>
          <a:p>
            <a:pPr marL="914400" lvl="2" indent="0">
              <a:buNone/>
            </a:pPr>
            <a:r>
              <a:rPr lang="de-DE" sz="1400" i="1" dirty="0"/>
              <a:t>Langobarden</a:t>
            </a:r>
            <a:r>
              <a:rPr lang="de-DE" sz="1400" dirty="0"/>
              <a:t> gründeten das Königreich der Langobarden in Norditalien 568/9 (bis 774) – heute Lombardei in Italien</a:t>
            </a:r>
            <a:r>
              <a:rPr lang="cs-CZ" sz="1400" dirty="0"/>
              <a:t>.</a:t>
            </a:r>
            <a:endParaRPr lang="de-DE" sz="1400" dirty="0"/>
          </a:p>
          <a:p>
            <a:pPr marL="914400" lvl="2" indent="0">
              <a:buNone/>
            </a:pPr>
            <a:r>
              <a:rPr lang="de-DE" sz="1400" i="1" dirty="0"/>
              <a:t>Markomannen</a:t>
            </a:r>
            <a:r>
              <a:rPr lang="de-DE" sz="1400" dirty="0"/>
              <a:t> wurden um unsere Zeitrechnung  nach militärischen Niederlagen von den Römern nach Böhmen und Mähren vertrieben</a:t>
            </a:r>
            <a:r>
              <a:rPr lang="cs-CZ" sz="1400" dirty="0"/>
              <a:t>.</a:t>
            </a:r>
            <a:endParaRPr lang="de-DE" sz="1400" dirty="0"/>
          </a:p>
          <a:p>
            <a:pPr lvl="1">
              <a:buFontTx/>
              <a:buChar char="-"/>
            </a:pPr>
            <a:r>
              <a:rPr lang="de-DE" sz="1800" dirty="0" err="1"/>
              <a:t>Wandalen</a:t>
            </a:r>
            <a:r>
              <a:rPr lang="de-DE" sz="1800" dirty="0"/>
              <a:t> drangen ab 409 auf die Iberische Halbinsel und ab 429 nach Nordafrika vor, wo sie bis zum 6. Jahrhundert blieben. Später verschwanden ihre Spuren</a:t>
            </a:r>
            <a:r>
              <a:rPr lang="cs-CZ" sz="1800" dirty="0"/>
              <a:t>.</a:t>
            </a:r>
            <a:endParaRPr lang="de-DE" sz="1800" dirty="0"/>
          </a:p>
          <a:p>
            <a:pPr marL="457200" lvl="1" indent="0">
              <a:buNone/>
            </a:pPr>
            <a:endParaRPr lang="de-DE" sz="1800" dirty="0"/>
          </a:p>
          <a:p>
            <a:pPr marL="914400" lvl="2" indent="0">
              <a:buNone/>
            </a:pPr>
            <a:endParaRPr lang="de-DE" sz="1800" dirty="0"/>
          </a:p>
          <a:p>
            <a:pPr marL="914400" lvl="2" indent="0">
              <a:buNone/>
            </a:pPr>
            <a:endParaRPr lang="de-DE" dirty="0"/>
          </a:p>
          <a:p>
            <a:pPr marL="914400" lvl="2" indent="0">
              <a:buNone/>
            </a:pPr>
            <a:endParaRPr lang="de-DE" sz="1800" dirty="0"/>
          </a:p>
          <a:p>
            <a:pPr marL="914400" lvl="2" indent="0">
              <a:buNone/>
            </a:pPr>
            <a:r>
              <a:rPr lang="de-DE" sz="1600" dirty="0"/>
              <a:t> </a:t>
            </a:r>
          </a:p>
          <a:p>
            <a:pPr marL="914400" lvl="2" indent="0">
              <a:buNone/>
            </a:pPr>
            <a:endParaRPr lang="de-DE" sz="1600" dirty="0"/>
          </a:p>
          <a:p>
            <a:pPr marL="914400" lvl="2" indent="0">
              <a:buNone/>
            </a:pPr>
            <a:endParaRPr lang="de-DE" sz="1600" dirty="0"/>
          </a:p>
          <a:p>
            <a:endParaRPr lang="cs-CZ" dirty="0"/>
          </a:p>
        </p:txBody>
      </p:sp>
    </p:spTree>
    <p:extLst>
      <p:ext uri="{BB962C8B-B14F-4D97-AF65-F5344CB8AC3E}">
        <p14:creationId xmlns:p14="http://schemas.microsoft.com/office/powerpoint/2010/main" val="151027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867B24-4486-46E9-A6CD-005027C5459F}"/>
              </a:ext>
            </a:extLst>
          </p:cNvPr>
          <p:cNvSpPr>
            <a:spLocks noGrp="1"/>
          </p:cNvSpPr>
          <p:nvPr>
            <p:ph type="title"/>
          </p:nvPr>
        </p:nvSpPr>
        <p:spPr/>
        <p:txBody>
          <a:bodyPr>
            <a:normAutofit/>
          </a:bodyPr>
          <a:lstStyle/>
          <a:p>
            <a:pPr algn="ctr"/>
            <a:r>
              <a:rPr lang="de-DE" sz="3200" dirty="0"/>
              <a:t>Drei Gruppen der Germanen </a:t>
            </a:r>
            <a:br>
              <a:rPr lang="de-DE" sz="3200" dirty="0"/>
            </a:br>
            <a:r>
              <a:rPr lang="de-DE" sz="3200" dirty="0"/>
              <a:t>Westgermanen</a:t>
            </a:r>
            <a:endParaRPr lang="cs-CZ" sz="3200" dirty="0"/>
          </a:p>
        </p:txBody>
      </p:sp>
      <p:sp>
        <p:nvSpPr>
          <p:cNvPr id="3" name="Zástupný symbol pro obsah 2">
            <a:extLst>
              <a:ext uri="{FF2B5EF4-FFF2-40B4-BE49-F238E27FC236}">
                <a16:creationId xmlns:a16="http://schemas.microsoft.com/office/drawing/2014/main" id="{DA9324F2-7FAC-4C41-A6B2-5EE4A01AB71B}"/>
              </a:ext>
            </a:extLst>
          </p:cNvPr>
          <p:cNvSpPr>
            <a:spLocks noGrp="1"/>
          </p:cNvSpPr>
          <p:nvPr>
            <p:ph idx="1"/>
          </p:nvPr>
        </p:nvSpPr>
        <p:spPr/>
        <p:txBody>
          <a:bodyPr>
            <a:normAutofit/>
          </a:bodyPr>
          <a:lstStyle/>
          <a:p>
            <a:r>
              <a:rPr lang="de-DE" sz="2000" dirty="0"/>
              <a:t>Alamannen (Alemannen)</a:t>
            </a:r>
          </a:p>
          <a:p>
            <a:r>
              <a:rPr lang="de-DE" sz="2000" dirty="0"/>
              <a:t>Franken, ein Großstamm, entstanden aus mehreren westgermanischen Stämmen im Rheinland und im</a:t>
            </a:r>
            <a:r>
              <a:rPr lang="cs-CZ" sz="2000" dirty="0"/>
              <a:t> </a:t>
            </a:r>
            <a:r>
              <a:rPr lang="de-DE" sz="2000" dirty="0"/>
              <a:t>Westen des heutigen Deutschland</a:t>
            </a:r>
          </a:p>
          <a:p>
            <a:pPr lvl="1"/>
            <a:r>
              <a:rPr lang="de-DE" sz="1600" dirty="0"/>
              <a:t>Salische Franken (Salier) ließen sich in Gallien nieder (Westfranken) und gründeten im 5. Jahrhundert das Fränkische Reich (heute Frankreich)</a:t>
            </a:r>
            <a:r>
              <a:rPr lang="cs-CZ" sz="1600" dirty="0"/>
              <a:t>.</a:t>
            </a:r>
            <a:endParaRPr lang="de-DE" sz="1600" dirty="0"/>
          </a:p>
          <a:p>
            <a:pPr lvl="1"/>
            <a:r>
              <a:rPr lang="de-DE" sz="1600" dirty="0"/>
              <a:t>Rheinfranken (</a:t>
            </a:r>
            <a:r>
              <a:rPr lang="de-DE" sz="1600" dirty="0" err="1"/>
              <a:t>Ripuaren</a:t>
            </a:r>
            <a:r>
              <a:rPr lang="de-DE" sz="1600" dirty="0"/>
              <a:t>) siedelten im Rheinland (Ostfranken).</a:t>
            </a:r>
          </a:p>
          <a:p>
            <a:pPr lvl="1"/>
            <a:endParaRPr lang="de-DE" sz="1600" dirty="0"/>
          </a:p>
          <a:p>
            <a:pPr marL="228600" lvl="1" algn="just">
              <a:spcBef>
                <a:spcPts val="1000"/>
              </a:spcBef>
            </a:pPr>
            <a:r>
              <a:rPr lang="de-DE" sz="2000" dirty="0"/>
              <a:t>Sachsen, ein Großstamm aus heutigem Nordwesten Deutschlands und Osten der Niederlande, entstammten aus kleineren Stämmen der Nordseeküste-Germanen: Chauken, </a:t>
            </a:r>
            <a:r>
              <a:rPr lang="de-DE" sz="2000" dirty="0" err="1"/>
              <a:t>Angrivariern</a:t>
            </a:r>
            <a:r>
              <a:rPr lang="de-DE" sz="2000" dirty="0"/>
              <a:t> (Engern) und Cheruskern. Im 5. Jahrhundert teilten sie sich in:</a:t>
            </a:r>
          </a:p>
          <a:p>
            <a:pPr marL="685800" lvl="2" algn="just">
              <a:spcBef>
                <a:spcPts val="1000"/>
              </a:spcBef>
            </a:pPr>
            <a:r>
              <a:rPr lang="de-DE" sz="1600" dirty="0"/>
              <a:t>Altsachsen, die auf deutschem Gebiet blieben.</a:t>
            </a:r>
          </a:p>
          <a:p>
            <a:pPr marL="685800" lvl="2" algn="just">
              <a:spcBef>
                <a:spcPts val="1000"/>
              </a:spcBef>
            </a:pPr>
            <a:r>
              <a:rPr lang="de-DE" sz="1600" dirty="0"/>
              <a:t>Angelsachsen, die nach England abwanderten.</a:t>
            </a:r>
            <a:endParaRPr lang="cs-CZ" sz="1600" dirty="0"/>
          </a:p>
        </p:txBody>
      </p:sp>
    </p:spTree>
    <p:extLst>
      <p:ext uri="{BB962C8B-B14F-4D97-AF65-F5344CB8AC3E}">
        <p14:creationId xmlns:p14="http://schemas.microsoft.com/office/powerpoint/2010/main" val="111928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091D8A7-F840-402F-B87B-1F332C2820E4}"/>
              </a:ext>
            </a:extLst>
          </p:cNvPr>
          <p:cNvSpPr>
            <a:spLocks noGrp="1"/>
          </p:cNvSpPr>
          <p:nvPr>
            <p:ph type="title"/>
          </p:nvPr>
        </p:nvSpPr>
        <p:spPr/>
        <p:txBody>
          <a:bodyPr>
            <a:normAutofit/>
          </a:bodyPr>
          <a:lstStyle/>
          <a:p>
            <a:pPr algn="ctr"/>
            <a:r>
              <a:rPr lang="de-DE" sz="3200" dirty="0"/>
              <a:t>Die Germanen</a:t>
            </a:r>
            <a:endParaRPr lang="cs-CZ" sz="3200" dirty="0"/>
          </a:p>
        </p:txBody>
      </p:sp>
      <p:pic>
        <p:nvPicPr>
          <p:cNvPr id="8" name="Zástupný symbol pro obsah 7">
            <a:extLst>
              <a:ext uri="{FF2B5EF4-FFF2-40B4-BE49-F238E27FC236}">
                <a16:creationId xmlns:a16="http://schemas.microsoft.com/office/drawing/2014/main" id="{3D1F8FC5-B99E-4EFA-BE63-796D8F8B186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31321"/>
            <a:ext cx="5181600" cy="3939946"/>
          </a:xfrm>
        </p:spPr>
      </p:pic>
      <p:pic>
        <p:nvPicPr>
          <p:cNvPr id="10" name="Zástupný symbol pro obsah 9">
            <a:extLst>
              <a:ext uri="{FF2B5EF4-FFF2-40B4-BE49-F238E27FC236}">
                <a16:creationId xmlns:a16="http://schemas.microsoft.com/office/drawing/2014/main" id="{360FE119-99C8-4C37-847C-07AD631FEFA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448973"/>
            <a:ext cx="5181600" cy="3104642"/>
          </a:xfrm>
        </p:spPr>
      </p:pic>
    </p:spTree>
    <p:extLst>
      <p:ext uri="{BB962C8B-B14F-4D97-AF65-F5344CB8AC3E}">
        <p14:creationId xmlns:p14="http://schemas.microsoft.com/office/powerpoint/2010/main" val="213855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598492-46BF-423D-877C-991964958AE6}"/>
              </a:ext>
            </a:extLst>
          </p:cNvPr>
          <p:cNvSpPr>
            <a:spLocks noGrp="1"/>
          </p:cNvSpPr>
          <p:nvPr>
            <p:ph type="title"/>
          </p:nvPr>
        </p:nvSpPr>
        <p:spPr/>
        <p:txBody>
          <a:bodyPr>
            <a:normAutofit/>
          </a:bodyPr>
          <a:lstStyle/>
          <a:p>
            <a:pPr algn="ctr"/>
            <a:r>
              <a:rPr lang="de-DE" sz="3200" dirty="0"/>
              <a:t>Germanisch-römische Auseinandersetzungen</a:t>
            </a:r>
            <a:endParaRPr lang="cs-CZ" sz="3200" dirty="0"/>
          </a:p>
        </p:txBody>
      </p:sp>
      <p:sp>
        <p:nvSpPr>
          <p:cNvPr id="3" name="Zástupný symbol pro obsah 2">
            <a:extLst>
              <a:ext uri="{FF2B5EF4-FFF2-40B4-BE49-F238E27FC236}">
                <a16:creationId xmlns:a16="http://schemas.microsoft.com/office/drawing/2014/main" id="{E0A19795-B082-407A-B5D7-547D409F8F49}"/>
              </a:ext>
            </a:extLst>
          </p:cNvPr>
          <p:cNvSpPr>
            <a:spLocks noGrp="1"/>
          </p:cNvSpPr>
          <p:nvPr>
            <p:ph idx="1"/>
          </p:nvPr>
        </p:nvSpPr>
        <p:spPr/>
        <p:txBody>
          <a:bodyPr>
            <a:normAutofit/>
          </a:bodyPr>
          <a:lstStyle/>
          <a:p>
            <a:pPr algn="just"/>
            <a:r>
              <a:rPr lang="de-DE" sz="2000" dirty="0"/>
              <a:t>12 – 9 v. Chr. – Germanenkriege (Unterwerfung der Bataver, Friesen und Cherusker, Kämpfe mit Markomannen und Quaden an der Elbe)</a:t>
            </a:r>
          </a:p>
          <a:p>
            <a:pPr algn="just"/>
            <a:r>
              <a:rPr lang="de-DE" sz="2000" dirty="0"/>
              <a:t>4 – 6 v. Chr. – Vertrag mit den Cheruskern, Unterwerfung der Langobarden unter Tiberius</a:t>
            </a:r>
          </a:p>
          <a:p>
            <a:pPr algn="just"/>
            <a:r>
              <a:rPr lang="de-DE" sz="2000" dirty="0"/>
              <a:t>9 nach Chr. – Schlacht im Teutoburger Wald: Die drei römischen Legionen von den Cheruskern unter Arminius (Hermann) vernichtet. Aufgabe der Provinz Germanien, Einhaltung der Rheingrenze – Limes</a:t>
            </a:r>
          </a:p>
          <a:p>
            <a:pPr algn="just"/>
            <a:r>
              <a:rPr lang="de-DE" sz="2000" dirty="0"/>
              <a:t>167 – 175 – 1. </a:t>
            </a:r>
            <a:r>
              <a:rPr lang="de-DE" sz="2000" dirty="0" err="1"/>
              <a:t>Markomannenkrieg</a:t>
            </a:r>
            <a:r>
              <a:rPr lang="de-DE" sz="2000" dirty="0"/>
              <a:t>: römische Offensive zur Sicherung der Donaugrenze, Quaden und Markomannen räumten den Gebietsstreifen links der Donau</a:t>
            </a:r>
          </a:p>
          <a:p>
            <a:pPr algn="just"/>
            <a:r>
              <a:rPr lang="de-DE" sz="2000" dirty="0"/>
              <a:t>178 – 180 – 2. </a:t>
            </a:r>
            <a:r>
              <a:rPr lang="de-DE" sz="2000" dirty="0" err="1"/>
              <a:t>Markomannenkrieg</a:t>
            </a:r>
            <a:r>
              <a:rPr lang="de-DE" sz="2000" dirty="0"/>
              <a:t>: Römer errichteten neue Legionslager an der Donau – 179 </a:t>
            </a:r>
            <a:r>
              <a:rPr lang="de-DE" sz="2000" dirty="0" err="1"/>
              <a:t>Castra</a:t>
            </a:r>
            <a:r>
              <a:rPr lang="de-DE" sz="2000" dirty="0"/>
              <a:t> Regina (Regensburg), 180 </a:t>
            </a:r>
            <a:r>
              <a:rPr lang="de-DE" sz="2000" dirty="0" err="1"/>
              <a:t>Vindobona</a:t>
            </a:r>
            <a:r>
              <a:rPr lang="de-DE" sz="2000" dirty="0"/>
              <a:t> (Wien) – neben der schon bestehenden am Rhein – Augusta </a:t>
            </a:r>
            <a:r>
              <a:rPr lang="de-DE" sz="2000" dirty="0" err="1"/>
              <a:t>Treverorum</a:t>
            </a:r>
            <a:r>
              <a:rPr lang="de-DE" sz="2000" dirty="0"/>
              <a:t> (Trier) oder Colonia Agrippa (Köln)</a:t>
            </a:r>
          </a:p>
          <a:p>
            <a:endParaRPr lang="cs-CZ" sz="2000" dirty="0"/>
          </a:p>
        </p:txBody>
      </p:sp>
    </p:spTree>
    <p:extLst>
      <p:ext uri="{BB962C8B-B14F-4D97-AF65-F5344CB8AC3E}">
        <p14:creationId xmlns:p14="http://schemas.microsoft.com/office/powerpoint/2010/main" val="155213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F2CD96E-20EB-4AEC-AF33-37E14D37F3EC}"/>
              </a:ext>
            </a:extLst>
          </p:cNvPr>
          <p:cNvSpPr>
            <a:spLocks noGrp="1"/>
          </p:cNvSpPr>
          <p:nvPr>
            <p:ph type="title"/>
          </p:nvPr>
        </p:nvSpPr>
        <p:spPr/>
        <p:txBody>
          <a:bodyPr>
            <a:normAutofit/>
          </a:bodyPr>
          <a:lstStyle/>
          <a:p>
            <a:pPr algn="ctr"/>
            <a:r>
              <a:rPr lang="de-DE" sz="3200" dirty="0"/>
              <a:t>Germanen in Mitteleuropa um 500</a:t>
            </a:r>
            <a:endParaRPr lang="cs-CZ" sz="3200" dirty="0"/>
          </a:p>
        </p:txBody>
      </p:sp>
      <p:pic>
        <p:nvPicPr>
          <p:cNvPr id="7" name="Zástupný symbol pro obsah 6">
            <a:extLst>
              <a:ext uri="{FF2B5EF4-FFF2-40B4-BE49-F238E27FC236}">
                <a16:creationId xmlns:a16="http://schemas.microsoft.com/office/drawing/2014/main" id="{BB40BFD6-2FD1-4077-AC48-9C6A80AF09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862931"/>
            <a:ext cx="6096000" cy="4276725"/>
          </a:xfrm>
        </p:spPr>
      </p:pic>
    </p:spTree>
    <p:extLst>
      <p:ext uri="{BB962C8B-B14F-4D97-AF65-F5344CB8AC3E}">
        <p14:creationId xmlns:p14="http://schemas.microsoft.com/office/powerpoint/2010/main" val="2357713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20B06A-373F-4986-BB8F-5EF8B10837D0}"/>
              </a:ext>
            </a:extLst>
          </p:cNvPr>
          <p:cNvSpPr>
            <a:spLocks noGrp="1"/>
          </p:cNvSpPr>
          <p:nvPr>
            <p:ph type="title"/>
          </p:nvPr>
        </p:nvSpPr>
        <p:spPr/>
        <p:txBody>
          <a:bodyPr>
            <a:normAutofit/>
          </a:bodyPr>
          <a:lstStyle/>
          <a:p>
            <a:pPr algn="ctr"/>
            <a:r>
              <a:rPr lang="de-DE" sz="3200" dirty="0"/>
              <a:t>Konsolidierung großer Reiche</a:t>
            </a:r>
            <a:endParaRPr lang="cs-CZ" sz="3200" dirty="0"/>
          </a:p>
        </p:txBody>
      </p:sp>
      <p:sp>
        <p:nvSpPr>
          <p:cNvPr id="3" name="Zástupný symbol pro obsah 2">
            <a:extLst>
              <a:ext uri="{FF2B5EF4-FFF2-40B4-BE49-F238E27FC236}">
                <a16:creationId xmlns:a16="http://schemas.microsoft.com/office/drawing/2014/main" id="{C04F819E-2538-4F07-B811-E0699346DE52}"/>
              </a:ext>
            </a:extLst>
          </p:cNvPr>
          <p:cNvSpPr>
            <a:spLocks noGrp="1"/>
          </p:cNvSpPr>
          <p:nvPr>
            <p:ph idx="1"/>
          </p:nvPr>
        </p:nvSpPr>
        <p:spPr/>
        <p:txBody>
          <a:bodyPr>
            <a:normAutofit/>
          </a:bodyPr>
          <a:lstStyle/>
          <a:p>
            <a:pPr algn="just"/>
            <a:r>
              <a:rPr lang="de-DE" sz="2000" dirty="0"/>
              <a:t>Die Konsolidierung begann westlich des Rheins durch die Merowinger, die römische Traditionen aufgriffen und sich als Herrscher der Franken durchsetzen konnten.</a:t>
            </a:r>
          </a:p>
          <a:p>
            <a:pPr algn="just"/>
            <a:r>
              <a:rPr lang="de-DE" sz="2000" dirty="0"/>
              <a:t>Karl der Große (742-814), ab 800 Kaiser der Römer (</a:t>
            </a:r>
            <a:r>
              <a:rPr lang="cs-CZ" sz="2000" dirty="0"/>
              <a:t>I</a:t>
            </a:r>
            <a:r>
              <a:rPr lang="de-DE" sz="2000" dirty="0" err="1"/>
              <a:t>mperator</a:t>
            </a:r>
            <a:r>
              <a:rPr lang="de-DE" sz="2000" dirty="0"/>
              <a:t> Romanorum) vom Papst gekrönt und gewürdigt. Sein „</a:t>
            </a:r>
            <a:r>
              <a:rPr lang="de-DE" sz="2000" dirty="0" err="1"/>
              <a:t>regnum</a:t>
            </a:r>
            <a:r>
              <a:rPr lang="de-DE" sz="2000" dirty="0"/>
              <a:t>“ streckte sich von den Pyrenäen in den Osten, von der Nordsee zum Rom aus.</a:t>
            </a:r>
          </a:p>
          <a:p>
            <a:pPr algn="just"/>
            <a:r>
              <a:rPr lang="de-DE" sz="2000" dirty="0"/>
              <a:t>Nach den Auseinandersetzungen der Nachfolger zerfiel das Fränkische Reich Ende des 9. Jh. in das 	- </a:t>
            </a:r>
            <a:r>
              <a:rPr lang="de-DE" sz="1600" dirty="0"/>
              <a:t>Westfränkische Reich (späteres Frankreich)</a:t>
            </a:r>
          </a:p>
          <a:p>
            <a:pPr marL="914400" lvl="2" indent="0" algn="just">
              <a:buNone/>
            </a:pPr>
            <a:r>
              <a:rPr lang="de-DE" sz="1600" dirty="0"/>
              <a:t>- Ostfränkisches Reich (späteres Deutschland), das sich von der Nord- und Ostsee bis zum Päpstlichen Staat im Süden und von Maas und </a:t>
            </a:r>
            <a:r>
              <a:rPr lang="de-DE" sz="1600" dirty="0" err="1"/>
              <a:t>Rhôna</a:t>
            </a:r>
            <a:r>
              <a:rPr lang="de-DE" sz="1600" dirty="0"/>
              <a:t> im Westen zur Oder im Osten au</a:t>
            </a:r>
            <a:r>
              <a:rPr lang="cs-CZ" sz="1600" dirty="0"/>
              <a:t>s</a:t>
            </a:r>
            <a:r>
              <a:rPr lang="de-DE" sz="1600" dirty="0"/>
              <a:t>breitete. Es bekam den Kaisertitel und die Bezeichnung </a:t>
            </a:r>
            <a:r>
              <a:rPr lang="de-DE" sz="1600" i="1" dirty="0"/>
              <a:t>Römisches Reich </a:t>
            </a:r>
            <a:r>
              <a:rPr lang="de-DE" sz="1600" dirty="0"/>
              <a:t>(Romanum Imperium), seit dem 12. Jh. </a:t>
            </a:r>
            <a:r>
              <a:rPr lang="de-DE" sz="1600" i="1" dirty="0"/>
              <a:t>Heiliges Römisches Reich</a:t>
            </a:r>
            <a:r>
              <a:rPr lang="de-DE" sz="1600" dirty="0"/>
              <a:t>, vom Ende des 15. Jh. </a:t>
            </a:r>
            <a:r>
              <a:rPr lang="de-DE" sz="1600" i="1" dirty="0"/>
              <a:t>Heiliges Römisches Reich deutscher Nation.</a:t>
            </a:r>
          </a:p>
          <a:p>
            <a:pPr algn="just"/>
            <a:endParaRPr lang="de-DE" sz="1600" dirty="0"/>
          </a:p>
          <a:p>
            <a:pPr marL="0" indent="0" algn="just">
              <a:buNone/>
            </a:pPr>
            <a:endParaRPr lang="de-DE" sz="1600" dirty="0"/>
          </a:p>
          <a:p>
            <a:pPr marL="0" indent="0" algn="just">
              <a:buNone/>
            </a:pPr>
            <a:endParaRPr lang="cs-CZ" sz="2000" dirty="0"/>
          </a:p>
        </p:txBody>
      </p:sp>
    </p:spTree>
    <p:extLst>
      <p:ext uri="{BB962C8B-B14F-4D97-AF65-F5344CB8AC3E}">
        <p14:creationId xmlns:p14="http://schemas.microsoft.com/office/powerpoint/2010/main" val="103631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9C84CB-63F1-4036-84AC-347299FDD5B1}"/>
              </a:ext>
            </a:extLst>
          </p:cNvPr>
          <p:cNvSpPr>
            <a:spLocks noGrp="1"/>
          </p:cNvSpPr>
          <p:nvPr>
            <p:ph type="title"/>
          </p:nvPr>
        </p:nvSpPr>
        <p:spPr/>
        <p:txBody>
          <a:bodyPr>
            <a:normAutofit/>
          </a:bodyPr>
          <a:lstStyle/>
          <a:p>
            <a:pPr algn="ctr"/>
            <a:r>
              <a:rPr lang="de-DE" sz="3200" dirty="0"/>
              <a:t>Fränkisches Reich</a:t>
            </a:r>
            <a:endParaRPr lang="cs-CZ" sz="3200" dirty="0"/>
          </a:p>
        </p:txBody>
      </p:sp>
      <p:pic>
        <p:nvPicPr>
          <p:cNvPr id="5" name="Zástupný symbol pro obsah 4">
            <a:extLst>
              <a:ext uri="{FF2B5EF4-FFF2-40B4-BE49-F238E27FC236}">
                <a16:creationId xmlns:a16="http://schemas.microsoft.com/office/drawing/2014/main" id="{AC6084D2-7C06-4FD0-86EF-731BC929D7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843881"/>
            <a:ext cx="6096000" cy="4314825"/>
          </a:xfrm>
        </p:spPr>
      </p:pic>
    </p:spTree>
    <p:extLst>
      <p:ext uri="{BB962C8B-B14F-4D97-AF65-F5344CB8AC3E}">
        <p14:creationId xmlns:p14="http://schemas.microsoft.com/office/powerpoint/2010/main" val="248833636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4434</Words>
  <Application>Microsoft Office PowerPoint</Application>
  <PresentationFormat>Širokoúhlá obrazovka</PresentationFormat>
  <Paragraphs>178</Paragraphs>
  <Slides>26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26</vt:i4>
      </vt:variant>
    </vt:vector>
  </HeadingPairs>
  <TitlesOfParts>
    <vt:vector size="30" baseType="lpstr">
      <vt:lpstr>Arial</vt:lpstr>
      <vt:lpstr>Calibri</vt:lpstr>
      <vt:lpstr>Calibri Light</vt:lpstr>
      <vt:lpstr>Motiv Office</vt:lpstr>
      <vt:lpstr>Deutsche Geschichte</vt:lpstr>
      <vt:lpstr>Die Germanen</vt:lpstr>
      <vt:lpstr>Drei Gruppen der Germanen Nord- und Ostgermanen</vt:lpstr>
      <vt:lpstr>Drei Gruppen der Germanen  Westgermanen</vt:lpstr>
      <vt:lpstr>Die Germanen</vt:lpstr>
      <vt:lpstr>Germanisch-römische Auseinandersetzungen</vt:lpstr>
      <vt:lpstr>Germanen in Mitteleuropa um 500</vt:lpstr>
      <vt:lpstr>Konsolidierung großer Reiche</vt:lpstr>
      <vt:lpstr>Fränkisches Reich</vt:lpstr>
      <vt:lpstr>Heiliges Römisches Reich  I.</vt:lpstr>
      <vt:lpstr>Heiliges Römisches Reich um 1400</vt:lpstr>
      <vt:lpstr>Heiliges Römisches Reich II.</vt:lpstr>
      <vt:lpstr>Reformation und Glaubenskriege</vt:lpstr>
      <vt:lpstr>Martin Luther und die deutsche Reformation</vt:lpstr>
      <vt:lpstr>Die Folgen der Reformation im Reich</vt:lpstr>
      <vt:lpstr>Die endgültige konfessionelle Teilung des Reichs</vt:lpstr>
      <vt:lpstr>Die Gegenreformation</vt:lpstr>
      <vt:lpstr>Der Dreißigjährige Krieg (1618 – 1648)</vt:lpstr>
      <vt:lpstr>Der Verlauf des Krieges und seine Auswirkungen</vt:lpstr>
      <vt:lpstr>Der Westfälische Friede</vt:lpstr>
      <vt:lpstr>Das Reich nach dem Dreißigjährigen Krieg I.</vt:lpstr>
      <vt:lpstr>Das Reich nach dem Dreißigjährigen Krieg II.</vt:lpstr>
      <vt:lpstr>Das Reich nach dem Dreißigjährigen Krieg III.</vt:lpstr>
      <vt:lpstr>Das Reich nach dem Dreißigjährigen Krieg IV.</vt:lpstr>
      <vt:lpstr>Das Heilige Römische Reich im 18. Jahrhundert – I. </vt:lpstr>
      <vt:lpstr>Das Heilige Römische Reich im 18. Jahrhundert –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Deutsche Geschichte</dc:title>
  <dc:creator>Milan Tvrdík</dc:creator>
  <cp:lastModifiedBy>Milan Tvrdík</cp:lastModifiedBy>
  <cp:revision>83</cp:revision>
  <cp:lastPrinted>2019-11-14T14:16:31Z</cp:lastPrinted>
  <dcterms:created xsi:type="dcterms:W3CDTF">2019-01-07T10:16:34Z</dcterms:created>
  <dcterms:modified xsi:type="dcterms:W3CDTF">2020-12-20T17:15:51Z</dcterms:modified>
</cp:coreProperties>
</file>