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2" r:id="rId4"/>
    <p:sldId id="265" r:id="rId5"/>
    <p:sldId id="258" r:id="rId6"/>
    <p:sldId id="259" r:id="rId7"/>
    <p:sldId id="261" r:id="rId8"/>
    <p:sldId id="260"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C53D24D3-A93E-4B59-8F3D-5D6FAF2A651F}" type="datetimeFigureOut">
              <a:rPr lang="cs-CZ" smtClean="0"/>
              <a:t>20. 11. 2020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86FD1559-3B45-463E-90AF-AF0252A9C5F4}" type="slidenum">
              <a:rPr lang="cs-CZ" smtClean="0"/>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53D24D3-A93E-4B59-8F3D-5D6FAF2A651F}" type="datetimeFigureOut">
              <a:rPr lang="cs-CZ" smtClean="0"/>
              <a:t>20. 11. 2020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FD1559-3B45-463E-90AF-AF0252A9C5F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53D24D3-A93E-4B59-8F3D-5D6FAF2A651F}" type="datetimeFigureOut">
              <a:rPr lang="cs-CZ" smtClean="0"/>
              <a:t>20. 11. 2020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FD1559-3B45-463E-90AF-AF0252A9C5F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C53D24D3-A93E-4B59-8F3D-5D6FAF2A651F}" type="datetimeFigureOut">
              <a:rPr lang="cs-CZ" smtClean="0"/>
              <a:t>20. 11. 2020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FD1559-3B45-463E-90AF-AF0252A9C5F4}" type="slidenum">
              <a:rPr lang="cs-CZ" smtClean="0"/>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C53D24D3-A93E-4B59-8F3D-5D6FAF2A651F}" type="datetimeFigureOut">
              <a:rPr lang="cs-CZ" smtClean="0"/>
              <a:t>20. 11. 2020</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86FD1559-3B45-463E-90AF-AF0252A9C5F4}"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C53D24D3-A93E-4B59-8F3D-5D6FAF2A651F}" type="datetimeFigureOut">
              <a:rPr lang="cs-CZ" smtClean="0"/>
              <a:t>20. 11. 2020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FD1559-3B45-463E-90AF-AF0252A9C5F4}" type="slidenum">
              <a:rPr lang="cs-CZ" smtClean="0"/>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C53D24D3-A93E-4B59-8F3D-5D6FAF2A651F}" type="datetimeFigureOut">
              <a:rPr lang="cs-CZ" smtClean="0"/>
              <a:t>20. 11. 2020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6FD1559-3B45-463E-90AF-AF0252A9C5F4}" type="slidenum">
              <a:rPr lang="cs-CZ" smtClean="0"/>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C53D24D3-A93E-4B59-8F3D-5D6FAF2A651F}" type="datetimeFigureOut">
              <a:rPr lang="cs-CZ" smtClean="0"/>
              <a:t>20. 11. 2020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6FD1559-3B45-463E-90AF-AF0252A9C5F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53D24D3-A93E-4B59-8F3D-5D6FAF2A651F}" type="datetimeFigureOut">
              <a:rPr lang="cs-CZ" smtClean="0"/>
              <a:t>20. 11. 2020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6FD1559-3B45-463E-90AF-AF0252A9C5F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C53D24D3-A93E-4B59-8F3D-5D6FAF2A651F}" type="datetimeFigureOut">
              <a:rPr lang="cs-CZ" smtClean="0"/>
              <a:t>20. 11. 2020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FD1559-3B45-463E-90AF-AF0252A9C5F4}" type="slidenum">
              <a:rPr lang="cs-CZ" smtClean="0"/>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Kliknutím lze upravit styl.</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C53D24D3-A93E-4B59-8F3D-5D6FAF2A651F}" type="datetimeFigureOut">
              <a:rPr lang="cs-CZ" smtClean="0"/>
              <a:t>20. 11. 2020</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86FD1559-3B45-463E-90AF-AF0252A9C5F4}" type="slidenum">
              <a:rPr lang="cs-CZ" smtClean="0"/>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Kliknutím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3D24D3-A93E-4B59-8F3D-5D6FAF2A651F}" type="datetimeFigureOut">
              <a:rPr lang="cs-CZ" smtClean="0"/>
              <a:t>20. 11. 2020</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6FD1559-3B45-463E-90AF-AF0252A9C5F4}"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HARJOITUKSIA 3</a:t>
            </a:r>
            <a:endParaRPr lang="cs-CZ" dirty="0"/>
          </a:p>
        </p:txBody>
      </p:sp>
      <p:sp>
        <p:nvSpPr>
          <p:cNvPr id="2" name="Nadpis 1"/>
          <p:cNvSpPr>
            <a:spLocks noGrp="1"/>
          </p:cNvSpPr>
          <p:nvPr>
            <p:ph type="ctrTitle"/>
          </p:nvPr>
        </p:nvSpPr>
        <p:spPr/>
        <p:txBody>
          <a:bodyPr/>
          <a:lstStyle/>
          <a:p>
            <a:r>
              <a:rPr lang="cs-CZ" dirty="0" smtClean="0"/>
              <a:t>KIELI I</a:t>
            </a:r>
            <a:endParaRPr lang="cs-CZ" dirty="0"/>
          </a:p>
        </p:txBody>
      </p:sp>
    </p:spTree>
    <p:extLst>
      <p:ext uri="{BB962C8B-B14F-4D97-AF65-F5344CB8AC3E}">
        <p14:creationId xmlns:p14="http://schemas.microsoft.com/office/powerpoint/2010/main" val="195579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922114"/>
          </a:xfrm>
        </p:spPr>
        <p:txBody>
          <a:bodyPr/>
          <a:lstStyle/>
          <a:p>
            <a:r>
              <a:rPr lang="cs-CZ" dirty="0" smtClean="0"/>
              <a:t>EINARI VUORELA - VÄVY</a:t>
            </a:r>
            <a:endParaRPr lang="cs-CZ" dirty="0"/>
          </a:p>
        </p:txBody>
      </p:sp>
      <p:sp>
        <p:nvSpPr>
          <p:cNvPr id="3" name="Zástupný symbol pro obsah 2"/>
          <p:cNvSpPr>
            <a:spLocks noGrp="1"/>
          </p:cNvSpPr>
          <p:nvPr>
            <p:ph sz="quarter" idx="1"/>
          </p:nvPr>
        </p:nvSpPr>
        <p:spPr>
          <a:xfrm>
            <a:off x="914400" y="1196752"/>
            <a:ext cx="7772400" cy="5328592"/>
          </a:xfrm>
        </p:spPr>
        <p:txBody>
          <a:bodyPr>
            <a:normAutofit fontScale="92500" lnSpcReduction="20000"/>
          </a:bodyPr>
          <a:lstStyle/>
          <a:p>
            <a:endParaRPr lang="fi-FI" dirty="0"/>
          </a:p>
          <a:p>
            <a:pPr marL="0" indent="0">
              <a:lnSpc>
                <a:spcPct val="120000"/>
              </a:lnSpc>
              <a:buNone/>
            </a:pPr>
            <a:r>
              <a:rPr lang="fi-FI" dirty="0"/>
              <a:t>Oli synkeä salo</a:t>
            </a:r>
            <a:r>
              <a:rPr lang="fi-FI" dirty="0" smtClean="0"/>
              <a:t>.</a:t>
            </a:r>
            <a:endParaRPr lang="fi-FI" dirty="0"/>
          </a:p>
          <a:p>
            <a:pPr marL="0" indent="0">
              <a:lnSpc>
                <a:spcPct val="120000"/>
              </a:lnSpc>
              <a:buNone/>
            </a:pPr>
            <a:r>
              <a:rPr lang="fi-FI" dirty="0"/>
              <a:t>Meni tie</a:t>
            </a:r>
            <a:r>
              <a:rPr lang="fi-FI" dirty="0" smtClean="0"/>
              <a:t>.</a:t>
            </a:r>
            <a:endParaRPr lang="fi-FI" dirty="0"/>
          </a:p>
          <a:p>
            <a:pPr marL="0" indent="0">
              <a:lnSpc>
                <a:spcPct val="120000"/>
              </a:lnSpc>
              <a:buNone/>
            </a:pPr>
            <a:r>
              <a:rPr lang="fi-FI" dirty="0"/>
              <a:t>Tuli talo.</a:t>
            </a:r>
          </a:p>
          <a:p>
            <a:pPr marL="0" indent="0">
              <a:lnSpc>
                <a:spcPct val="120000"/>
              </a:lnSpc>
              <a:buNone/>
            </a:pPr>
            <a:endParaRPr lang="fi-FI" dirty="0"/>
          </a:p>
          <a:p>
            <a:pPr marL="0" indent="0">
              <a:lnSpc>
                <a:spcPct val="120000"/>
              </a:lnSpc>
              <a:buNone/>
            </a:pPr>
            <a:r>
              <a:rPr lang="fi-FI" dirty="0"/>
              <a:t>Oli loimuava takka</a:t>
            </a:r>
            <a:r>
              <a:rPr lang="fi-FI" dirty="0" smtClean="0"/>
              <a:t>.</a:t>
            </a:r>
            <a:endParaRPr lang="fi-FI" dirty="0"/>
          </a:p>
          <a:p>
            <a:pPr marL="0" indent="0">
              <a:lnSpc>
                <a:spcPct val="120000"/>
              </a:lnSpc>
              <a:buNone/>
            </a:pPr>
            <a:r>
              <a:rPr lang="fi-FI" dirty="0"/>
              <a:t>Oli tyttö</a:t>
            </a:r>
            <a:r>
              <a:rPr lang="fi-FI" dirty="0" smtClean="0"/>
              <a:t>.</a:t>
            </a:r>
            <a:endParaRPr lang="fi-FI" dirty="0"/>
          </a:p>
          <a:p>
            <a:pPr marL="0" indent="0">
              <a:lnSpc>
                <a:spcPct val="120000"/>
              </a:lnSpc>
              <a:buNone/>
            </a:pPr>
            <a:r>
              <a:rPr lang="fi-FI" dirty="0"/>
              <a:t>Oli akka.</a:t>
            </a:r>
          </a:p>
          <a:p>
            <a:pPr marL="0" indent="0">
              <a:lnSpc>
                <a:spcPct val="120000"/>
              </a:lnSpc>
              <a:buNone/>
            </a:pPr>
            <a:r>
              <a:rPr lang="fi-FI" dirty="0" smtClean="0"/>
              <a:t> </a:t>
            </a:r>
            <a:endParaRPr lang="fi-FI" dirty="0"/>
          </a:p>
          <a:p>
            <a:pPr marL="0" indent="0">
              <a:lnSpc>
                <a:spcPct val="120000"/>
              </a:lnSpc>
              <a:buNone/>
            </a:pPr>
            <a:r>
              <a:rPr lang="fi-FI" dirty="0"/>
              <a:t>Soma puheitten sävy</a:t>
            </a:r>
            <a:r>
              <a:rPr lang="fi-FI" dirty="0" smtClean="0"/>
              <a:t>.</a:t>
            </a:r>
            <a:endParaRPr lang="fi-FI" dirty="0"/>
          </a:p>
          <a:p>
            <a:pPr marL="0" indent="0">
              <a:lnSpc>
                <a:spcPct val="120000"/>
              </a:lnSpc>
              <a:buNone/>
            </a:pPr>
            <a:r>
              <a:rPr lang="fi-FI" dirty="0"/>
              <a:t>Tuli yö</a:t>
            </a:r>
            <a:r>
              <a:rPr lang="fi-FI" dirty="0" smtClean="0"/>
              <a:t>.</a:t>
            </a:r>
            <a:r>
              <a:rPr lang="cs-CZ" dirty="0" smtClean="0"/>
              <a:t> -</a:t>
            </a:r>
            <a:endParaRPr lang="fi-FI" dirty="0"/>
          </a:p>
          <a:p>
            <a:pPr marL="0" indent="0">
              <a:lnSpc>
                <a:spcPct val="120000"/>
              </a:lnSpc>
              <a:buNone/>
            </a:pPr>
            <a:r>
              <a:rPr lang="fi-FI" dirty="0"/>
              <a:t>Olin vävy.</a:t>
            </a:r>
            <a:endParaRPr lang="cs-CZ" dirty="0"/>
          </a:p>
        </p:txBody>
      </p:sp>
    </p:spTree>
    <p:extLst>
      <p:ext uri="{BB962C8B-B14F-4D97-AF65-F5344CB8AC3E}">
        <p14:creationId xmlns:p14="http://schemas.microsoft.com/office/powerpoint/2010/main" val="411351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634082"/>
          </a:xfrm>
        </p:spPr>
        <p:txBody>
          <a:bodyPr>
            <a:normAutofit fontScale="90000"/>
          </a:bodyPr>
          <a:lstStyle/>
          <a:p>
            <a:r>
              <a:rPr lang="cs-CZ" dirty="0" smtClean="0"/>
              <a:t>HARJOITUS 1</a:t>
            </a:r>
            <a:endParaRPr lang="cs-CZ" dirty="0"/>
          </a:p>
        </p:txBody>
      </p:sp>
      <p:sp>
        <p:nvSpPr>
          <p:cNvPr id="3" name="Zástupný symbol pro obsah 2"/>
          <p:cNvSpPr>
            <a:spLocks noGrp="1"/>
          </p:cNvSpPr>
          <p:nvPr>
            <p:ph sz="quarter" idx="1"/>
          </p:nvPr>
        </p:nvSpPr>
        <p:spPr>
          <a:xfrm>
            <a:off x="611560" y="1052736"/>
            <a:ext cx="8075240" cy="5544616"/>
          </a:xfrm>
        </p:spPr>
        <p:txBody>
          <a:bodyPr>
            <a:normAutofit fontScale="85000" lnSpcReduction="20000"/>
          </a:bodyPr>
          <a:lstStyle/>
          <a:p>
            <a:pPr marL="0" indent="0">
              <a:buNone/>
            </a:pPr>
            <a:r>
              <a:rPr lang="fi-FI" dirty="0" smtClean="0"/>
              <a:t> </a:t>
            </a:r>
            <a:r>
              <a:rPr lang="fi-FI" b="1" dirty="0" smtClean="0"/>
              <a:t>Malli</a:t>
            </a:r>
            <a:r>
              <a:rPr lang="fi-FI" b="1" dirty="0"/>
              <a:t>: Menen ... TALO → KATU.     → Menen talosta kadulle.</a:t>
            </a:r>
          </a:p>
          <a:p>
            <a:pPr marL="0" indent="0">
              <a:buNone/>
            </a:pPr>
            <a:endParaRPr lang="cs-CZ" dirty="0" smtClean="0"/>
          </a:p>
          <a:p>
            <a:pPr marL="0" indent="0">
              <a:buNone/>
            </a:pPr>
            <a:r>
              <a:rPr lang="fi-FI" i="1" dirty="0" smtClean="0"/>
              <a:t>1</a:t>
            </a:r>
            <a:r>
              <a:rPr lang="fi-FI" i="1" dirty="0"/>
              <a:t>. Matkustatko ... HELSINKI → </a:t>
            </a:r>
            <a:r>
              <a:rPr lang="fi-FI" i="1" dirty="0" smtClean="0"/>
              <a:t>TURKU</a:t>
            </a:r>
            <a:r>
              <a:rPr lang="cs-CZ" i="1" dirty="0"/>
              <a:t>?</a:t>
            </a:r>
            <a:endParaRPr lang="fi-FI" i="1" dirty="0"/>
          </a:p>
          <a:p>
            <a:pPr marL="0" indent="0">
              <a:buNone/>
            </a:pPr>
            <a:r>
              <a:rPr lang="fi-FI" i="1" dirty="0"/>
              <a:t>2. Matkustamme ... TUKHOLMA → LONTOO.</a:t>
            </a:r>
          </a:p>
          <a:p>
            <a:pPr marL="0" indent="0">
              <a:buNone/>
            </a:pPr>
            <a:r>
              <a:rPr lang="fi-FI" i="1" dirty="0"/>
              <a:t>3. Kissa menee ... LAATIKKO → PÖYTÄ.</a:t>
            </a:r>
          </a:p>
          <a:p>
            <a:pPr marL="0" indent="0">
              <a:buNone/>
            </a:pPr>
            <a:r>
              <a:rPr lang="fi-FI" i="1" dirty="0"/>
              <a:t>4. Mies menee ... LAITURI → SAUNA.</a:t>
            </a:r>
          </a:p>
          <a:p>
            <a:pPr marL="0" indent="0">
              <a:buNone/>
            </a:pPr>
            <a:r>
              <a:rPr lang="fi-FI" i="1" dirty="0"/>
              <a:t>5. Kissa menee ... TUOLI → LATTIA.</a:t>
            </a:r>
          </a:p>
          <a:p>
            <a:pPr marL="0" indent="0">
              <a:buNone/>
            </a:pPr>
            <a:r>
              <a:rPr lang="fi-FI" i="1" dirty="0"/>
              <a:t>6. Menemme ... </a:t>
            </a:r>
            <a:r>
              <a:rPr lang="cs-CZ" i="1" dirty="0" smtClean="0"/>
              <a:t>MANNERHEIMINTIE </a:t>
            </a:r>
            <a:r>
              <a:rPr lang="fi-FI" i="1" dirty="0" smtClean="0"/>
              <a:t>→ </a:t>
            </a:r>
            <a:r>
              <a:rPr lang="fi-FI" i="1" dirty="0"/>
              <a:t>ASEMA.</a:t>
            </a:r>
          </a:p>
          <a:p>
            <a:pPr marL="0" indent="0">
              <a:buNone/>
            </a:pPr>
            <a:r>
              <a:rPr lang="fi-FI" i="1" dirty="0"/>
              <a:t>7. Menemme ... VIRONKATU → RAVINTOLA.</a:t>
            </a:r>
          </a:p>
          <a:p>
            <a:pPr marL="0" indent="0">
              <a:buNone/>
            </a:pPr>
            <a:r>
              <a:rPr lang="fi-FI" i="1" dirty="0"/>
              <a:t>8. Menen ... ASEMA → BUSSI.</a:t>
            </a:r>
          </a:p>
          <a:p>
            <a:pPr marL="0" indent="0">
              <a:buNone/>
            </a:pPr>
            <a:r>
              <a:rPr lang="fi-FI" i="1" dirty="0"/>
              <a:t>9. Menen ... KAUPPA → TYÖ.</a:t>
            </a:r>
          </a:p>
          <a:p>
            <a:pPr marL="0" indent="0">
              <a:buNone/>
            </a:pPr>
            <a:r>
              <a:rPr lang="fi-FI" i="1" dirty="0"/>
              <a:t>10. </a:t>
            </a:r>
            <a:r>
              <a:rPr lang="fi-FI" i="1" dirty="0" smtClean="0"/>
              <a:t>Mene</a:t>
            </a:r>
            <a:r>
              <a:rPr lang="cs-CZ" i="1" dirty="0" err="1" smtClean="0"/>
              <a:t>tkö</a:t>
            </a:r>
            <a:r>
              <a:rPr lang="fi-FI" i="1" dirty="0" smtClean="0"/>
              <a:t> </a:t>
            </a:r>
            <a:r>
              <a:rPr lang="fi-FI" i="1" dirty="0"/>
              <a:t>... TYÖ → </a:t>
            </a:r>
            <a:r>
              <a:rPr lang="fi-FI" i="1" dirty="0" smtClean="0"/>
              <a:t>KOTI</a:t>
            </a:r>
            <a:r>
              <a:rPr lang="cs-CZ" i="1" dirty="0" smtClean="0"/>
              <a:t>?</a:t>
            </a:r>
            <a:endParaRPr lang="fi-FI" i="1" dirty="0"/>
          </a:p>
          <a:p>
            <a:pPr marL="0" indent="0">
              <a:buNone/>
            </a:pPr>
            <a:r>
              <a:rPr lang="fi-FI" i="1" dirty="0"/>
              <a:t>11. Matkustan ... HELSINKI → PORVOO.</a:t>
            </a:r>
          </a:p>
          <a:p>
            <a:pPr marL="0" indent="0">
              <a:buNone/>
            </a:pPr>
            <a:r>
              <a:rPr lang="fi-FI" i="1" dirty="0"/>
              <a:t>12. Vien kirjat ... KEITTIÖ → </a:t>
            </a:r>
            <a:r>
              <a:rPr lang="fi-FI" i="1" dirty="0" smtClean="0"/>
              <a:t>MAKUUHUONE.</a:t>
            </a:r>
            <a:endParaRPr lang="fi-FI" i="1" dirty="0"/>
          </a:p>
          <a:p>
            <a:pPr marL="0" indent="0">
              <a:buNone/>
            </a:pPr>
            <a:r>
              <a:rPr lang="fi-FI" i="1" dirty="0"/>
              <a:t>13. Menen ... KAHVILA → TYÖ</a:t>
            </a:r>
            <a:r>
              <a:rPr lang="fi-FI" i="1" dirty="0" smtClean="0"/>
              <a:t>.</a:t>
            </a:r>
            <a:endParaRPr lang="fi-FI" dirty="0"/>
          </a:p>
          <a:p>
            <a:endParaRPr lang="cs-CZ" dirty="0"/>
          </a:p>
        </p:txBody>
      </p:sp>
    </p:spTree>
    <p:extLst>
      <p:ext uri="{BB962C8B-B14F-4D97-AF65-F5344CB8AC3E}">
        <p14:creationId xmlns:p14="http://schemas.microsoft.com/office/powerpoint/2010/main" val="2715662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74638"/>
            <a:ext cx="8003232" cy="922114"/>
          </a:xfrm>
        </p:spPr>
        <p:txBody>
          <a:bodyPr>
            <a:normAutofit fontScale="90000"/>
          </a:bodyPr>
          <a:lstStyle/>
          <a:p>
            <a:r>
              <a:rPr lang="cs-CZ" dirty="0" smtClean="0"/>
              <a:t>SUBSTANTIVA ZAKONČENÁ NA -</a:t>
            </a:r>
            <a:r>
              <a:rPr lang="cs-CZ" i="1" dirty="0" smtClean="0"/>
              <a:t>E</a:t>
            </a:r>
            <a:endParaRPr lang="cs-CZ" i="1" dirty="0"/>
          </a:p>
        </p:txBody>
      </p:sp>
      <p:sp>
        <p:nvSpPr>
          <p:cNvPr id="3" name="Zástupný symbol pro obsah 2"/>
          <p:cNvSpPr>
            <a:spLocks noGrp="1"/>
          </p:cNvSpPr>
          <p:nvPr>
            <p:ph sz="quarter" idx="1"/>
          </p:nvPr>
        </p:nvSpPr>
        <p:spPr>
          <a:xfrm>
            <a:off x="914400" y="1447800"/>
            <a:ext cx="7772400" cy="4861520"/>
          </a:xfrm>
        </p:spPr>
        <p:txBody>
          <a:bodyPr>
            <a:normAutofit fontScale="92500" lnSpcReduction="20000"/>
          </a:bodyPr>
          <a:lstStyle/>
          <a:p>
            <a:pPr marL="0" indent="0">
              <a:buNone/>
            </a:pPr>
            <a:r>
              <a:rPr lang="cs-CZ" dirty="0" smtClean="0"/>
              <a:t>PERHE (rodina): PERHEE-, PERHET-</a:t>
            </a:r>
          </a:p>
          <a:p>
            <a:pPr marL="0" indent="0">
              <a:buNone/>
            </a:pPr>
            <a:r>
              <a:rPr lang="cs-CZ" dirty="0" smtClean="0"/>
              <a:t>HUONE (pokoj): HUONEE-, HUONET-</a:t>
            </a:r>
          </a:p>
          <a:p>
            <a:pPr marL="0" indent="0">
              <a:buNone/>
            </a:pPr>
            <a:r>
              <a:rPr lang="cs-CZ" dirty="0" smtClean="0"/>
              <a:t>KIRJE (dopis): KIRJEE-, KIRJET-</a:t>
            </a:r>
          </a:p>
          <a:p>
            <a:pPr marL="0" indent="0">
              <a:buNone/>
            </a:pPr>
            <a:r>
              <a:rPr lang="cs-CZ" dirty="0" smtClean="0"/>
              <a:t>KONE (stroj): KONEE-, KONET-</a:t>
            </a:r>
          </a:p>
          <a:p>
            <a:pPr marL="0" indent="0">
              <a:buNone/>
            </a:pPr>
            <a:r>
              <a:rPr lang="cs-CZ" dirty="0" smtClean="0"/>
              <a:t>HERNE (hrách): HERNEE-, HERNET-</a:t>
            </a:r>
          </a:p>
          <a:p>
            <a:pPr marL="0" indent="0">
              <a:buNone/>
            </a:pPr>
            <a:endParaRPr lang="cs-CZ" dirty="0"/>
          </a:p>
          <a:p>
            <a:pPr marL="0" indent="0">
              <a:buNone/>
            </a:pPr>
            <a:r>
              <a:rPr lang="cs-CZ" dirty="0" smtClean="0"/>
              <a:t>PARVE</a:t>
            </a:r>
            <a:r>
              <a:rPr lang="cs-CZ" b="1" dirty="0" smtClean="0">
                <a:solidFill>
                  <a:srgbClr val="92D050"/>
                </a:solidFill>
              </a:rPr>
              <a:t>K</a:t>
            </a:r>
            <a:r>
              <a:rPr lang="cs-CZ" dirty="0" smtClean="0"/>
              <a:t>E (balkon): PARVE</a:t>
            </a:r>
            <a:r>
              <a:rPr lang="cs-CZ" b="1" dirty="0" smtClean="0">
                <a:solidFill>
                  <a:srgbClr val="FF0000"/>
                </a:solidFill>
              </a:rPr>
              <a:t>KK</a:t>
            </a:r>
            <a:r>
              <a:rPr lang="cs-CZ" dirty="0" smtClean="0"/>
              <a:t>EE-, PARVE</a:t>
            </a:r>
            <a:r>
              <a:rPr lang="cs-CZ" b="1" dirty="0" smtClean="0">
                <a:solidFill>
                  <a:srgbClr val="92D050"/>
                </a:solidFill>
              </a:rPr>
              <a:t>K</a:t>
            </a:r>
            <a:r>
              <a:rPr lang="cs-CZ" dirty="0" smtClean="0"/>
              <a:t>ET-</a:t>
            </a:r>
          </a:p>
          <a:p>
            <a:pPr marL="0" indent="0">
              <a:buNone/>
            </a:pPr>
            <a:r>
              <a:rPr lang="cs-CZ" dirty="0" smtClean="0"/>
              <a:t>KASTI</a:t>
            </a:r>
            <a:r>
              <a:rPr lang="cs-CZ" b="1" dirty="0" smtClean="0">
                <a:solidFill>
                  <a:srgbClr val="92D050"/>
                </a:solidFill>
              </a:rPr>
              <a:t>K</a:t>
            </a:r>
            <a:r>
              <a:rPr lang="cs-CZ" dirty="0" smtClean="0"/>
              <a:t>E (omáčka): KASTI</a:t>
            </a:r>
            <a:r>
              <a:rPr lang="cs-CZ" b="1" dirty="0" smtClean="0">
                <a:solidFill>
                  <a:srgbClr val="FF0000"/>
                </a:solidFill>
              </a:rPr>
              <a:t>KK</a:t>
            </a:r>
            <a:r>
              <a:rPr lang="cs-CZ" dirty="0" smtClean="0"/>
              <a:t>EE-, KASTI</a:t>
            </a:r>
            <a:r>
              <a:rPr lang="cs-CZ" b="1" dirty="0" smtClean="0">
                <a:solidFill>
                  <a:srgbClr val="92D050"/>
                </a:solidFill>
              </a:rPr>
              <a:t>K</a:t>
            </a:r>
            <a:r>
              <a:rPr lang="cs-CZ" dirty="0" smtClean="0"/>
              <a:t>ET-</a:t>
            </a:r>
            <a:endParaRPr lang="cs-CZ" dirty="0"/>
          </a:p>
          <a:p>
            <a:pPr marL="0" indent="0">
              <a:buNone/>
            </a:pPr>
            <a:r>
              <a:rPr lang="cs-CZ" dirty="0" smtClean="0"/>
              <a:t>______</a:t>
            </a:r>
          </a:p>
          <a:p>
            <a:pPr marL="0" indent="0">
              <a:buNone/>
            </a:pPr>
            <a:r>
              <a:rPr lang="cs-CZ" dirty="0" smtClean="0"/>
              <a:t>KOLME (tři): KOLME-  KOLME-N, KOLME-A</a:t>
            </a:r>
          </a:p>
          <a:p>
            <a:pPr marL="0" indent="0">
              <a:buNone/>
            </a:pPr>
            <a:r>
              <a:rPr lang="cs-CZ" dirty="0" smtClean="0"/>
              <a:t>NALLE (plyšový medvídek): NALLE-</a:t>
            </a:r>
          </a:p>
          <a:p>
            <a:pPr marL="0" indent="0">
              <a:buNone/>
            </a:pPr>
            <a:r>
              <a:rPr lang="cs-CZ" dirty="0" smtClean="0"/>
              <a:t>NUKKE (panenka, loutka): NU</a:t>
            </a:r>
            <a:r>
              <a:rPr lang="cs-CZ" b="1" dirty="0" smtClean="0">
                <a:solidFill>
                  <a:srgbClr val="FF0000"/>
                </a:solidFill>
              </a:rPr>
              <a:t>KK</a:t>
            </a:r>
            <a:r>
              <a:rPr lang="cs-CZ" dirty="0" smtClean="0"/>
              <a:t>E- /NU</a:t>
            </a:r>
            <a:r>
              <a:rPr lang="cs-CZ" b="1" dirty="0" smtClean="0">
                <a:solidFill>
                  <a:srgbClr val="92D050"/>
                </a:solidFill>
              </a:rPr>
              <a:t>K</a:t>
            </a:r>
            <a:r>
              <a:rPr lang="cs-CZ" dirty="0" smtClean="0"/>
              <a:t>E-</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223535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HARJOITUS </a:t>
            </a:r>
            <a:r>
              <a:rPr lang="cs-CZ" dirty="0" smtClean="0"/>
              <a:t>2 </a:t>
            </a:r>
            <a:r>
              <a:rPr lang="cs-CZ" dirty="0"/>
              <a:t>- </a:t>
            </a:r>
            <a:r>
              <a:rPr lang="fi-FI" dirty="0"/>
              <a:t>Käytä </a:t>
            </a:r>
            <a:r>
              <a:rPr lang="fi-FI" dirty="0" smtClean="0"/>
              <a:t>genetiiviä</a:t>
            </a:r>
            <a:r>
              <a:rPr lang="cs-CZ" dirty="0" smtClean="0"/>
              <a:t> </a:t>
            </a:r>
            <a:r>
              <a:rPr lang="cs-CZ" dirty="0" err="1" smtClean="0"/>
              <a:t>postposition</a:t>
            </a:r>
            <a:r>
              <a:rPr lang="cs-CZ" dirty="0" smtClean="0"/>
              <a:t> </a:t>
            </a:r>
            <a:r>
              <a:rPr lang="cs-CZ" dirty="0" err="1" smtClean="0"/>
              <a:t>kanssa</a:t>
            </a:r>
            <a:r>
              <a:rPr lang="fi-FI" dirty="0" smtClean="0"/>
              <a:t>.</a:t>
            </a:r>
            <a:endParaRPr lang="cs-CZ" dirty="0"/>
          </a:p>
        </p:txBody>
      </p:sp>
      <p:sp>
        <p:nvSpPr>
          <p:cNvPr id="3" name="Zástupný symbol pro obsah 2"/>
          <p:cNvSpPr>
            <a:spLocks noGrp="1"/>
          </p:cNvSpPr>
          <p:nvPr>
            <p:ph sz="quarter" idx="1"/>
          </p:nvPr>
        </p:nvSpPr>
        <p:spPr>
          <a:xfrm>
            <a:off x="914400" y="1700808"/>
            <a:ext cx="7772400" cy="4608512"/>
          </a:xfrm>
        </p:spPr>
        <p:txBody>
          <a:bodyPr>
            <a:normAutofit fontScale="92500"/>
          </a:bodyPr>
          <a:lstStyle/>
          <a:p>
            <a:pPr marL="514350" indent="-514350">
              <a:buFont typeface="+mj-lt"/>
              <a:buAutoNum type="arabicPeriod"/>
            </a:pPr>
            <a:r>
              <a:rPr lang="fi-FI" i="1" dirty="0" smtClean="0"/>
              <a:t>... </a:t>
            </a:r>
            <a:r>
              <a:rPr lang="fi-FI" i="1" dirty="0"/>
              <a:t>TUOMIOKIRKKO vasemmalla puolella näette kansalliskirjastomme.</a:t>
            </a:r>
          </a:p>
          <a:p>
            <a:pPr marL="514350" indent="-514350">
              <a:buFont typeface="+mj-lt"/>
              <a:buAutoNum type="arabicPeriod"/>
            </a:pPr>
            <a:r>
              <a:rPr lang="fi-FI" i="1" dirty="0" smtClean="0"/>
              <a:t>... </a:t>
            </a:r>
            <a:r>
              <a:rPr lang="fi-FI" i="1" dirty="0"/>
              <a:t>TORI oikealla puolella on Valtioneuvoston rakennus.</a:t>
            </a:r>
          </a:p>
          <a:p>
            <a:pPr marL="514350" indent="-514350">
              <a:buFont typeface="+mj-lt"/>
              <a:buAutoNum type="arabicPeriod"/>
            </a:pPr>
            <a:r>
              <a:rPr lang="fi-FI" i="1" dirty="0" smtClean="0"/>
              <a:t>Koira </a:t>
            </a:r>
            <a:r>
              <a:rPr lang="fi-FI" i="1" dirty="0"/>
              <a:t>nukkui ... SÄNKY alla.</a:t>
            </a:r>
          </a:p>
          <a:p>
            <a:pPr marL="514350" indent="-514350">
              <a:buFont typeface="+mj-lt"/>
              <a:buAutoNum type="arabicPeriod"/>
            </a:pPr>
            <a:r>
              <a:rPr lang="fi-FI" i="1" dirty="0" smtClean="0"/>
              <a:t>Olin </a:t>
            </a:r>
            <a:r>
              <a:rPr lang="fi-FI" i="1" dirty="0"/>
              <a:t>... ÄITI luona.</a:t>
            </a:r>
          </a:p>
          <a:p>
            <a:pPr marL="514350" indent="-514350">
              <a:buFont typeface="+mj-lt"/>
              <a:buAutoNum type="arabicPeriod"/>
            </a:pPr>
            <a:r>
              <a:rPr lang="fi-FI" i="1" dirty="0" smtClean="0"/>
              <a:t>Tuleeko </a:t>
            </a:r>
            <a:r>
              <a:rPr lang="fi-FI" i="1" dirty="0"/>
              <a:t>Emilia ... UUSI POIKAYSTÄVÄ kanssa?</a:t>
            </a:r>
          </a:p>
          <a:p>
            <a:pPr marL="514350" indent="-514350">
              <a:buFont typeface="+mj-lt"/>
              <a:buAutoNum type="arabicPeriod"/>
            </a:pPr>
            <a:r>
              <a:rPr lang="fi-FI" i="1" dirty="0" smtClean="0"/>
              <a:t>Hän </a:t>
            </a:r>
            <a:r>
              <a:rPr lang="fi-FI" i="1" dirty="0"/>
              <a:t>halusi istua ... PERTTI lähellä.</a:t>
            </a:r>
          </a:p>
          <a:p>
            <a:pPr marL="514350" indent="-514350">
              <a:buFont typeface="+mj-lt"/>
              <a:buAutoNum type="arabicPeriod"/>
            </a:pPr>
            <a:r>
              <a:rPr lang="fi-FI" i="1" dirty="0" smtClean="0"/>
              <a:t>RAKENNUS</a:t>
            </a:r>
            <a:r>
              <a:rPr lang="cs-CZ" i="1" dirty="0" smtClean="0"/>
              <a:t>…</a:t>
            </a:r>
            <a:r>
              <a:rPr lang="fi-FI" i="1" dirty="0" smtClean="0"/>
              <a:t> </a:t>
            </a:r>
            <a:r>
              <a:rPr lang="fi-FI" i="1" dirty="0"/>
              <a:t>ympärillä oli pieni puisto.</a:t>
            </a:r>
          </a:p>
          <a:p>
            <a:pPr marL="514350" indent="-514350">
              <a:buFont typeface="+mj-lt"/>
              <a:buAutoNum type="arabicPeriod"/>
            </a:pPr>
            <a:r>
              <a:rPr lang="fi-FI" i="1" dirty="0" smtClean="0"/>
              <a:t>Niina </a:t>
            </a:r>
            <a:r>
              <a:rPr lang="fi-FI" i="1" dirty="0"/>
              <a:t>tulee ... ULKOMAALAINEN VIERAS kanssa.</a:t>
            </a:r>
          </a:p>
          <a:p>
            <a:endParaRPr lang="cs-CZ" dirty="0"/>
          </a:p>
        </p:txBody>
      </p:sp>
    </p:spTree>
    <p:extLst>
      <p:ext uri="{BB962C8B-B14F-4D97-AF65-F5344CB8AC3E}">
        <p14:creationId xmlns:p14="http://schemas.microsoft.com/office/powerpoint/2010/main" val="797253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74638"/>
            <a:ext cx="7931224" cy="706090"/>
          </a:xfrm>
        </p:spPr>
        <p:txBody>
          <a:bodyPr>
            <a:normAutofit/>
          </a:bodyPr>
          <a:lstStyle/>
          <a:p>
            <a:r>
              <a:rPr lang="cs-CZ" sz="2800" dirty="0" smtClean="0"/>
              <a:t>HARJOITUS 3 - </a:t>
            </a:r>
            <a:r>
              <a:rPr lang="fi-FI" sz="2800" dirty="0"/>
              <a:t>Pane sana oikeaan muotoon</a:t>
            </a:r>
            <a:endParaRPr lang="cs-CZ" sz="2800" dirty="0"/>
          </a:p>
        </p:txBody>
      </p:sp>
      <p:sp>
        <p:nvSpPr>
          <p:cNvPr id="3" name="Zástupný symbol pro obsah 2"/>
          <p:cNvSpPr>
            <a:spLocks noGrp="1"/>
          </p:cNvSpPr>
          <p:nvPr>
            <p:ph sz="quarter" idx="1"/>
          </p:nvPr>
        </p:nvSpPr>
        <p:spPr>
          <a:xfrm>
            <a:off x="467544" y="1268760"/>
            <a:ext cx="8424936" cy="5400600"/>
          </a:xfrm>
        </p:spPr>
        <p:txBody>
          <a:bodyPr>
            <a:normAutofit/>
          </a:bodyPr>
          <a:lstStyle/>
          <a:p>
            <a:pPr marL="0" indent="0">
              <a:buNone/>
            </a:pPr>
            <a:r>
              <a:rPr lang="fi-FI" i="1" dirty="0" smtClean="0"/>
              <a:t>1</a:t>
            </a:r>
            <a:r>
              <a:rPr lang="fi-FI" i="1" dirty="0"/>
              <a:t>. Lasissa on ... KYLMÄ VESI</a:t>
            </a:r>
            <a:r>
              <a:rPr lang="fi-FI" i="1" dirty="0" smtClean="0"/>
              <a:t>.</a:t>
            </a:r>
            <a:r>
              <a:rPr lang="cs-CZ" i="1" dirty="0" smtClean="0"/>
              <a:t>   VEDE-/VETE-/VET-TÄ</a:t>
            </a:r>
            <a:endParaRPr lang="fi-FI" i="1" dirty="0"/>
          </a:p>
          <a:p>
            <a:pPr marL="0" indent="0">
              <a:buNone/>
            </a:pPr>
            <a:r>
              <a:rPr lang="fi-FI" i="1" dirty="0"/>
              <a:t>2. Haluatko ... KUUMA TEE?</a:t>
            </a:r>
          </a:p>
          <a:p>
            <a:pPr marL="0" indent="0">
              <a:buNone/>
            </a:pPr>
            <a:r>
              <a:rPr lang="fi-FI" i="1" dirty="0"/>
              <a:t>3. Tämä punaviini on ...HYVÄ.</a:t>
            </a:r>
          </a:p>
          <a:p>
            <a:pPr marL="0" indent="0">
              <a:buNone/>
            </a:pPr>
            <a:r>
              <a:rPr lang="fi-FI" i="1" dirty="0"/>
              <a:t>4. Saanko ... VAHVA KAHVI?</a:t>
            </a:r>
          </a:p>
          <a:p>
            <a:pPr marL="0" indent="0">
              <a:buNone/>
            </a:pPr>
            <a:r>
              <a:rPr lang="fi-FI" i="1" dirty="0"/>
              <a:t>5. Juotko ... SUOMALAINEN OLUT?</a:t>
            </a:r>
          </a:p>
          <a:p>
            <a:pPr marL="0" indent="0">
              <a:buNone/>
            </a:pPr>
            <a:r>
              <a:rPr lang="cs-CZ" i="1" dirty="0"/>
              <a:t>6</a:t>
            </a:r>
            <a:r>
              <a:rPr lang="fi-FI" i="1" dirty="0" smtClean="0"/>
              <a:t>. </a:t>
            </a:r>
            <a:r>
              <a:rPr lang="fi-FI" i="1" dirty="0"/>
              <a:t>Jääkaapissa on ... </a:t>
            </a:r>
            <a:r>
              <a:rPr lang="fi-FI" i="1" dirty="0" smtClean="0"/>
              <a:t>JÄÄTELÖ</a:t>
            </a:r>
            <a:r>
              <a:rPr lang="cs-CZ" i="1" dirty="0" smtClean="0"/>
              <a:t> </a:t>
            </a:r>
            <a:r>
              <a:rPr lang="cs-CZ" i="1" dirty="0" err="1" smtClean="0"/>
              <a:t>ja</a:t>
            </a:r>
            <a:r>
              <a:rPr lang="cs-CZ" i="1" dirty="0" smtClean="0"/>
              <a:t> JUUSTO</a:t>
            </a:r>
            <a:r>
              <a:rPr lang="fi-FI" i="1" dirty="0" smtClean="0"/>
              <a:t>.</a:t>
            </a:r>
            <a:endParaRPr lang="fi-FI" i="1" dirty="0"/>
          </a:p>
          <a:p>
            <a:pPr marL="0" indent="0">
              <a:buNone/>
            </a:pPr>
            <a:r>
              <a:rPr lang="cs-CZ" i="1" dirty="0"/>
              <a:t>7</a:t>
            </a:r>
            <a:r>
              <a:rPr lang="fi-FI" i="1" dirty="0" smtClean="0"/>
              <a:t>. </a:t>
            </a:r>
            <a:r>
              <a:rPr lang="fi-FI" i="1" dirty="0"/>
              <a:t>Kaapissa on ... SOKERI.</a:t>
            </a:r>
          </a:p>
          <a:p>
            <a:pPr marL="0" indent="0">
              <a:buNone/>
            </a:pPr>
            <a:r>
              <a:rPr lang="cs-CZ" i="1" dirty="0"/>
              <a:t>8</a:t>
            </a:r>
            <a:r>
              <a:rPr lang="fi-FI" i="1" dirty="0" smtClean="0"/>
              <a:t>. </a:t>
            </a:r>
            <a:r>
              <a:rPr lang="fi-FI" i="1" dirty="0"/>
              <a:t>Hellalla on ... KEITTO.</a:t>
            </a:r>
          </a:p>
          <a:p>
            <a:pPr marL="0" indent="0">
              <a:buNone/>
            </a:pPr>
            <a:r>
              <a:rPr lang="cs-CZ" i="1" dirty="0"/>
              <a:t>9</a:t>
            </a:r>
            <a:r>
              <a:rPr lang="fi-FI" i="1" dirty="0" smtClean="0"/>
              <a:t>. </a:t>
            </a:r>
            <a:r>
              <a:rPr lang="fi-FI" i="1" dirty="0"/>
              <a:t>Pöydällä on ... VOI.</a:t>
            </a:r>
          </a:p>
          <a:p>
            <a:pPr marL="0" indent="0">
              <a:buNone/>
            </a:pPr>
            <a:r>
              <a:rPr lang="fi-FI" i="1" dirty="0" smtClean="0"/>
              <a:t>1</a:t>
            </a:r>
            <a:r>
              <a:rPr lang="cs-CZ" i="1" dirty="0"/>
              <a:t>0</a:t>
            </a:r>
            <a:r>
              <a:rPr lang="fi-FI" i="1" dirty="0" smtClean="0"/>
              <a:t>. </a:t>
            </a:r>
            <a:r>
              <a:rPr lang="fi-FI" i="1" dirty="0"/>
              <a:t>Lautasella on ... KALA.</a:t>
            </a:r>
          </a:p>
          <a:p>
            <a:pPr marL="0" indent="0">
              <a:buNone/>
            </a:pPr>
            <a:endParaRPr lang="cs-CZ" dirty="0"/>
          </a:p>
        </p:txBody>
      </p:sp>
    </p:spTree>
    <p:extLst>
      <p:ext uri="{BB962C8B-B14F-4D97-AF65-F5344CB8AC3E}">
        <p14:creationId xmlns:p14="http://schemas.microsoft.com/office/powerpoint/2010/main" val="2923253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74638"/>
            <a:ext cx="7931224" cy="994122"/>
          </a:xfrm>
        </p:spPr>
        <p:txBody>
          <a:bodyPr>
            <a:normAutofit/>
          </a:bodyPr>
          <a:lstStyle/>
          <a:p>
            <a:r>
              <a:rPr lang="cs-CZ" sz="2800" dirty="0" smtClean="0"/>
              <a:t>HARJOITUS 4 – Pane </a:t>
            </a:r>
            <a:r>
              <a:rPr lang="cs-CZ" sz="2800" dirty="0" err="1" smtClean="0"/>
              <a:t>sanat</a:t>
            </a:r>
            <a:r>
              <a:rPr lang="cs-CZ" sz="2800" dirty="0" smtClean="0"/>
              <a:t> </a:t>
            </a:r>
            <a:r>
              <a:rPr lang="cs-CZ" sz="2800" dirty="0" err="1" smtClean="0"/>
              <a:t>oikeaan</a:t>
            </a:r>
            <a:r>
              <a:rPr lang="cs-CZ" sz="2800" dirty="0" smtClean="0"/>
              <a:t> </a:t>
            </a:r>
            <a:r>
              <a:rPr lang="cs-CZ" sz="2800" dirty="0" err="1" smtClean="0"/>
              <a:t>muotoon</a:t>
            </a:r>
            <a:r>
              <a:rPr lang="cs-CZ" sz="2800" dirty="0" smtClean="0"/>
              <a:t> (</a:t>
            </a:r>
            <a:r>
              <a:rPr lang="cs-CZ" sz="2800" dirty="0" err="1" smtClean="0"/>
              <a:t>kotitehtävä</a:t>
            </a:r>
            <a:r>
              <a:rPr lang="cs-CZ" sz="2800" dirty="0" smtClean="0"/>
              <a:t>)</a:t>
            </a:r>
            <a:endParaRPr lang="cs-CZ" sz="2800" dirty="0"/>
          </a:p>
        </p:txBody>
      </p:sp>
      <p:sp>
        <p:nvSpPr>
          <p:cNvPr id="3" name="Zástupný symbol pro obsah 2"/>
          <p:cNvSpPr>
            <a:spLocks noGrp="1"/>
          </p:cNvSpPr>
          <p:nvPr>
            <p:ph sz="quarter" idx="1"/>
          </p:nvPr>
        </p:nvSpPr>
        <p:spPr>
          <a:xfrm>
            <a:off x="755576" y="1556792"/>
            <a:ext cx="7931224" cy="4824536"/>
          </a:xfrm>
        </p:spPr>
        <p:txBody>
          <a:bodyPr>
            <a:normAutofit lnSpcReduction="10000"/>
          </a:bodyPr>
          <a:lstStyle/>
          <a:p>
            <a:pPr marL="0" indent="0">
              <a:buNone/>
            </a:pPr>
            <a:r>
              <a:rPr lang="fi-FI" dirty="0"/>
              <a:t>Nousen ... (SÄNKY) noin kello kuusi. Menen ... (KYLPYHUONE). Käyn ... (SUIHKU). ...</a:t>
            </a:r>
            <a:r>
              <a:rPr lang="cs-CZ" dirty="0"/>
              <a:t>  </a:t>
            </a:r>
          </a:p>
          <a:p>
            <a:pPr marL="0" indent="0">
              <a:buNone/>
            </a:pPr>
            <a:r>
              <a:rPr lang="fi-FI" dirty="0"/>
              <a:t>(KYLPYHUONE) menen ... (KEITTIÖ). Panen vettä ... (PIENI KATTILA) ja kattilan ... (HELLA).</a:t>
            </a:r>
            <a:endParaRPr lang="cs-CZ" dirty="0"/>
          </a:p>
          <a:p>
            <a:pPr marL="0" indent="0">
              <a:buNone/>
            </a:pPr>
            <a:r>
              <a:rPr lang="fi-FI" dirty="0"/>
              <a:t>Otan ... (JÄÄKAAPPI) juustoa ja mehua. Juon ... (MEHU) ja syön ... (JUUSTOVOILEIPÄ).</a:t>
            </a:r>
            <a:endParaRPr lang="cs-CZ" dirty="0"/>
          </a:p>
          <a:p>
            <a:pPr marL="0" indent="0">
              <a:buNone/>
            </a:pPr>
            <a:r>
              <a:rPr lang="fi-FI" dirty="0"/>
              <a:t>Otan kattilan ... (HELLA) ja kaadan vettä ... (SUURI TEEKUPPI). Juon .... (KUUMA TEE). Sitten lähden ... (TYÖ). Menen ... (ETEINEN → RAPPUKÄYTÄVÄ) ja ... (RAPPUKÄYTÄVÄ → KATU). Asun ... (VIRONKATU), ... (</a:t>
            </a:r>
            <a:r>
              <a:rPr lang="fi-FI" dirty="0" smtClean="0"/>
              <a:t>VANHA </a:t>
            </a:r>
            <a:r>
              <a:rPr lang="fi-FI" dirty="0"/>
              <a:t>PUNAINEN RAKENNUS). </a:t>
            </a:r>
            <a:endParaRPr lang="cs-CZ" dirty="0"/>
          </a:p>
          <a:p>
            <a:pPr marL="0" indent="0">
              <a:buNone/>
            </a:pPr>
            <a:endParaRPr lang="cs-CZ" dirty="0"/>
          </a:p>
        </p:txBody>
      </p:sp>
    </p:spTree>
    <p:extLst>
      <p:ext uri="{BB962C8B-B14F-4D97-AF65-F5344CB8AC3E}">
        <p14:creationId xmlns:p14="http://schemas.microsoft.com/office/powerpoint/2010/main" val="314151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74638"/>
            <a:ext cx="8003232" cy="922114"/>
          </a:xfrm>
        </p:spPr>
        <p:txBody>
          <a:bodyPr>
            <a:noAutofit/>
          </a:bodyPr>
          <a:lstStyle/>
          <a:p>
            <a:r>
              <a:rPr lang="cs-CZ" sz="2800" dirty="0" smtClean="0"/>
              <a:t>HARJOITUS 5 - </a:t>
            </a:r>
            <a:r>
              <a:rPr lang="fi-FI" sz="2800" dirty="0"/>
              <a:t>Pane sanat </a:t>
            </a:r>
            <a:r>
              <a:rPr lang="fi-FI" sz="2800" dirty="0" smtClean="0"/>
              <a:t>partitiiviin</a:t>
            </a:r>
            <a:r>
              <a:rPr lang="cs-CZ" sz="2800" dirty="0" smtClean="0"/>
              <a:t> (</a:t>
            </a:r>
            <a:r>
              <a:rPr lang="cs-CZ" sz="2800" dirty="0" err="1" smtClean="0"/>
              <a:t>kotitehtävä</a:t>
            </a:r>
            <a:r>
              <a:rPr lang="cs-CZ" sz="2800" dirty="0" smtClean="0"/>
              <a:t>)</a:t>
            </a:r>
            <a:endParaRPr lang="cs-CZ" sz="2800" dirty="0"/>
          </a:p>
        </p:txBody>
      </p:sp>
      <p:sp>
        <p:nvSpPr>
          <p:cNvPr id="3" name="Zástupný symbol pro obsah 2"/>
          <p:cNvSpPr>
            <a:spLocks noGrp="1"/>
          </p:cNvSpPr>
          <p:nvPr>
            <p:ph sz="quarter" idx="1"/>
          </p:nvPr>
        </p:nvSpPr>
        <p:spPr>
          <a:xfrm>
            <a:off x="611560" y="1196752"/>
            <a:ext cx="8208912" cy="5184576"/>
          </a:xfrm>
        </p:spPr>
        <p:txBody>
          <a:bodyPr>
            <a:normAutofit fontScale="92500"/>
          </a:bodyPr>
          <a:lstStyle/>
          <a:p>
            <a:pPr marL="0" indent="0">
              <a:buNone/>
            </a:pPr>
            <a:r>
              <a:rPr lang="fi-FI" dirty="0" smtClean="0"/>
              <a:t>Olemme </a:t>
            </a:r>
            <a:r>
              <a:rPr lang="fi-FI" dirty="0"/>
              <a:t>pienessä kahvilassa. Kahvilassa on kaksi  (NUORI NAINEN), jotka omistavat kahvilan. Kahvilassa on viisi (PIENI PÖYTÄ). Jokaisen pöydän ympärillä on kolme (PUNAINEN TUOLI). Jokaisella pöydällä on kaksi (KYNTTILÄ). Kahvilassa myydään (PULLA ja KAHVI ja TEE). Ikkunalla on kaksi (SUURI KAKTUS) ja seinällä kolme (MIELENKIINTOINEN TAULU).</a:t>
            </a:r>
          </a:p>
          <a:p>
            <a:pPr marL="0" indent="0">
              <a:buNone/>
            </a:pPr>
            <a:r>
              <a:rPr lang="fi-FI" dirty="0"/>
              <a:t>Oven vieressä istuu kaksi (VANHA MIES), jotka syövät (VOILEIPÄ) ja juovat (OLUT). Ikkunan vieressä istuu kolme (KOULULAINEN), jotka juovat (KUUMA KAAKAO).  Koululaisten pöydässä on pari (UUSI LEHTI). </a:t>
            </a:r>
            <a:r>
              <a:rPr lang="fi-FI" dirty="0" smtClean="0"/>
              <a:t>Ulkona </a:t>
            </a:r>
            <a:r>
              <a:rPr lang="fi-FI" dirty="0"/>
              <a:t>sataa (LUMI</a:t>
            </a:r>
            <a:r>
              <a:rPr lang="fi-FI" dirty="0" smtClean="0"/>
              <a:t>).</a:t>
            </a:r>
            <a:r>
              <a:rPr lang="cs-CZ" dirty="0" smtClean="0"/>
              <a:t> </a:t>
            </a:r>
            <a:r>
              <a:rPr lang="fi-FI" dirty="0" smtClean="0"/>
              <a:t>Viereisessä </a:t>
            </a:r>
            <a:r>
              <a:rPr lang="fi-FI" dirty="0"/>
              <a:t>pöydässä istuu kaksi (KAUNIS NAINEN). </a:t>
            </a:r>
            <a:r>
              <a:rPr lang="fi-FI" dirty="0" smtClean="0"/>
              <a:t>Mekin </a:t>
            </a:r>
            <a:r>
              <a:rPr lang="fi-FI" dirty="0"/>
              <a:t>istumme ja tilaamme (LÄMMIN MEHU).</a:t>
            </a:r>
          </a:p>
          <a:p>
            <a:endParaRPr lang="cs-CZ" dirty="0"/>
          </a:p>
        </p:txBody>
      </p:sp>
    </p:spTree>
    <p:extLst>
      <p:ext uri="{BB962C8B-B14F-4D97-AF65-F5344CB8AC3E}">
        <p14:creationId xmlns:p14="http://schemas.microsoft.com/office/powerpoint/2010/main" val="1373987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227</TotalTime>
  <Words>644</Words>
  <Application>Microsoft Office PowerPoint</Application>
  <PresentationFormat>Předvádění na obrazovce (4:3)</PresentationFormat>
  <Paragraphs>72</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Jmění</vt:lpstr>
      <vt:lpstr>KIELI I</vt:lpstr>
      <vt:lpstr>EINARI VUORELA - VÄVY</vt:lpstr>
      <vt:lpstr>HARJOITUS 1</vt:lpstr>
      <vt:lpstr>SUBSTANTIVA ZAKONČENÁ NA -E</vt:lpstr>
      <vt:lpstr>HARJOITUS 2 - Käytä genetiiviä postposition kanssa.</vt:lpstr>
      <vt:lpstr>HARJOITUS 3 - Pane sana oikeaan muotoon</vt:lpstr>
      <vt:lpstr>HARJOITUS 4 – Pane sanat oikeaan muotoon (kotitehtävä)</vt:lpstr>
      <vt:lpstr>HARJOITUS 5 - Pane sanat partitiiviin (kotitehtävä)</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KIELI I</dc:title>
  <dc:creator>HP</dc:creator>
  <cp:lastModifiedBy>HP</cp:lastModifiedBy>
  <cp:revision>11</cp:revision>
  <dcterms:created xsi:type="dcterms:W3CDTF">2020-11-18T19:33:21Z</dcterms:created>
  <dcterms:modified xsi:type="dcterms:W3CDTF">2020-11-20T11:33:05Z</dcterms:modified>
</cp:coreProperties>
</file>