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6" r:id="rId4"/>
    <p:sldId id="297" r:id="rId5"/>
    <p:sldId id="257" r:id="rId6"/>
    <p:sldId id="273" r:id="rId7"/>
    <p:sldId id="293" r:id="rId8"/>
    <p:sldId id="274" r:id="rId9"/>
    <p:sldId id="275" r:id="rId10"/>
    <p:sldId id="277" r:id="rId11"/>
    <p:sldId id="278" r:id="rId12"/>
    <p:sldId id="279" r:id="rId13"/>
    <p:sldId id="280" r:id="rId14"/>
    <p:sldId id="282" r:id="rId15"/>
    <p:sldId id="283" r:id="rId16"/>
    <p:sldId id="290" r:id="rId17"/>
    <p:sldId id="294" r:id="rId18"/>
    <p:sldId id="264" r:id="rId19"/>
    <p:sldId id="291" r:id="rId20"/>
    <p:sldId id="292" r:id="rId21"/>
    <p:sldId id="285" r:id="rId22"/>
    <p:sldId id="28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anonymous" lastIdx="9" clrIdx="0"/>
  <p:cmAuthor id="2" name="Marta Kučerová" initials="MK" lastIdx="6" clrIdx="1">
    <p:extLst>
      <p:ext uri="{19B8F6BF-5375-455C-9EA6-DF929625EA0E}">
        <p15:presenceInfo xmlns:p15="http://schemas.microsoft.com/office/powerpoint/2012/main" userId="S-1-5-21-2141392567-1894731518-2036863733-430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80588" autoAdjust="0"/>
  </p:normalViewPr>
  <p:slideViewPr>
    <p:cSldViewPr snapToGrid="0">
      <p:cViewPr>
        <p:scale>
          <a:sx n="66" d="100"/>
          <a:sy n="66" d="100"/>
        </p:scale>
        <p:origin x="1074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C9F72-8F2E-42F4-BCB8-08E34E255C2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9A024F-AEE4-4433-A50D-F4797CD77786}">
      <dgm:prSet phldrT="[Text]" phldr="1"/>
      <dgm:spPr/>
      <dgm:t>
        <a:bodyPr/>
        <a:lstStyle/>
        <a:p>
          <a:endParaRPr lang="cs-CZ"/>
        </a:p>
      </dgm:t>
    </dgm:pt>
    <dgm:pt modelId="{43EDE53A-66B4-4832-971A-23A4AAB0F7E8}" type="parTrans" cxnId="{344CD083-201A-4F62-B743-B9A7606F06AE}">
      <dgm:prSet/>
      <dgm:spPr/>
      <dgm:t>
        <a:bodyPr/>
        <a:lstStyle/>
        <a:p>
          <a:endParaRPr lang="cs-CZ"/>
        </a:p>
      </dgm:t>
    </dgm:pt>
    <dgm:pt modelId="{D7B102AD-E1D8-489F-BDC6-7297824CBE7A}" type="sibTrans" cxnId="{344CD083-201A-4F62-B743-B9A7606F06AE}">
      <dgm:prSet/>
      <dgm:spPr/>
      <dgm:t>
        <a:bodyPr/>
        <a:lstStyle/>
        <a:p>
          <a:endParaRPr lang="cs-CZ"/>
        </a:p>
      </dgm:t>
    </dgm:pt>
    <dgm:pt modelId="{6E2EB1A5-6A2B-4E6C-B91B-95E509C08C28}">
      <dgm:prSet phldrT="[Text]"/>
      <dgm:spPr/>
      <dgm:t>
        <a:bodyPr/>
        <a:lstStyle/>
        <a:p>
          <a:r>
            <a:rPr lang="en-US" dirty="0"/>
            <a:t>Protein selection &amp; preparation</a:t>
          </a:r>
          <a:endParaRPr lang="cs-CZ" dirty="0"/>
        </a:p>
      </dgm:t>
    </dgm:pt>
    <dgm:pt modelId="{277ECF6E-50F4-4A37-8174-913A99A816DA}" type="parTrans" cxnId="{B4DEA42E-F50F-4887-8F70-9A8BC5550D18}">
      <dgm:prSet/>
      <dgm:spPr/>
      <dgm:t>
        <a:bodyPr/>
        <a:lstStyle/>
        <a:p>
          <a:endParaRPr lang="cs-CZ"/>
        </a:p>
      </dgm:t>
    </dgm:pt>
    <dgm:pt modelId="{2938BC7C-DC23-4A8D-B1F1-A49AAFD89FA4}" type="sibTrans" cxnId="{B4DEA42E-F50F-4887-8F70-9A8BC5550D18}">
      <dgm:prSet/>
      <dgm:spPr/>
      <dgm:t>
        <a:bodyPr/>
        <a:lstStyle/>
        <a:p>
          <a:endParaRPr lang="cs-CZ"/>
        </a:p>
      </dgm:t>
    </dgm:pt>
    <dgm:pt modelId="{E6E993B6-4C66-47A4-9D68-8789937FC451}">
      <dgm:prSet phldrT="[Text]"/>
      <dgm:spPr/>
      <dgm:t>
        <a:bodyPr/>
        <a:lstStyle/>
        <a:p>
          <a:r>
            <a:rPr lang="en-US" dirty="0"/>
            <a:t>Ligand selection &amp; preparation</a:t>
          </a:r>
          <a:endParaRPr lang="cs-CZ" dirty="0"/>
        </a:p>
      </dgm:t>
    </dgm:pt>
    <dgm:pt modelId="{4DF5A847-F220-4F6E-BCFA-BD102F3DBDE4}" type="parTrans" cxnId="{8592952C-5D26-44C0-B22B-F73D7CE76A20}">
      <dgm:prSet/>
      <dgm:spPr/>
      <dgm:t>
        <a:bodyPr/>
        <a:lstStyle/>
        <a:p>
          <a:endParaRPr lang="cs-CZ"/>
        </a:p>
      </dgm:t>
    </dgm:pt>
    <dgm:pt modelId="{6A9E8052-0AE0-4EFD-AE7A-ADF5D131D340}" type="sibTrans" cxnId="{8592952C-5D26-44C0-B22B-F73D7CE76A20}">
      <dgm:prSet/>
      <dgm:spPr/>
      <dgm:t>
        <a:bodyPr/>
        <a:lstStyle/>
        <a:p>
          <a:endParaRPr lang="cs-CZ"/>
        </a:p>
      </dgm:t>
    </dgm:pt>
    <dgm:pt modelId="{AE83B81B-AD6E-4F26-9F77-47F804AE0F39}">
      <dgm:prSet phldrT="[Text]" phldr="1"/>
      <dgm:spPr/>
      <dgm:t>
        <a:bodyPr/>
        <a:lstStyle/>
        <a:p>
          <a:endParaRPr lang="cs-CZ"/>
        </a:p>
      </dgm:t>
    </dgm:pt>
    <dgm:pt modelId="{02FE78C6-4BDB-4958-BEB0-F6C5966949AC}" type="parTrans" cxnId="{2B3175EA-FC6E-4138-BCCC-FED728073725}">
      <dgm:prSet/>
      <dgm:spPr/>
      <dgm:t>
        <a:bodyPr/>
        <a:lstStyle/>
        <a:p>
          <a:endParaRPr lang="cs-CZ"/>
        </a:p>
      </dgm:t>
    </dgm:pt>
    <dgm:pt modelId="{71547E74-81F5-4BCA-8E91-13704296052C}" type="sibTrans" cxnId="{2B3175EA-FC6E-4138-BCCC-FED728073725}">
      <dgm:prSet/>
      <dgm:spPr/>
      <dgm:t>
        <a:bodyPr/>
        <a:lstStyle/>
        <a:p>
          <a:endParaRPr lang="cs-CZ"/>
        </a:p>
      </dgm:t>
    </dgm:pt>
    <dgm:pt modelId="{51EBE9E9-3468-4B48-AC7A-677A24A6CF23}">
      <dgm:prSet phldrT="[Text]"/>
      <dgm:spPr/>
      <dgm:t>
        <a:bodyPr/>
        <a:lstStyle/>
        <a:p>
          <a:r>
            <a:rPr lang="en-US" dirty="0"/>
            <a:t>(Grid generation)</a:t>
          </a:r>
          <a:endParaRPr lang="cs-CZ" dirty="0"/>
        </a:p>
      </dgm:t>
    </dgm:pt>
    <dgm:pt modelId="{16C812B5-5778-48BA-B1A7-6406B7ED6810}" type="parTrans" cxnId="{50079B89-5488-46A0-8518-5333F69239FF}">
      <dgm:prSet/>
      <dgm:spPr/>
      <dgm:t>
        <a:bodyPr/>
        <a:lstStyle/>
        <a:p>
          <a:endParaRPr lang="cs-CZ"/>
        </a:p>
      </dgm:t>
    </dgm:pt>
    <dgm:pt modelId="{AD438248-A19B-4A8D-8CC4-2FF601B54F4D}" type="sibTrans" cxnId="{50079B89-5488-46A0-8518-5333F69239FF}">
      <dgm:prSet/>
      <dgm:spPr/>
      <dgm:t>
        <a:bodyPr/>
        <a:lstStyle/>
        <a:p>
          <a:endParaRPr lang="cs-CZ"/>
        </a:p>
      </dgm:t>
    </dgm:pt>
    <dgm:pt modelId="{89D139CA-0D45-4646-8ED6-B520EC66DBA2}">
      <dgm:prSet phldrT="[Text]"/>
      <dgm:spPr/>
      <dgm:t>
        <a:bodyPr/>
        <a:lstStyle/>
        <a:p>
          <a:r>
            <a:rPr lang="en-US" dirty="0"/>
            <a:t>Docking</a:t>
          </a:r>
          <a:endParaRPr lang="cs-CZ" dirty="0"/>
        </a:p>
      </dgm:t>
    </dgm:pt>
    <dgm:pt modelId="{CA0727C1-6887-4D2F-8467-3FE52242553B}" type="parTrans" cxnId="{0609F6E6-9B87-4BF3-BAC4-E479B7126BB8}">
      <dgm:prSet/>
      <dgm:spPr/>
      <dgm:t>
        <a:bodyPr/>
        <a:lstStyle/>
        <a:p>
          <a:endParaRPr lang="cs-CZ"/>
        </a:p>
      </dgm:t>
    </dgm:pt>
    <dgm:pt modelId="{414C8DA8-CCF1-4F3E-9A9E-7B52267F02C7}" type="sibTrans" cxnId="{0609F6E6-9B87-4BF3-BAC4-E479B7126BB8}">
      <dgm:prSet/>
      <dgm:spPr/>
      <dgm:t>
        <a:bodyPr/>
        <a:lstStyle/>
        <a:p>
          <a:endParaRPr lang="cs-CZ"/>
        </a:p>
      </dgm:t>
    </dgm:pt>
    <dgm:pt modelId="{61E0B3CD-D261-4D81-AD3C-CF01D9C3480A}">
      <dgm:prSet phldrT="[Text]" phldr="1"/>
      <dgm:spPr/>
      <dgm:t>
        <a:bodyPr/>
        <a:lstStyle/>
        <a:p>
          <a:endParaRPr lang="cs-CZ"/>
        </a:p>
      </dgm:t>
    </dgm:pt>
    <dgm:pt modelId="{B039B82D-3AF9-4EE9-954C-9930C481F59E}" type="parTrans" cxnId="{0E2E80F0-5A8F-4F89-A0A4-944ED519D617}">
      <dgm:prSet/>
      <dgm:spPr/>
      <dgm:t>
        <a:bodyPr/>
        <a:lstStyle/>
        <a:p>
          <a:endParaRPr lang="cs-CZ"/>
        </a:p>
      </dgm:t>
    </dgm:pt>
    <dgm:pt modelId="{02E92E64-5B84-4D9F-BB94-F503FBA7B619}" type="sibTrans" cxnId="{0E2E80F0-5A8F-4F89-A0A4-944ED519D617}">
      <dgm:prSet/>
      <dgm:spPr/>
      <dgm:t>
        <a:bodyPr/>
        <a:lstStyle/>
        <a:p>
          <a:endParaRPr lang="cs-CZ"/>
        </a:p>
      </dgm:t>
    </dgm:pt>
    <dgm:pt modelId="{F44FF359-8A56-4CAA-B602-1FD8B499FA51}">
      <dgm:prSet phldrT="[Text]"/>
      <dgm:spPr/>
      <dgm:t>
        <a:bodyPr/>
        <a:lstStyle/>
        <a:p>
          <a:r>
            <a:rPr lang="en-US" dirty="0"/>
            <a:t>(Refinement of ligand-receptor complexes)</a:t>
          </a:r>
          <a:endParaRPr lang="cs-CZ" dirty="0"/>
        </a:p>
      </dgm:t>
    </dgm:pt>
    <dgm:pt modelId="{E770A71A-6380-48FE-BEDD-D757EBEDADCF}" type="parTrans" cxnId="{B29FFA55-9EA6-40B5-B15A-5998291BD615}">
      <dgm:prSet/>
      <dgm:spPr/>
      <dgm:t>
        <a:bodyPr/>
        <a:lstStyle/>
        <a:p>
          <a:endParaRPr lang="cs-CZ"/>
        </a:p>
      </dgm:t>
    </dgm:pt>
    <dgm:pt modelId="{A3F2393B-75ED-4A87-91CA-F01016EA8D3D}" type="sibTrans" cxnId="{B29FFA55-9EA6-40B5-B15A-5998291BD615}">
      <dgm:prSet/>
      <dgm:spPr/>
      <dgm:t>
        <a:bodyPr/>
        <a:lstStyle/>
        <a:p>
          <a:endParaRPr lang="cs-CZ"/>
        </a:p>
      </dgm:t>
    </dgm:pt>
    <dgm:pt modelId="{A3AEA329-BA92-463F-B225-3F2565AE44E8}">
      <dgm:prSet phldrT="[Text]"/>
      <dgm:spPr/>
      <dgm:t>
        <a:bodyPr/>
        <a:lstStyle/>
        <a:p>
          <a:r>
            <a:rPr lang="en-US" dirty="0"/>
            <a:t>Analysis of binding modes and important ligand-receptor interactions</a:t>
          </a:r>
          <a:endParaRPr lang="cs-CZ" dirty="0"/>
        </a:p>
      </dgm:t>
    </dgm:pt>
    <dgm:pt modelId="{4A9CBE81-A8C4-4F63-842F-B4CDD4EC1E8C}" type="parTrans" cxnId="{EB8658E5-DA99-40B6-889B-A2ED09C34B4B}">
      <dgm:prSet/>
      <dgm:spPr/>
      <dgm:t>
        <a:bodyPr/>
        <a:lstStyle/>
        <a:p>
          <a:endParaRPr lang="cs-CZ"/>
        </a:p>
      </dgm:t>
    </dgm:pt>
    <dgm:pt modelId="{A190057F-9D69-4A2F-B62B-F2505B99E060}" type="sibTrans" cxnId="{EB8658E5-DA99-40B6-889B-A2ED09C34B4B}">
      <dgm:prSet/>
      <dgm:spPr/>
      <dgm:t>
        <a:bodyPr/>
        <a:lstStyle/>
        <a:p>
          <a:endParaRPr lang="cs-CZ"/>
        </a:p>
      </dgm:t>
    </dgm:pt>
    <dgm:pt modelId="{6462F002-EB29-44DE-B314-203920AC7307}" type="pres">
      <dgm:prSet presAssocID="{DA5C9F72-8F2E-42F4-BCB8-08E34E255C27}" presName="linearFlow" presStyleCnt="0">
        <dgm:presLayoutVars>
          <dgm:dir/>
          <dgm:animLvl val="lvl"/>
          <dgm:resizeHandles val="exact"/>
        </dgm:presLayoutVars>
      </dgm:prSet>
      <dgm:spPr/>
    </dgm:pt>
    <dgm:pt modelId="{DCFA30A6-B6D0-4E8E-AECA-6440C7731E76}" type="pres">
      <dgm:prSet presAssocID="{A49A024F-AEE4-4433-A50D-F4797CD77786}" presName="composite" presStyleCnt="0"/>
      <dgm:spPr/>
    </dgm:pt>
    <dgm:pt modelId="{AF7D18C7-F649-4E68-9459-1AE1931BDAD5}" type="pres">
      <dgm:prSet presAssocID="{A49A024F-AEE4-4433-A50D-F4797CD7778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FAEA2A3-2E1A-4FAE-9641-5B58FB5D1EA5}" type="pres">
      <dgm:prSet presAssocID="{A49A024F-AEE4-4433-A50D-F4797CD77786}" presName="descendantText" presStyleLbl="alignAcc1" presStyleIdx="0" presStyleCnt="3">
        <dgm:presLayoutVars>
          <dgm:bulletEnabled val="1"/>
        </dgm:presLayoutVars>
      </dgm:prSet>
      <dgm:spPr/>
    </dgm:pt>
    <dgm:pt modelId="{ACC44127-3B21-4B04-A2A7-DA62C2924580}" type="pres">
      <dgm:prSet presAssocID="{D7B102AD-E1D8-489F-BDC6-7297824CBE7A}" presName="sp" presStyleCnt="0"/>
      <dgm:spPr/>
    </dgm:pt>
    <dgm:pt modelId="{4A245FFE-3806-4D23-AF99-20F72316C5EA}" type="pres">
      <dgm:prSet presAssocID="{AE83B81B-AD6E-4F26-9F77-47F804AE0F39}" presName="composite" presStyleCnt="0"/>
      <dgm:spPr/>
    </dgm:pt>
    <dgm:pt modelId="{4075CF70-B7CC-4C97-B48D-BA5BF576D687}" type="pres">
      <dgm:prSet presAssocID="{AE83B81B-AD6E-4F26-9F77-47F804AE0F3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CAC42E2-7C79-4E97-A0E9-1110385B9F4C}" type="pres">
      <dgm:prSet presAssocID="{AE83B81B-AD6E-4F26-9F77-47F804AE0F39}" presName="descendantText" presStyleLbl="alignAcc1" presStyleIdx="1" presStyleCnt="3">
        <dgm:presLayoutVars>
          <dgm:bulletEnabled val="1"/>
        </dgm:presLayoutVars>
      </dgm:prSet>
      <dgm:spPr/>
    </dgm:pt>
    <dgm:pt modelId="{51A6E1E9-C44E-49FE-A4BF-0BFAAFCCDFD1}" type="pres">
      <dgm:prSet presAssocID="{71547E74-81F5-4BCA-8E91-13704296052C}" presName="sp" presStyleCnt="0"/>
      <dgm:spPr/>
    </dgm:pt>
    <dgm:pt modelId="{958DAE69-A90B-4DAF-9973-57025599E10A}" type="pres">
      <dgm:prSet presAssocID="{61E0B3CD-D261-4D81-AD3C-CF01D9C3480A}" presName="composite" presStyleCnt="0"/>
      <dgm:spPr/>
    </dgm:pt>
    <dgm:pt modelId="{098B93F5-E6F0-4C07-8834-246A53B872BB}" type="pres">
      <dgm:prSet presAssocID="{61E0B3CD-D261-4D81-AD3C-CF01D9C3480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9D012C-E180-4ED8-8BAC-1C845B901805}" type="pres">
      <dgm:prSet presAssocID="{61E0B3CD-D261-4D81-AD3C-CF01D9C3480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089232B-FFE3-483F-99C0-554E8E921867}" type="presOf" srcId="{A49A024F-AEE4-4433-A50D-F4797CD77786}" destId="{AF7D18C7-F649-4E68-9459-1AE1931BDAD5}" srcOrd="0" destOrd="0" presId="urn:microsoft.com/office/officeart/2005/8/layout/chevron2"/>
    <dgm:cxn modelId="{8592952C-5D26-44C0-B22B-F73D7CE76A20}" srcId="{A49A024F-AEE4-4433-A50D-F4797CD77786}" destId="{E6E993B6-4C66-47A4-9D68-8789937FC451}" srcOrd="1" destOrd="0" parTransId="{4DF5A847-F220-4F6E-BCFA-BD102F3DBDE4}" sibTransId="{6A9E8052-0AE0-4EFD-AE7A-ADF5D131D340}"/>
    <dgm:cxn modelId="{B4DEA42E-F50F-4887-8F70-9A8BC5550D18}" srcId="{A49A024F-AEE4-4433-A50D-F4797CD77786}" destId="{6E2EB1A5-6A2B-4E6C-B91B-95E509C08C28}" srcOrd="0" destOrd="0" parTransId="{277ECF6E-50F4-4A37-8174-913A99A816DA}" sibTransId="{2938BC7C-DC23-4A8D-B1F1-A49AAFD89FA4}"/>
    <dgm:cxn modelId="{E9844332-8471-43A2-A799-28685520692E}" type="presOf" srcId="{AE83B81B-AD6E-4F26-9F77-47F804AE0F39}" destId="{4075CF70-B7CC-4C97-B48D-BA5BF576D687}" srcOrd="0" destOrd="0" presId="urn:microsoft.com/office/officeart/2005/8/layout/chevron2"/>
    <dgm:cxn modelId="{C183EE38-1751-4991-9967-CE2E2A5B61EB}" type="presOf" srcId="{6E2EB1A5-6A2B-4E6C-B91B-95E509C08C28}" destId="{FFAEA2A3-2E1A-4FAE-9641-5B58FB5D1EA5}" srcOrd="0" destOrd="0" presId="urn:microsoft.com/office/officeart/2005/8/layout/chevron2"/>
    <dgm:cxn modelId="{2D345C60-3B18-4BF6-8732-0D0152E7C493}" type="presOf" srcId="{89D139CA-0D45-4646-8ED6-B520EC66DBA2}" destId="{9CAC42E2-7C79-4E97-A0E9-1110385B9F4C}" srcOrd="0" destOrd="1" presId="urn:microsoft.com/office/officeart/2005/8/layout/chevron2"/>
    <dgm:cxn modelId="{CC0DD44C-3070-4705-A280-73AF9FAC58B6}" type="presOf" srcId="{DA5C9F72-8F2E-42F4-BCB8-08E34E255C27}" destId="{6462F002-EB29-44DE-B314-203920AC7307}" srcOrd="0" destOrd="0" presId="urn:microsoft.com/office/officeart/2005/8/layout/chevron2"/>
    <dgm:cxn modelId="{B29FFA55-9EA6-40B5-B15A-5998291BD615}" srcId="{61E0B3CD-D261-4D81-AD3C-CF01D9C3480A}" destId="{F44FF359-8A56-4CAA-B602-1FD8B499FA51}" srcOrd="0" destOrd="0" parTransId="{E770A71A-6380-48FE-BEDD-D757EBEDADCF}" sibTransId="{A3F2393B-75ED-4A87-91CA-F01016EA8D3D}"/>
    <dgm:cxn modelId="{344CD083-201A-4F62-B743-B9A7606F06AE}" srcId="{DA5C9F72-8F2E-42F4-BCB8-08E34E255C27}" destId="{A49A024F-AEE4-4433-A50D-F4797CD77786}" srcOrd="0" destOrd="0" parTransId="{43EDE53A-66B4-4832-971A-23A4AAB0F7E8}" sibTransId="{D7B102AD-E1D8-489F-BDC6-7297824CBE7A}"/>
    <dgm:cxn modelId="{50079B89-5488-46A0-8518-5333F69239FF}" srcId="{AE83B81B-AD6E-4F26-9F77-47F804AE0F39}" destId="{51EBE9E9-3468-4B48-AC7A-677A24A6CF23}" srcOrd="0" destOrd="0" parTransId="{16C812B5-5778-48BA-B1A7-6406B7ED6810}" sibTransId="{AD438248-A19B-4A8D-8CC4-2FF601B54F4D}"/>
    <dgm:cxn modelId="{A4EB77C0-1AD8-43A4-AF51-6E92D00A0E2C}" type="presOf" srcId="{E6E993B6-4C66-47A4-9D68-8789937FC451}" destId="{FFAEA2A3-2E1A-4FAE-9641-5B58FB5D1EA5}" srcOrd="0" destOrd="1" presId="urn:microsoft.com/office/officeart/2005/8/layout/chevron2"/>
    <dgm:cxn modelId="{B2E7C3C1-79EC-476A-8F66-CAB1438999D6}" type="presOf" srcId="{51EBE9E9-3468-4B48-AC7A-677A24A6CF23}" destId="{9CAC42E2-7C79-4E97-A0E9-1110385B9F4C}" srcOrd="0" destOrd="0" presId="urn:microsoft.com/office/officeart/2005/8/layout/chevron2"/>
    <dgm:cxn modelId="{373C2FD3-A22E-4951-8D65-B5065BEB9C6E}" type="presOf" srcId="{F44FF359-8A56-4CAA-B602-1FD8B499FA51}" destId="{0A9D012C-E180-4ED8-8BAC-1C845B901805}" srcOrd="0" destOrd="0" presId="urn:microsoft.com/office/officeart/2005/8/layout/chevron2"/>
    <dgm:cxn modelId="{EB8658E5-DA99-40B6-889B-A2ED09C34B4B}" srcId="{61E0B3CD-D261-4D81-AD3C-CF01D9C3480A}" destId="{A3AEA329-BA92-463F-B225-3F2565AE44E8}" srcOrd="1" destOrd="0" parTransId="{4A9CBE81-A8C4-4F63-842F-B4CDD4EC1E8C}" sibTransId="{A190057F-9D69-4A2F-B62B-F2505B99E060}"/>
    <dgm:cxn modelId="{0609F6E6-9B87-4BF3-BAC4-E479B7126BB8}" srcId="{AE83B81B-AD6E-4F26-9F77-47F804AE0F39}" destId="{89D139CA-0D45-4646-8ED6-B520EC66DBA2}" srcOrd="1" destOrd="0" parTransId="{CA0727C1-6887-4D2F-8467-3FE52242553B}" sibTransId="{414C8DA8-CCF1-4F3E-9A9E-7B52267F02C7}"/>
    <dgm:cxn modelId="{2B3175EA-FC6E-4138-BCCC-FED728073725}" srcId="{DA5C9F72-8F2E-42F4-BCB8-08E34E255C27}" destId="{AE83B81B-AD6E-4F26-9F77-47F804AE0F39}" srcOrd="1" destOrd="0" parTransId="{02FE78C6-4BDB-4958-BEB0-F6C5966949AC}" sibTransId="{71547E74-81F5-4BCA-8E91-13704296052C}"/>
    <dgm:cxn modelId="{990090EB-1475-46B9-9884-8584FD9A5F81}" type="presOf" srcId="{A3AEA329-BA92-463F-B225-3F2565AE44E8}" destId="{0A9D012C-E180-4ED8-8BAC-1C845B901805}" srcOrd="0" destOrd="1" presId="urn:microsoft.com/office/officeart/2005/8/layout/chevron2"/>
    <dgm:cxn modelId="{0E2E80F0-5A8F-4F89-A0A4-944ED519D617}" srcId="{DA5C9F72-8F2E-42F4-BCB8-08E34E255C27}" destId="{61E0B3CD-D261-4D81-AD3C-CF01D9C3480A}" srcOrd="2" destOrd="0" parTransId="{B039B82D-3AF9-4EE9-954C-9930C481F59E}" sibTransId="{02E92E64-5B84-4D9F-BB94-F503FBA7B619}"/>
    <dgm:cxn modelId="{DDA24EFB-FD07-41D1-9D47-EAF299A043F1}" type="presOf" srcId="{61E0B3CD-D261-4D81-AD3C-CF01D9C3480A}" destId="{098B93F5-E6F0-4C07-8834-246A53B872BB}" srcOrd="0" destOrd="0" presId="urn:microsoft.com/office/officeart/2005/8/layout/chevron2"/>
    <dgm:cxn modelId="{BD4FDBB4-24D9-47B2-A1DB-2A86B6844566}" type="presParOf" srcId="{6462F002-EB29-44DE-B314-203920AC7307}" destId="{DCFA30A6-B6D0-4E8E-AECA-6440C7731E76}" srcOrd="0" destOrd="0" presId="urn:microsoft.com/office/officeart/2005/8/layout/chevron2"/>
    <dgm:cxn modelId="{3EB99C42-1666-4428-A90B-1A1EB3DB33CE}" type="presParOf" srcId="{DCFA30A6-B6D0-4E8E-AECA-6440C7731E76}" destId="{AF7D18C7-F649-4E68-9459-1AE1931BDAD5}" srcOrd="0" destOrd="0" presId="urn:microsoft.com/office/officeart/2005/8/layout/chevron2"/>
    <dgm:cxn modelId="{07FB5159-3E96-4917-94CF-2CFD8BB4EE83}" type="presParOf" srcId="{DCFA30A6-B6D0-4E8E-AECA-6440C7731E76}" destId="{FFAEA2A3-2E1A-4FAE-9641-5B58FB5D1EA5}" srcOrd="1" destOrd="0" presId="urn:microsoft.com/office/officeart/2005/8/layout/chevron2"/>
    <dgm:cxn modelId="{AD9A9AEA-E93E-4214-9BF8-46D47AD87BAA}" type="presParOf" srcId="{6462F002-EB29-44DE-B314-203920AC7307}" destId="{ACC44127-3B21-4B04-A2A7-DA62C2924580}" srcOrd="1" destOrd="0" presId="urn:microsoft.com/office/officeart/2005/8/layout/chevron2"/>
    <dgm:cxn modelId="{DC30C5B8-A426-44B9-B97B-C3F1256C4CF4}" type="presParOf" srcId="{6462F002-EB29-44DE-B314-203920AC7307}" destId="{4A245FFE-3806-4D23-AF99-20F72316C5EA}" srcOrd="2" destOrd="0" presId="urn:microsoft.com/office/officeart/2005/8/layout/chevron2"/>
    <dgm:cxn modelId="{BCC37DD9-D7FA-4F3E-94A0-53BFBB4099BF}" type="presParOf" srcId="{4A245FFE-3806-4D23-AF99-20F72316C5EA}" destId="{4075CF70-B7CC-4C97-B48D-BA5BF576D687}" srcOrd="0" destOrd="0" presId="urn:microsoft.com/office/officeart/2005/8/layout/chevron2"/>
    <dgm:cxn modelId="{827B0026-2153-47D4-9120-CF1430046F0A}" type="presParOf" srcId="{4A245FFE-3806-4D23-AF99-20F72316C5EA}" destId="{9CAC42E2-7C79-4E97-A0E9-1110385B9F4C}" srcOrd="1" destOrd="0" presId="urn:microsoft.com/office/officeart/2005/8/layout/chevron2"/>
    <dgm:cxn modelId="{147D62D0-9BA6-4F11-8004-D700036B44BE}" type="presParOf" srcId="{6462F002-EB29-44DE-B314-203920AC7307}" destId="{51A6E1E9-C44E-49FE-A4BF-0BFAAFCCDFD1}" srcOrd="3" destOrd="0" presId="urn:microsoft.com/office/officeart/2005/8/layout/chevron2"/>
    <dgm:cxn modelId="{73600667-EF48-4A59-907D-F152EBBC5B96}" type="presParOf" srcId="{6462F002-EB29-44DE-B314-203920AC7307}" destId="{958DAE69-A90B-4DAF-9973-57025599E10A}" srcOrd="4" destOrd="0" presId="urn:microsoft.com/office/officeart/2005/8/layout/chevron2"/>
    <dgm:cxn modelId="{E7C9C10A-FC84-464B-A09F-F3420EA0A0C9}" type="presParOf" srcId="{958DAE69-A90B-4DAF-9973-57025599E10A}" destId="{098B93F5-E6F0-4C07-8834-246A53B872BB}" srcOrd="0" destOrd="0" presId="urn:microsoft.com/office/officeart/2005/8/layout/chevron2"/>
    <dgm:cxn modelId="{B7005BBB-A941-4217-A422-B7954C23662C}" type="presParOf" srcId="{958DAE69-A90B-4DAF-9973-57025599E10A}" destId="{0A9D012C-E180-4ED8-8BAC-1C845B90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D18C7-F649-4E68-9459-1AE1931BDAD5}">
      <dsp:nvSpPr>
        <dsp:cNvPr id="0" name=""/>
        <dsp:cNvSpPr/>
      </dsp:nvSpPr>
      <dsp:spPr>
        <a:xfrm rot="5400000">
          <a:off x="-229250" y="229748"/>
          <a:ext cx="1528339" cy="1069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 rot="-5400000">
        <a:off x="2" y="535416"/>
        <a:ext cx="1069837" cy="458502"/>
      </dsp:txXfrm>
    </dsp:sp>
    <dsp:sp modelId="{FFAEA2A3-2E1A-4FAE-9641-5B58FB5D1EA5}">
      <dsp:nvSpPr>
        <dsp:cNvPr id="0" name=""/>
        <dsp:cNvSpPr/>
      </dsp:nvSpPr>
      <dsp:spPr>
        <a:xfrm rot="5400000">
          <a:off x="3394183" y="-2323848"/>
          <a:ext cx="993420" cy="5642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Protein selection &amp; preparation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Ligand selection &amp; preparation</a:t>
          </a:r>
          <a:endParaRPr lang="cs-CZ" sz="1900" kern="1200" dirty="0"/>
        </a:p>
      </dsp:txBody>
      <dsp:txXfrm rot="-5400000">
        <a:off x="1069838" y="48992"/>
        <a:ext cx="5593617" cy="896430"/>
      </dsp:txXfrm>
    </dsp:sp>
    <dsp:sp modelId="{4075CF70-B7CC-4C97-B48D-BA5BF576D687}">
      <dsp:nvSpPr>
        <dsp:cNvPr id="0" name=""/>
        <dsp:cNvSpPr/>
      </dsp:nvSpPr>
      <dsp:spPr>
        <a:xfrm rot="5400000">
          <a:off x="-229250" y="1562962"/>
          <a:ext cx="1528339" cy="1069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 rot="-5400000">
        <a:off x="2" y="1868630"/>
        <a:ext cx="1069837" cy="458502"/>
      </dsp:txXfrm>
    </dsp:sp>
    <dsp:sp modelId="{9CAC42E2-7C79-4E97-A0E9-1110385B9F4C}">
      <dsp:nvSpPr>
        <dsp:cNvPr id="0" name=""/>
        <dsp:cNvSpPr/>
      </dsp:nvSpPr>
      <dsp:spPr>
        <a:xfrm rot="5400000">
          <a:off x="3394183" y="-990634"/>
          <a:ext cx="993420" cy="5642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(Grid generation)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Docking</a:t>
          </a:r>
          <a:endParaRPr lang="cs-CZ" sz="1900" kern="1200" dirty="0"/>
        </a:p>
      </dsp:txBody>
      <dsp:txXfrm rot="-5400000">
        <a:off x="1069838" y="1382206"/>
        <a:ext cx="5593617" cy="896430"/>
      </dsp:txXfrm>
    </dsp:sp>
    <dsp:sp modelId="{098B93F5-E6F0-4C07-8834-246A53B872BB}">
      <dsp:nvSpPr>
        <dsp:cNvPr id="0" name=""/>
        <dsp:cNvSpPr/>
      </dsp:nvSpPr>
      <dsp:spPr>
        <a:xfrm rot="5400000">
          <a:off x="-229250" y="2896175"/>
          <a:ext cx="1528339" cy="1069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 rot="-5400000">
        <a:off x="2" y="3201843"/>
        <a:ext cx="1069837" cy="458502"/>
      </dsp:txXfrm>
    </dsp:sp>
    <dsp:sp modelId="{0A9D012C-E180-4ED8-8BAC-1C845B901805}">
      <dsp:nvSpPr>
        <dsp:cNvPr id="0" name=""/>
        <dsp:cNvSpPr/>
      </dsp:nvSpPr>
      <dsp:spPr>
        <a:xfrm rot="5400000">
          <a:off x="3394183" y="342578"/>
          <a:ext cx="993420" cy="5642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(Refinement of ligand-receptor complexes)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Analysis of binding modes and important ligand-receptor interactions</a:t>
          </a:r>
          <a:endParaRPr lang="cs-CZ" sz="1900" kern="1200" dirty="0"/>
        </a:p>
      </dsp:txBody>
      <dsp:txXfrm rot="-5400000">
        <a:off x="1069838" y="2715419"/>
        <a:ext cx="5593617" cy="89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D0B1-244E-4103-8E48-86B146E5E8E7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F613-BB89-4A4F-A383-250BBB5BD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BER" TargetMode="External"/><Relationship Id="rId7" Type="http://schemas.openxmlformats.org/officeDocument/2006/relationships/hyperlink" Target="https://en.wikipedia.org/wiki/Merck_Molecular_Force_Fiel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arbi.chem.yale.edu/" TargetMode="External"/><Relationship Id="rId5" Type="http://schemas.openxmlformats.org/officeDocument/2006/relationships/hyperlink" Target="https://en.wikipedia.org/wiki/OPLS" TargetMode="External"/><Relationship Id="rId4" Type="http://schemas.openxmlformats.org/officeDocument/2006/relationships/hyperlink" Target="https://en.wikipedia.org/wiki/CHARM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effectLst/>
                <a:hlinkClick r:id="rId3" tooltip="AMBER"/>
              </a:rPr>
              <a:t>AMBER</a:t>
            </a:r>
            <a:r>
              <a:rPr lang="en-US" dirty="0">
                <a:effectLst/>
              </a:rPr>
              <a:t> (Assisted Model Building and Energy Refinement) - widely used for proteins and DNA.</a:t>
            </a:r>
          </a:p>
          <a:p>
            <a:pPr rtl="0"/>
            <a:r>
              <a:rPr lang="en-US" dirty="0">
                <a:effectLst/>
                <a:hlinkClick r:id="rId4" tooltip="CHARMM"/>
              </a:rPr>
              <a:t>CHARMM</a:t>
            </a:r>
            <a:r>
              <a:rPr lang="en-US" dirty="0">
                <a:effectLst/>
              </a:rPr>
              <a:t> (Chemistry at </a:t>
            </a:r>
            <a:r>
              <a:rPr lang="en-US" dirty="0" err="1">
                <a:effectLst/>
              </a:rPr>
              <a:t>HARvard</a:t>
            </a:r>
            <a:r>
              <a:rPr lang="en-US" dirty="0">
                <a:effectLst/>
              </a:rPr>
              <a:t> Molecular Mechanics) - originally developed at Harvard, widely used for both small molecules and macromolecules</a:t>
            </a:r>
          </a:p>
          <a:p>
            <a:r>
              <a:rPr lang="en-US" dirty="0">
                <a:effectLst/>
                <a:hlinkClick r:id="rId5" tooltip="OPLS"/>
              </a:rPr>
              <a:t>OPLS</a:t>
            </a:r>
            <a:r>
              <a:rPr lang="en-US" dirty="0">
                <a:effectLst/>
              </a:rPr>
              <a:t> (Optimized Potential for Liquid Simulations) (variations include OPLS-AA, OPLS-UA, OPLS-2001, OPLS-2005) - developed by </a:t>
            </a:r>
            <a:r>
              <a:rPr lang="en-US" dirty="0">
                <a:effectLst/>
                <a:hlinkClick r:id="rId6"/>
              </a:rPr>
              <a:t>William L. Jorgensen</a:t>
            </a:r>
            <a:r>
              <a:rPr lang="en-US" dirty="0">
                <a:effectLst/>
              </a:rPr>
              <a:t> at the Yale University Department of Chemistry.</a:t>
            </a:r>
          </a:p>
          <a:p>
            <a:r>
              <a:rPr lang="en-US" dirty="0">
                <a:effectLst/>
                <a:hlinkClick r:id="rId7" tooltip="Merck Molecular Force Field"/>
              </a:rPr>
              <a:t>MMFF</a:t>
            </a:r>
            <a:r>
              <a:rPr lang="en-US" dirty="0">
                <a:effectLst/>
              </a:rPr>
              <a:t> (Merck Molecular Force Field)- developed at Merck, for a broad range of molecules.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D3EC3-F406-4DCF-92D7-6BACD86161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34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F613-BB89-4A4F-A383-250BBB5BD62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0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7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91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8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552-DD6E-4312-AB9A-FE39F7F92571}" type="datetimeFigureOut">
              <a:rPr lang="cs-CZ" smtClean="0"/>
              <a:t>22. 11. 2017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k2drug.org/index.html#Docking" TargetMode="External"/><Relationship Id="rId2" Type="http://schemas.openxmlformats.org/officeDocument/2006/relationships/hyperlink" Target="https://en.wikipedia.org/wiki/Docking_(molecular)#List_of_protein-ligand_docking_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na.scripps.edu/tutorial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vepress.com/pharmacophore-generation-atom-based-3d-qsar-docking-and-virtual-screen-peer-reviewed-fulltext-article-RRMC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coring_functions_for_dock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WS 1 </a:t>
            </a:r>
            <a:r>
              <a:rPr lang="en-GB" dirty="0"/>
              <a:t>– 2017</a:t>
            </a:r>
            <a:br>
              <a:rPr lang="en-GB" dirty="0"/>
            </a:br>
            <a:r>
              <a:rPr lang="en-GB" dirty="0"/>
              <a:t>Molecular docking</a:t>
            </a:r>
            <a:endParaRPr lang="en-GB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72E97AA-7AC7-4B74-A86F-8A13A8A6C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3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 err="1"/>
              <a:t>Tabu</a:t>
            </a:r>
            <a:r>
              <a:rPr lang="en-GB" dirty="0"/>
              <a:t> Search</a:t>
            </a:r>
          </a:p>
          <a:p>
            <a:pPr lvl="1"/>
            <a:r>
              <a:rPr lang="en-GB" dirty="0"/>
              <a:t>modified Monte Carlo</a:t>
            </a:r>
          </a:p>
          <a:p>
            <a:pPr lvl="1"/>
            <a:r>
              <a:rPr lang="en-GB" dirty="0"/>
              <a:t>keeps track of what positions have already been samples (no duplication)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Simulated Annealing</a:t>
            </a:r>
          </a:p>
          <a:p>
            <a:pPr lvl="1"/>
            <a:r>
              <a:rPr lang="en-GB" dirty="0"/>
              <a:t>no duplication</a:t>
            </a:r>
          </a:p>
          <a:p>
            <a:pPr lvl="1"/>
            <a:r>
              <a:rPr lang="en-GB" dirty="0"/>
              <a:t>positions around well scoring positions are sampled more thoroughly</a:t>
            </a:r>
          </a:p>
          <a:p>
            <a:pPr lvl="1"/>
            <a:r>
              <a:rPr lang="en-GB" dirty="0"/>
              <a:t>positions around low scoring positions are sampled less thoroughly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4000" b="1" dirty="0">
                <a:solidFill>
                  <a:srgbClr val="FF0000"/>
                </a:solidFill>
              </a:rPr>
              <a:t>+ </a:t>
            </a:r>
            <a:r>
              <a:rPr lang="en-GB" b="1" dirty="0"/>
              <a:t>similar effectiveness to Monte Carlo in significantly reduced time;</a:t>
            </a:r>
          </a:p>
          <a:p>
            <a:pPr marL="457200" lvl="1" indent="0">
              <a:buNone/>
            </a:pPr>
            <a:r>
              <a:rPr lang="en-GB" b="1" dirty="0"/>
              <a:t>		no duplications</a:t>
            </a:r>
          </a:p>
          <a:p>
            <a:pPr marL="457200" lvl="1" indent="0">
              <a:buNone/>
            </a:pPr>
            <a:r>
              <a:rPr lang="en-GB" b="1" dirty="0"/>
              <a:t>	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rgbClr val="FF0000"/>
                </a:solidFill>
              </a:rPr>
              <a:t>-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higher memory usage</a:t>
            </a:r>
            <a:br>
              <a:rPr lang="en-GB" dirty="0"/>
            </a:br>
            <a:endParaRPr lang="en-GB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43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/>
              <a:t>Genetic Algorithms</a:t>
            </a:r>
          </a:p>
          <a:p>
            <a:pPr lvl="1"/>
            <a:r>
              <a:rPr lang="en-GB" dirty="0"/>
              <a:t>based on Darwin genetics</a:t>
            </a:r>
          </a:p>
          <a:p>
            <a:pPr lvl="1"/>
            <a:r>
              <a:rPr lang="en-GB" dirty="0"/>
              <a:t>translation + orientation + conformation is transformed into GENES</a:t>
            </a:r>
          </a:p>
          <a:p>
            <a:pPr lvl="1"/>
            <a:r>
              <a:rPr lang="en-GB" dirty="0"/>
              <a:t>combination of genes with favourable interactions gives rise to 2</a:t>
            </a:r>
            <a:r>
              <a:rPr lang="en-GB" baseline="30000" dirty="0"/>
              <a:t>nd</a:t>
            </a:r>
            <a:r>
              <a:rPr lang="en-GB" dirty="0"/>
              <a:t> generation</a:t>
            </a:r>
          </a:p>
          <a:p>
            <a:pPr lvl="1"/>
            <a:r>
              <a:rPr lang="en-GB" dirty="0"/>
              <a:t>random mutation to genes</a:t>
            </a:r>
            <a:br>
              <a:rPr lang="en-GB" dirty="0"/>
            </a:br>
            <a:endParaRPr lang="en-GB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23" y="640080"/>
            <a:ext cx="2059577" cy="15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Scoring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/>
          </a:bodyPr>
          <a:lstStyle/>
          <a:p>
            <a:r>
              <a:rPr lang="en-GB" dirty="0"/>
              <a:t>goal -&gt; estimate ligand-target binding energy (affinity); i.e. </a:t>
            </a:r>
            <a:r>
              <a:rPr lang="en-GB" b="1" dirty="0"/>
              <a:t>score</a:t>
            </a:r>
            <a:r>
              <a:rPr lang="en-GB" dirty="0"/>
              <a:t> the positions obtained by search algorithm</a:t>
            </a:r>
          </a:p>
          <a:p>
            <a:endParaRPr lang="en-GB" dirty="0"/>
          </a:p>
          <a:p>
            <a:r>
              <a:rPr lang="en-GB" dirty="0"/>
              <a:t>crucial phase of docking – source of failures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2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Scoring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Shape based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MM </a:t>
            </a:r>
            <a:r>
              <a:rPr lang="en-GB" b="1" dirty="0" err="1"/>
              <a:t>Forcefield</a:t>
            </a:r>
            <a:r>
              <a:rPr lang="en-GB" b="1" dirty="0"/>
              <a:t> based - </a:t>
            </a:r>
            <a:r>
              <a:rPr lang="en-GB" dirty="0"/>
              <a:t>van der Waals interactions, electrostatic interactions, strain energy, desolvation energy 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Empirical</a:t>
            </a:r>
            <a:r>
              <a:rPr lang="en-GB" dirty="0"/>
              <a:t> - hydrophobic-hydrophobic contacts, hydrophobic-hydrophilic contacts, number oh </a:t>
            </a:r>
            <a:r>
              <a:rPr lang="en-GB" i="1" dirty="0"/>
              <a:t>H</a:t>
            </a:r>
            <a:r>
              <a:rPr lang="en-GB" dirty="0"/>
              <a:t>-bonds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Knowledge-based</a:t>
            </a:r>
            <a:r>
              <a:rPr lang="en-GB" dirty="0"/>
              <a:t> - </a:t>
            </a:r>
            <a:r>
              <a:rPr lang="en-US" dirty="0"/>
              <a:t>statistical observations of intermolecular close contacts in large 3D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69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Docking</a:t>
            </a:r>
            <a:r>
              <a:rPr lang="cs-CZ" dirty="0"/>
              <a:t> – </a:t>
            </a:r>
            <a:r>
              <a:rPr lang="en-GB" dirty="0"/>
              <a:t>Flexibility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526" cy="3673838"/>
          </a:xfrm>
        </p:spPr>
        <p:txBody>
          <a:bodyPr>
            <a:normAutofit fontScale="92500" lnSpcReduction="10000"/>
          </a:bodyPr>
          <a:lstStyle/>
          <a:p>
            <a:r>
              <a:rPr lang="en-GB" u="sng" dirty="0"/>
              <a:t>LIGAND</a:t>
            </a:r>
            <a:r>
              <a:rPr lang="en-GB" dirty="0"/>
              <a:t> – </a:t>
            </a:r>
            <a:r>
              <a:rPr lang="en-GB" b="1" dirty="0"/>
              <a:t>usually</a:t>
            </a:r>
            <a:r>
              <a:rPr lang="en-GB" dirty="0"/>
              <a:t> treated as flexible, all rotatable bonds allowed to rotate</a:t>
            </a:r>
            <a:endParaRPr lang="en-GB" u="sng" dirty="0"/>
          </a:p>
          <a:p>
            <a:r>
              <a:rPr lang="en-GB" u="sng" dirty="0"/>
              <a:t>RECEPTOR (active site)</a:t>
            </a:r>
          </a:p>
          <a:p>
            <a:pPr lvl="1"/>
            <a:r>
              <a:rPr lang="en-GB" dirty="0"/>
              <a:t>Rigid</a:t>
            </a:r>
          </a:p>
          <a:p>
            <a:pPr lvl="1"/>
            <a:r>
              <a:rPr lang="en-GB" dirty="0"/>
              <a:t>Partially flexible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more rotatable bonds, the more CPU time you need to dock.</a:t>
            </a:r>
            <a:br>
              <a:rPr lang="en-GB" dirty="0"/>
            </a:br>
            <a:r>
              <a:rPr lang="en-GB" b="1" dirty="0"/>
              <a:t>EXPONENTIALLY.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53497" y="2155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92240" y="1946366"/>
            <a:ext cx="47679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AutoNum type="arabicPeriod"/>
            </a:pPr>
            <a:r>
              <a:rPr lang="en-GB" sz="2400" b="1" dirty="0"/>
              <a:t>RIGID DOCKING = rigid ligand &amp; rigid receptor </a:t>
            </a:r>
            <a:r>
              <a:rPr lang="en-GB" sz="2400" dirty="0"/>
              <a:t>(known conformations or rigid structures)</a:t>
            </a:r>
          </a:p>
          <a:p>
            <a:pPr marL="914400" lvl="1" indent="-457200">
              <a:buAutoNum type="arabicPeriod"/>
            </a:pPr>
            <a:endParaRPr lang="en-GB" sz="2400" dirty="0"/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2. 	flexible ligand &amp; rigid 	receptor</a:t>
            </a:r>
          </a:p>
          <a:p>
            <a:pPr lvl="1"/>
            <a:endParaRPr lang="en-GB" sz="2400" b="1" dirty="0">
              <a:solidFill>
                <a:srgbClr val="FF0000"/>
              </a:solidFill>
            </a:endParaRPr>
          </a:p>
          <a:p>
            <a:pPr lvl="1"/>
            <a:r>
              <a:rPr lang="en-GB" sz="2400" b="1" dirty="0"/>
              <a:t>3.	 INDUCED-FIT DOCKING 	flexible ligand &amp; flexible 	receptor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0" y="5812972"/>
            <a:ext cx="557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Flexibility of receptor simulates induced-fit</a:t>
            </a:r>
            <a:r>
              <a:rPr lang="en-GB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82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Docking</a:t>
            </a:r>
            <a:r>
              <a:rPr lang="cs-CZ" dirty="0"/>
              <a:t> – </a:t>
            </a:r>
            <a:r>
              <a:rPr lang="en-GB" dirty="0"/>
              <a:t>Flexibility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flexibility of receptor might be introduced by several approaches</a:t>
            </a:r>
          </a:p>
          <a:p>
            <a:endParaRPr lang="en-GB" dirty="0"/>
          </a:p>
          <a:p>
            <a:pPr lvl="2"/>
            <a:r>
              <a:rPr lang="en-GB" sz="2400" b="1" dirty="0" err="1"/>
              <a:t>rotamer</a:t>
            </a:r>
            <a:r>
              <a:rPr lang="en-GB" sz="2400" b="1" dirty="0"/>
              <a:t> library </a:t>
            </a:r>
            <a:r>
              <a:rPr lang="en-GB" sz="2400" dirty="0"/>
              <a:t>of hydroxyls, thiols and other groups important for H-bonds (Schrödinger Glide)</a:t>
            </a:r>
          </a:p>
          <a:p>
            <a:pPr lvl="2"/>
            <a:r>
              <a:rPr lang="en-GB" sz="2400" b="1" dirty="0" err="1"/>
              <a:t>rotamer</a:t>
            </a:r>
            <a:r>
              <a:rPr lang="en-GB" sz="2400" b="1" dirty="0"/>
              <a:t> library </a:t>
            </a:r>
            <a:r>
              <a:rPr lang="en-GB" sz="2400" dirty="0"/>
              <a:t>of AA’s side-chains</a:t>
            </a:r>
          </a:p>
          <a:p>
            <a:pPr lvl="2"/>
            <a:r>
              <a:rPr lang="en-GB" sz="2400" dirty="0"/>
              <a:t>selected AA side-chains </a:t>
            </a:r>
            <a:r>
              <a:rPr lang="en-GB" sz="2400" b="1" dirty="0"/>
              <a:t>are fully rotatable </a:t>
            </a:r>
            <a:r>
              <a:rPr lang="en-GB" sz="2400" dirty="0"/>
              <a:t>exactly in the same way as ligand (AutoDock Vina)</a:t>
            </a:r>
          </a:p>
          <a:p>
            <a:pPr lvl="2"/>
            <a:r>
              <a:rPr lang="en-GB" sz="2400" dirty="0"/>
              <a:t>induced fit is simulated by </a:t>
            </a:r>
            <a:r>
              <a:rPr lang="en-GB" sz="2400" b="1" dirty="0"/>
              <a:t>MM minimization </a:t>
            </a:r>
            <a:r>
              <a:rPr lang="en-GB" sz="2400" dirty="0"/>
              <a:t>step after docking (MOE)</a:t>
            </a:r>
          </a:p>
          <a:p>
            <a:pPr lvl="2"/>
            <a:endParaRPr lang="en-GB" sz="2400" dirty="0"/>
          </a:p>
          <a:p>
            <a:pPr lvl="2"/>
            <a:endParaRPr lang="en-GB" sz="2400" dirty="0"/>
          </a:p>
          <a:p>
            <a:pPr lvl="2"/>
            <a:endParaRPr lang="en-GB" sz="2400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29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Docking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961965"/>
            <a:ext cx="10515600" cy="121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hlinkClick r:id="rId2"/>
            </a:endParaRPr>
          </a:p>
          <a:p>
            <a:r>
              <a:rPr lang="cs-CZ" sz="2000" dirty="0">
                <a:hlinkClick r:id="rId2"/>
              </a:rPr>
              <a:t>https://en.wikipedia.org/wiki/Docking_(molecular)#List_of_protein-ligand_docking_software</a:t>
            </a:r>
            <a:endParaRPr lang="en-GB" sz="2000" dirty="0"/>
          </a:p>
          <a:p>
            <a:r>
              <a:rPr lang="cs-CZ" sz="2000" dirty="0">
                <a:hlinkClick r:id="rId3"/>
              </a:rPr>
              <a:t>https://www.click2drug.org/index.html#Docking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05155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AutoDock 4.0 - </a:t>
            </a:r>
            <a:r>
              <a:rPr lang="cs-CZ" sz="2000" dirty="0"/>
              <a:t>open-source,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Scripps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Institute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AutoDock Vina </a:t>
            </a:r>
            <a:r>
              <a:rPr lang="cs-CZ" sz="2000" dirty="0"/>
              <a:t>–  open-source program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molecular</a:t>
            </a:r>
            <a:r>
              <a:rPr lang="cs-CZ" sz="2000" dirty="0"/>
              <a:t> </a:t>
            </a:r>
            <a:r>
              <a:rPr lang="cs-CZ" sz="2000" dirty="0" err="1"/>
              <a:t>docking</a:t>
            </a:r>
            <a:r>
              <a:rPr lang="cs-CZ" sz="2000" dirty="0"/>
              <a:t>. </a:t>
            </a:r>
            <a:r>
              <a:rPr lang="cs-CZ" sz="2000" dirty="0" err="1"/>
              <a:t>Designed</a:t>
            </a:r>
            <a:r>
              <a:rPr lang="cs-CZ" sz="2000" dirty="0"/>
              <a:t> and </a:t>
            </a:r>
            <a:r>
              <a:rPr lang="cs-CZ" sz="2000" dirty="0" err="1"/>
              <a:t>implemented</a:t>
            </a:r>
            <a:r>
              <a:rPr lang="cs-CZ" sz="2000" dirty="0"/>
              <a:t> by Dr. Oleg </a:t>
            </a:r>
            <a:r>
              <a:rPr lang="cs-CZ" sz="2000" dirty="0" err="1"/>
              <a:t>Trott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Molecular</a:t>
            </a:r>
            <a:r>
              <a:rPr lang="cs-CZ" sz="2000" dirty="0"/>
              <a:t> </a:t>
            </a:r>
            <a:r>
              <a:rPr lang="cs-CZ" sz="2000" dirty="0" err="1"/>
              <a:t>Graphics</a:t>
            </a:r>
            <a:r>
              <a:rPr lang="cs-CZ" sz="2000" dirty="0"/>
              <a:t> </a:t>
            </a:r>
            <a:r>
              <a:rPr lang="cs-CZ" sz="2000" dirty="0" err="1"/>
              <a:t>Lab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Scripps</a:t>
            </a:r>
            <a:r>
              <a:rPr lang="cs-CZ" sz="2000" dirty="0"/>
              <a:t> </a:t>
            </a:r>
            <a:r>
              <a:rPr lang="cs-CZ" sz="2000" dirty="0" err="1"/>
              <a:t>Research</a:t>
            </a:r>
            <a:r>
              <a:rPr lang="cs-CZ" sz="2000" dirty="0"/>
              <a:t> Institute. </a:t>
            </a:r>
            <a:r>
              <a:rPr lang="cs-CZ" sz="2000" dirty="0">
                <a:hlinkClick r:id="rId4"/>
              </a:rPr>
              <a:t>Video </a:t>
            </a:r>
            <a:r>
              <a:rPr lang="cs-CZ" sz="2000" dirty="0" err="1">
                <a:hlinkClick r:id="rId4"/>
              </a:rPr>
              <a:t>tutorial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b="1" dirty="0"/>
              <a:t>DOCK </a:t>
            </a:r>
            <a:r>
              <a:rPr lang="cs-CZ" sz="2000" dirty="0"/>
              <a:t>- </a:t>
            </a:r>
            <a:r>
              <a:rPr lang="en-US" sz="2000" dirty="0"/>
              <a:t>University of California San Francisco</a:t>
            </a:r>
            <a:endParaRPr lang="cs-CZ" sz="2000" b="1" dirty="0"/>
          </a:p>
          <a:p>
            <a:endParaRPr lang="cs-CZ" sz="2000" dirty="0"/>
          </a:p>
          <a:p>
            <a:r>
              <a:rPr lang="cs-CZ" sz="2000" b="1" dirty="0" err="1"/>
              <a:t>Glide</a:t>
            </a:r>
            <a:r>
              <a:rPr lang="cs-CZ" sz="2000" dirty="0"/>
              <a:t> – </a:t>
            </a:r>
            <a:r>
              <a:rPr lang="cs-CZ" sz="2000" dirty="0" err="1"/>
              <a:t>Schrodinger</a:t>
            </a:r>
            <a:endParaRPr lang="cs-CZ" sz="2000" dirty="0"/>
          </a:p>
          <a:p>
            <a:r>
              <a:rPr lang="cs-CZ" sz="2000" b="1" dirty="0" err="1"/>
              <a:t>FlexX</a:t>
            </a:r>
            <a:r>
              <a:rPr lang="cs-CZ" sz="2000" dirty="0"/>
              <a:t> – </a:t>
            </a:r>
            <a:r>
              <a:rPr lang="cs-CZ" sz="2000" dirty="0" err="1"/>
              <a:t>BioSolveIT</a:t>
            </a:r>
            <a:r>
              <a:rPr lang="cs-CZ" sz="2000" dirty="0"/>
              <a:t> </a:t>
            </a:r>
            <a:r>
              <a:rPr lang="cs-CZ" sz="2000" dirty="0" err="1"/>
              <a:t>GmbH</a:t>
            </a:r>
            <a:endParaRPr lang="cs-CZ" sz="2000" dirty="0"/>
          </a:p>
          <a:p>
            <a:r>
              <a:rPr lang="cs-CZ" sz="2000" b="1" dirty="0"/>
              <a:t>MOE </a:t>
            </a:r>
            <a:r>
              <a:rPr lang="cs-CZ" sz="2000" dirty="0"/>
              <a:t> - Chemical </a:t>
            </a:r>
            <a:r>
              <a:rPr lang="cs-CZ" sz="2000" dirty="0" err="1"/>
              <a:t>Computing</a:t>
            </a:r>
            <a:r>
              <a:rPr lang="cs-CZ" sz="2000" dirty="0"/>
              <a:t> Group</a:t>
            </a:r>
          </a:p>
          <a:p>
            <a:r>
              <a:rPr lang="cs-CZ" sz="2000" b="1" dirty="0"/>
              <a:t>GOLD </a:t>
            </a:r>
            <a:r>
              <a:rPr lang="cs-CZ" sz="2000" dirty="0"/>
              <a:t> - </a:t>
            </a:r>
            <a:r>
              <a:rPr lang="en-US" sz="2000" dirty="0"/>
              <a:t>​​The Cambridge Crystallographic Data Centre (CCDC)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69991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measures of docking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05155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Redocking of original ligand (RMSD &lt;&lt; 2 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Correlation of docking score to ln K</a:t>
            </a:r>
            <a:r>
              <a:rPr lang="en-GB" sz="2800" b="1" baseline="-25000" dirty="0"/>
              <a:t>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Enrichment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3209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Use of Grids (Grid Potentials) in Docking Programs</a:t>
            </a:r>
            <a:br>
              <a:rPr lang="en-GB" noProof="0" dirty="0"/>
            </a:br>
            <a:r>
              <a:rPr lang="en-GB" noProof="0" dirty="0"/>
              <a:t>- DOCK, AutoDock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7" y="3263900"/>
            <a:ext cx="5594399" cy="2656764"/>
          </a:xfrm>
        </p:spPr>
      </p:pic>
      <p:sp>
        <p:nvSpPr>
          <p:cNvPr id="5" name="TextBox 4"/>
          <p:cNvSpPr txBox="1"/>
          <p:nvPr/>
        </p:nvSpPr>
        <p:spPr>
          <a:xfrm>
            <a:off x="3030584" y="5984453"/>
            <a:ext cx="6376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Fig</a:t>
            </a:r>
            <a:r>
              <a:rPr lang="cs-CZ" sz="1400" dirty="0"/>
              <a:t>. 17.14 </a:t>
            </a:r>
            <a:r>
              <a:rPr lang="cs-CZ" sz="1400" dirty="0" err="1"/>
              <a:t>Measuring</a:t>
            </a:r>
            <a:r>
              <a:rPr lang="cs-CZ" sz="1400" dirty="0"/>
              <a:t> </a:t>
            </a:r>
            <a:r>
              <a:rPr lang="cs-CZ" sz="1400" dirty="0" err="1"/>
              <a:t>fields</a:t>
            </a:r>
            <a:r>
              <a:rPr lang="cs-CZ" sz="1400" dirty="0"/>
              <a:t> </a:t>
            </a:r>
            <a:r>
              <a:rPr lang="cs-CZ" sz="1400" dirty="0" err="1"/>
              <a:t>around</a:t>
            </a:r>
            <a:r>
              <a:rPr lang="cs-CZ" sz="1400" dirty="0"/>
              <a:t> a </a:t>
            </a:r>
            <a:r>
              <a:rPr lang="cs-CZ" sz="1400" dirty="0" err="1"/>
              <a:t>molecule</a:t>
            </a:r>
            <a:r>
              <a:rPr lang="cs-CZ" sz="1400" dirty="0"/>
              <a:t> by </a:t>
            </a:r>
            <a:r>
              <a:rPr lang="cs-CZ" sz="1400" dirty="0" err="1"/>
              <a:t>placing</a:t>
            </a:r>
            <a:r>
              <a:rPr lang="cs-CZ" sz="1400" dirty="0"/>
              <a:t> a </a:t>
            </a:r>
            <a:r>
              <a:rPr lang="cs-CZ" sz="1400" dirty="0" err="1"/>
              <a:t>probe</a:t>
            </a:r>
            <a:r>
              <a:rPr lang="cs-CZ" sz="1400" dirty="0"/>
              <a:t> atom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grid</a:t>
            </a:r>
            <a:r>
              <a:rPr lang="cs-CZ" sz="1400" dirty="0"/>
              <a:t> </a:t>
            </a:r>
            <a:r>
              <a:rPr lang="cs-CZ" sz="1400" dirty="0" err="1"/>
              <a:t>points</a:t>
            </a:r>
            <a:endParaRPr lang="cs-CZ" sz="1400" dirty="0"/>
          </a:p>
        </p:txBody>
      </p:sp>
      <p:sp>
        <p:nvSpPr>
          <p:cNvPr id="6" name="Rectangle 5"/>
          <p:cNvSpPr/>
          <p:nvPr/>
        </p:nvSpPr>
        <p:spPr>
          <a:xfrm>
            <a:off x="2525485" y="6419808"/>
            <a:ext cx="8133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/>
              <a:t>Patrick GL: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Introduction</a:t>
            </a:r>
            <a:r>
              <a:rPr lang="cs-CZ" sz="1400" dirty="0"/>
              <a:t> to </a:t>
            </a:r>
            <a:r>
              <a:rPr lang="cs-CZ" sz="1400" dirty="0" err="1"/>
              <a:t>Medicinal</a:t>
            </a:r>
            <a:r>
              <a:rPr lang="cs-CZ" sz="1400" dirty="0"/>
              <a:t> </a:t>
            </a:r>
            <a:r>
              <a:rPr lang="cs-CZ" sz="1400" dirty="0" err="1"/>
              <a:t>Chemistry</a:t>
            </a:r>
            <a:r>
              <a:rPr lang="cs-CZ" sz="1400" dirty="0"/>
              <a:t>, Oxford University </a:t>
            </a:r>
            <a:r>
              <a:rPr lang="cs-CZ" sz="1400" dirty="0" err="1"/>
              <a:t>Press</a:t>
            </a:r>
            <a:r>
              <a:rPr lang="cs-CZ" sz="1400" dirty="0"/>
              <a:t>, New York 2009, 4th 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1048999" cy="1815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placing a molecule into a 3D lattice or grid, intersections are grid points</a:t>
            </a:r>
          </a:p>
          <a:p>
            <a:r>
              <a:rPr lang="en-GB" sz="2000" dirty="0"/>
              <a:t>different properties (steric, electrostatic) can be measured, tabulated at each point and shown as a field (by connecting points with the same value</a:t>
            </a:r>
          </a:p>
          <a:p>
            <a:r>
              <a:rPr lang="en-GB" sz="2000" dirty="0"/>
              <a:t>in docking, interactions (HB, </a:t>
            </a:r>
            <a:r>
              <a:rPr lang="en-GB" sz="2000" dirty="0" err="1"/>
              <a:t>vdW</a:t>
            </a:r>
            <a:r>
              <a:rPr lang="en-GB" sz="2000" dirty="0"/>
              <a:t>, ionic) with amino acid are measured and stored in tables for every atom of the ligand</a:t>
            </a:r>
          </a:p>
        </p:txBody>
      </p:sp>
    </p:spTree>
    <p:extLst>
      <p:ext uri="{BB962C8B-B14F-4D97-AF65-F5344CB8AC3E}">
        <p14:creationId xmlns:p14="http://schemas.microsoft.com/office/powerpoint/2010/main" val="47653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applications of docking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640786" cy="478744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Consensus docking</a:t>
            </a:r>
            <a:r>
              <a:rPr lang="cs-CZ" sz="2400" b="1" dirty="0"/>
              <a:t> </a:t>
            </a:r>
            <a:r>
              <a:rPr lang="cs-CZ" sz="2400" dirty="0"/>
              <a:t>= use </a:t>
            </a:r>
            <a:r>
              <a:rPr lang="en-GB" sz="2400" dirty="0"/>
              <a:t>of</a:t>
            </a:r>
            <a:r>
              <a:rPr lang="cs-CZ" sz="2400" dirty="0"/>
              <a:t> </a:t>
            </a:r>
            <a:r>
              <a:rPr lang="en-GB" sz="2400" dirty="0"/>
              <a:t>several docking engines, then compare results </a:t>
            </a:r>
          </a:p>
          <a:p>
            <a:r>
              <a:rPr lang="en-GB" sz="2400" b="1" dirty="0"/>
              <a:t>Consensus scoring </a:t>
            </a:r>
            <a:r>
              <a:rPr lang="en-GB" sz="2400" dirty="0"/>
              <a:t>= poses generated by one docking engine are scored also by other scoring functions; the final score is a consensus</a:t>
            </a:r>
          </a:p>
          <a:p>
            <a:r>
              <a:rPr lang="en-GB" sz="2400" b="1" dirty="0"/>
              <a:t>Ensemble docking </a:t>
            </a:r>
            <a:r>
              <a:rPr lang="en-GB" sz="2400" dirty="0"/>
              <a:t>= multiple structures of the protein target (different </a:t>
            </a:r>
            <a:r>
              <a:rPr lang="en-GB" sz="2400" dirty="0" err="1"/>
              <a:t>pdbs</a:t>
            </a:r>
            <a:r>
              <a:rPr lang="en-GB" sz="2400" dirty="0"/>
              <a:t>) are used; simulation of protein flexibility</a:t>
            </a:r>
            <a:endParaRPr lang="en-GB" sz="2400" b="1" dirty="0"/>
          </a:p>
          <a:p>
            <a:r>
              <a:rPr lang="cs-CZ" sz="2400" b="1" dirty="0"/>
              <a:t>Blind </a:t>
            </a:r>
            <a:r>
              <a:rPr lang="en-GB" sz="2400" b="1" dirty="0"/>
              <a:t>docking </a:t>
            </a:r>
            <a:r>
              <a:rPr lang="en-GB" sz="2400" dirty="0"/>
              <a:t>= binding site is not known, the docking is focused on the whole target</a:t>
            </a:r>
            <a:endParaRPr lang="en-GB" sz="2400" b="1" dirty="0"/>
          </a:p>
          <a:p>
            <a:r>
              <a:rPr lang="en-GB" sz="2400" b="1" dirty="0"/>
              <a:t>Covalent docking </a:t>
            </a:r>
            <a:r>
              <a:rPr lang="en-GB" sz="2400" dirty="0"/>
              <a:t>= during docking, a defined ligand-receptor covalent bond is created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b="1" dirty="0"/>
              <a:t>Protein-protein docking </a:t>
            </a:r>
            <a:r>
              <a:rPr lang="en-GB" sz="2400" dirty="0"/>
              <a:t>= both ligand and receptor are proteins</a:t>
            </a:r>
            <a:endParaRPr lang="en-GB" sz="2400" b="1" dirty="0"/>
          </a:p>
          <a:p>
            <a:endParaRPr lang="cs-CZ" sz="2400" dirty="0"/>
          </a:p>
          <a:p>
            <a:r>
              <a:rPr lang="en-GB" sz="2400" b="1" dirty="0"/>
              <a:t>HTVS = High Throughput Virtual Screening – </a:t>
            </a:r>
            <a:r>
              <a:rPr lang="en-GB" sz="2400" dirty="0"/>
              <a:t>based on docking, but may include other CADD techniques (e.g. descriptor filters, pharmacophore models, etc.)</a:t>
            </a:r>
            <a:endParaRPr lang="en-GB" sz="2400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2" y="4474029"/>
            <a:ext cx="2118827" cy="14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4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Aided Drug Design (CADD)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858250" cy="4351338"/>
          </a:xfrm>
        </p:spPr>
        <p:txBody>
          <a:bodyPr/>
          <a:lstStyle/>
          <a:p>
            <a:r>
              <a:rPr lang="en-GB" b="1" dirty="0"/>
              <a:t>Structure-based drug design (SBDD)</a:t>
            </a:r>
          </a:p>
          <a:p>
            <a:pPr lvl="1"/>
            <a:r>
              <a:rPr lang="en-GB" dirty="0"/>
              <a:t>3D structure of target is known</a:t>
            </a:r>
          </a:p>
          <a:p>
            <a:pPr lvl="1"/>
            <a:r>
              <a:rPr lang="en-GB" dirty="0"/>
              <a:t>or can be reliably modelled (homology modelling)</a:t>
            </a:r>
          </a:p>
          <a:p>
            <a:endParaRPr lang="en-GB" dirty="0"/>
          </a:p>
          <a:p>
            <a:r>
              <a:rPr lang="en-GB" b="1" dirty="0"/>
              <a:t>Ligand-based drug design (LBDD)</a:t>
            </a:r>
          </a:p>
          <a:p>
            <a:pPr lvl="1"/>
            <a:r>
              <a:rPr lang="en-GB" dirty="0"/>
              <a:t>3D structure of target not available</a:t>
            </a:r>
          </a:p>
          <a:p>
            <a:pPr lvl="1"/>
            <a:r>
              <a:rPr lang="en-GB" dirty="0"/>
              <a:t>Optimization is based on known active compounds (ligands), their structural features and </a:t>
            </a:r>
            <a:r>
              <a:rPr lang="en-GB" dirty="0" err="1"/>
              <a:t>physico</a:t>
            </a:r>
            <a:r>
              <a:rPr lang="en-GB" dirty="0"/>
              <a:t>-chemical properties</a:t>
            </a:r>
            <a:endParaRPr lang="cs-CZ" dirty="0"/>
          </a:p>
        </p:txBody>
      </p:sp>
      <p:pic>
        <p:nvPicPr>
          <p:cNvPr id="3074" name="Picture 2" descr="Structure of B. abortus WrbA-related protein A (apo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28" y="1825625"/>
            <a:ext cx="1366476" cy="13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76" y="4029904"/>
            <a:ext cx="1309255" cy="1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Covalent docking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simulation of covalent complex of ligand-receptor</a:t>
            </a:r>
          </a:p>
          <a:p>
            <a:pPr lvl="3"/>
            <a:r>
              <a:rPr lang="en-GB" dirty="0"/>
              <a:t>covalent (suicide inhibitors)</a:t>
            </a:r>
          </a:p>
          <a:p>
            <a:pPr lvl="3"/>
            <a:r>
              <a:rPr lang="en-GB" dirty="0"/>
              <a:t>substrates of metabolizing enzymes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9741"/>
            <a:ext cx="4478383" cy="28072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37" y="2368585"/>
            <a:ext cx="5423263" cy="40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complementary to biological screening (HTS)</a:t>
            </a:r>
          </a:p>
          <a:p>
            <a:r>
              <a:rPr lang="en-GB" dirty="0"/>
              <a:t>aimed at </a:t>
            </a:r>
            <a:r>
              <a:rPr lang="en-GB" b="1" dirty="0">
                <a:solidFill>
                  <a:srgbClr val="FF0000"/>
                </a:solidFill>
              </a:rPr>
              <a:t>identifying new lead compound</a:t>
            </a:r>
          </a:p>
          <a:p>
            <a:r>
              <a:rPr lang="en-GB" dirty="0"/>
              <a:t>priority for biological screening can be given to the structures from a chemical library binding to the target </a:t>
            </a:r>
            <a:r>
              <a:rPr lang="en-GB" i="1" dirty="0"/>
              <a:t>in silico</a:t>
            </a:r>
            <a:endParaRPr lang="en-US" altLang="cs-CZ" dirty="0"/>
          </a:p>
          <a:p>
            <a:endParaRPr lang="en-US" altLang="cs-CZ" dirty="0"/>
          </a:p>
          <a:p>
            <a:r>
              <a:rPr lang="en-US" altLang="cs-CZ" dirty="0"/>
              <a:t>Find </a:t>
            </a:r>
            <a:r>
              <a:rPr lang="en-US" altLang="cs-CZ" b="1" dirty="0">
                <a:solidFill>
                  <a:srgbClr val="FF0000"/>
                </a:solidFill>
              </a:rPr>
              <a:t>weak</a:t>
            </a:r>
            <a:r>
              <a:rPr lang="en-US" altLang="cs-CZ" dirty="0"/>
              <a:t> binders in pool of </a:t>
            </a:r>
            <a:r>
              <a:rPr lang="en-US" altLang="cs-CZ" b="1" dirty="0">
                <a:solidFill>
                  <a:srgbClr val="FF0000"/>
                </a:solidFill>
              </a:rPr>
              <a:t>non-binders</a:t>
            </a:r>
          </a:p>
          <a:p>
            <a:r>
              <a:rPr lang="en-US" altLang="cs-CZ" dirty="0"/>
              <a:t>Many false positives (96-100%)</a:t>
            </a:r>
          </a:p>
          <a:p>
            <a:r>
              <a:rPr lang="en-US" altLang="cs-CZ" b="1" dirty="0"/>
              <a:t>Consensus Scoring</a:t>
            </a:r>
            <a:r>
              <a:rPr lang="en-US" altLang="cs-CZ" dirty="0"/>
              <a:t> reduces rate of false positives</a:t>
            </a:r>
          </a:p>
          <a:p>
            <a:endParaRPr lang="en-US" altLang="cs-CZ" dirty="0"/>
          </a:p>
          <a:p>
            <a:r>
              <a:rPr lang="en-US" altLang="cs-CZ" dirty="0"/>
              <a:t>able to process large number of ligands</a:t>
            </a:r>
            <a:br>
              <a:rPr lang="en-US" altLang="cs-CZ" dirty="0"/>
            </a:br>
            <a:r>
              <a:rPr lang="en-US" altLang="cs-CZ" dirty="0"/>
              <a:t>usually from 10.000 to millions</a:t>
            </a:r>
          </a:p>
          <a:p>
            <a:pPr>
              <a:buFontTx/>
              <a:buNone/>
            </a:pPr>
            <a:endParaRPr lang="en-US" altLang="cs-CZ" dirty="0">
              <a:latin typeface="Comic Sans MS" panose="030F0702030302020204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Screening by docking - HTVS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31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HTVS</a:t>
            </a:r>
            <a:br>
              <a:rPr lang="en-US" dirty="0"/>
            </a:br>
            <a:r>
              <a:rPr lang="en-US" dirty="0"/>
              <a:t>- workflow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7"/>
          <a:stretch/>
        </p:blipFill>
        <p:spPr>
          <a:xfrm>
            <a:off x="3029527" y="1699269"/>
            <a:ext cx="4032359" cy="4156162"/>
          </a:xfrm>
        </p:spPr>
      </p:pic>
      <p:sp>
        <p:nvSpPr>
          <p:cNvPr id="5" name="Obdélník 4"/>
          <p:cNvSpPr/>
          <p:nvPr/>
        </p:nvSpPr>
        <p:spPr>
          <a:xfrm>
            <a:off x="642259" y="5543694"/>
            <a:ext cx="302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/>
              <a:t>Bhansali</a:t>
            </a:r>
            <a:r>
              <a:rPr lang="cs-CZ" sz="1200" dirty="0"/>
              <a:t> SG, </a:t>
            </a:r>
            <a:r>
              <a:rPr lang="cs-CZ" sz="1200" dirty="0" err="1"/>
              <a:t>Kulkarni</a:t>
            </a:r>
            <a:r>
              <a:rPr lang="cs-CZ" sz="1200" dirty="0"/>
              <a:t> VM</a:t>
            </a:r>
            <a:endParaRPr lang="en-US" sz="1200" dirty="0">
              <a:hlinkClick r:id="rId3"/>
            </a:endParaRPr>
          </a:p>
          <a:p>
            <a:r>
              <a:rPr lang="cs-CZ" sz="1200" dirty="0">
                <a:hlinkClick r:id="rId3"/>
              </a:rPr>
              <a:t>http://dx.doi.org/10.2147/RRMC.S50738</a:t>
            </a:r>
            <a:r>
              <a:rPr lang="cs-CZ" sz="1200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1" y="1699269"/>
            <a:ext cx="233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 this case combined with pharmacophore model</a:t>
            </a:r>
            <a:endParaRPr lang="cs-CZ" b="1" dirty="0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8"/>
          <a:stretch/>
        </p:blipFill>
        <p:spPr>
          <a:xfrm>
            <a:off x="7198695" y="2299433"/>
            <a:ext cx="4291914" cy="3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mechanics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6801" y="1806776"/>
            <a:ext cx="6711654" cy="38305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simulation of molecules and their interactions</a:t>
            </a:r>
          </a:p>
          <a:p>
            <a:r>
              <a:rPr lang="en-US" dirty="0"/>
              <a:t>based on classical Newton mechanics</a:t>
            </a:r>
          </a:p>
          <a:p>
            <a:r>
              <a:rPr lang="en-US" dirty="0"/>
              <a:t>each </a:t>
            </a:r>
            <a:r>
              <a:rPr lang="en-US" b="1" dirty="0"/>
              <a:t>atom</a:t>
            </a:r>
            <a:r>
              <a:rPr lang="en-US" dirty="0"/>
              <a:t> is treated as single </a:t>
            </a:r>
            <a:r>
              <a:rPr lang="en-US" b="1" dirty="0"/>
              <a:t>particle</a:t>
            </a:r>
          </a:p>
          <a:p>
            <a:r>
              <a:rPr lang="en-US" dirty="0"/>
              <a:t>no electrons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particle is assigned:</a:t>
            </a:r>
          </a:p>
          <a:p>
            <a:pPr lvl="2"/>
            <a:r>
              <a:rPr lang="en-US" dirty="0"/>
              <a:t>radius (van der Waals radius)</a:t>
            </a:r>
          </a:p>
          <a:p>
            <a:pPr lvl="2"/>
            <a:r>
              <a:rPr lang="en-US" dirty="0"/>
              <a:t>polarizability</a:t>
            </a:r>
          </a:p>
          <a:p>
            <a:pPr lvl="2"/>
            <a:r>
              <a:rPr lang="en-US" dirty="0"/>
              <a:t>charge</a:t>
            </a:r>
          </a:p>
          <a:p>
            <a:pPr marL="914416" lvl="2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8" y="2887589"/>
            <a:ext cx="4788059" cy="99121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746732" y="5499851"/>
            <a:ext cx="5528343" cy="59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bond</a:t>
            </a:r>
            <a:r>
              <a:rPr lang="en-US" dirty="0"/>
              <a:t> – treated as a </a:t>
            </a:r>
            <a:r>
              <a:rPr lang="en-US" b="1" dirty="0"/>
              <a:t>spring</a:t>
            </a:r>
            <a:r>
              <a:rPr lang="en-US" dirty="0"/>
              <a:t> (harmonic oscillator)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88" y="4419762"/>
            <a:ext cx="1175067" cy="8359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04" y="4419763"/>
            <a:ext cx="1089558" cy="8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mechanics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8557" y="1690688"/>
            <a:ext cx="9245213" cy="4159189"/>
          </a:xfrm>
        </p:spPr>
        <p:txBody>
          <a:bodyPr>
            <a:normAutofit/>
          </a:bodyPr>
          <a:lstStyle/>
          <a:p>
            <a:r>
              <a:rPr lang="en-US" dirty="0"/>
              <a:t>parameters for individual atom and bond types are defined by a </a:t>
            </a:r>
            <a:r>
              <a:rPr lang="en-US" b="1" dirty="0"/>
              <a:t>FORCE FIELD</a:t>
            </a:r>
          </a:p>
          <a:p>
            <a:pPr lvl="2"/>
            <a:r>
              <a:rPr lang="en-US" dirty="0"/>
              <a:t>MM2, MM3, MM4</a:t>
            </a:r>
          </a:p>
          <a:p>
            <a:pPr lvl="2"/>
            <a:r>
              <a:rPr lang="en-US" dirty="0"/>
              <a:t>MMFF</a:t>
            </a:r>
          </a:p>
          <a:p>
            <a:pPr lvl="2"/>
            <a:r>
              <a:rPr lang="en-US" dirty="0"/>
              <a:t>AMBER, CHARMM, OPLS</a:t>
            </a:r>
            <a:endParaRPr lang="en-GB" dirty="0"/>
          </a:p>
          <a:p>
            <a:pPr lvl="2"/>
            <a:endParaRPr lang="en-GB" dirty="0"/>
          </a:p>
          <a:p>
            <a:pPr marL="0" indent="0">
              <a:buNone/>
            </a:pPr>
            <a:r>
              <a:rPr lang="en-US" dirty="0"/>
              <a:t>APPLICATIONS</a:t>
            </a:r>
          </a:p>
          <a:p>
            <a:pPr lvl="1"/>
            <a:r>
              <a:rPr lang="en-US" sz="2000" dirty="0"/>
              <a:t>energy minimization (small molecule, protein, protein-ligand complex, …)</a:t>
            </a:r>
          </a:p>
          <a:p>
            <a:pPr lvl="1"/>
            <a:r>
              <a:rPr lang="en-US" sz="2000" dirty="0"/>
              <a:t>generation of conformers</a:t>
            </a:r>
          </a:p>
          <a:p>
            <a:pPr lvl="1"/>
            <a:r>
              <a:rPr lang="en-US" sz="2000" dirty="0"/>
              <a:t>molecular dynamics</a:t>
            </a:r>
            <a:endParaRPr lang="cs-CZ" sz="2000" dirty="0"/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4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Molecular Docking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defined as </a:t>
            </a:r>
            <a:r>
              <a:rPr lang="en-GB" b="1" noProof="0" dirty="0"/>
              <a:t>fitting</a:t>
            </a:r>
            <a:r>
              <a:rPr lang="en-GB" noProof="0" dirty="0"/>
              <a:t> a small molecule (= ligand) into the binding site of a target model (receptor)</a:t>
            </a:r>
          </a:p>
          <a:p>
            <a:r>
              <a:rPr lang="en-GB" b="1" noProof="0" dirty="0"/>
              <a:t>pairing</a:t>
            </a:r>
            <a:r>
              <a:rPr lang="en-GB" noProof="0" dirty="0"/>
              <a:t> of each </a:t>
            </a:r>
            <a:r>
              <a:rPr lang="en-GB" b="1" noProof="0" dirty="0"/>
              <a:t>binding group </a:t>
            </a:r>
            <a:r>
              <a:rPr lang="en-GB" noProof="0" dirty="0"/>
              <a:t>in the ligand with its complementary group in the binding site</a:t>
            </a:r>
          </a:p>
          <a:p>
            <a:r>
              <a:rPr lang="en-GB" noProof="0" dirty="0"/>
              <a:t>ideal bonding distance for each potential </a:t>
            </a:r>
            <a:r>
              <a:rPr lang="en-GB" b="1" noProof="0" dirty="0"/>
              <a:t>interaction</a:t>
            </a:r>
            <a:r>
              <a:rPr lang="en-GB" noProof="0" dirty="0"/>
              <a:t> is defined</a:t>
            </a:r>
          </a:p>
          <a:p>
            <a:endParaRPr lang="en-GB" noProof="0" dirty="0"/>
          </a:p>
          <a:p>
            <a:r>
              <a:rPr lang="en-GB" noProof="0" dirty="0">
                <a:solidFill>
                  <a:srgbClr val="FF0000"/>
                </a:solidFill>
              </a:rPr>
              <a:t>rigid fit </a:t>
            </a:r>
            <a:r>
              <a:rPr lang="en-GB" noProof="0" dirty="0"/>
              <a:t>→ </a:t>
            </a:r>
            <a:r>
              <a:rPr lang="en-GB" noProof="0" dirty="0">
                <a:solidFill>
                  <a:srgbClr val="FF0000"/>
                </a:solidFill>
              </a:rPr>
              <a:t>placement</a:t>
            </a:r>
            <a:r>
              <a:rPr lang="en-GB" noProof="0" dirty="0"/>
              <a:t> → </a:t>
            </a:r>
            <a:r>
              <a:rPr lang="en-GB" noProof="0" dirty="0">
                <a:solidFill>
                  <a:srgbClr val="FF0000"/>
                </a:solidFill>
              </a:rPr>
              <a:t>fit optimization </a:t>
            </a:r>
            <a:r>
              <a:rPr lang="en-GB" noProof="0" dirty="0"/>
              <a:t>(= energy minimization on the ligand-target complex)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5485" y="6419808"/>
            <a:ext cx="8133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dirty="0"/>
              <a:t>Patrick GL: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Introduction</a:t>
            </a:r>
            <a:r>
              <a:rPr lang="cs-CZ" sz="1400" dirty="0"/>
              <a:t> to </a:t>
            </a:r>
            <a:r>
              <a:rPr lang="cs-CZ" sz="1400" dirty="0" err="1"/>
              <a:t>Medicinal</a:t>
            </a:r>
            <a:r>
              <a:rPr lang="cs-CZ" sz="1400" dirty="0"/>
              <a:t> </a:t>
            </a:r>
            <a:r>
              <a:rPr lang="cs-CZ" sz="1400" dirty="0" err="1"/>
              <a:t>Chemistry</a:t>
            </a:r>
            <a:r>
              <a:rPr lang="cs-CZ" sz="1400" dirty="0"/>
              <a:t>, Oxford University </a:t>
            </a:r>
            <a:r>
              <a:rPr lang="cs-CZ" sz="1400" dirty="0" err="1"/>
              <a:t>Press</a:t>
            </a:r>
            <a:r>
              <a:rPr lang="cs-CZ" sz="1400" dirty="0"/>
              <a:t>, New York 2009, 4th Ed.</a:t>
            </a:r>
          </a:p>
        </p:txBody>
      </p:sp>
    </p:spTree>
    <p:extLst>
      <p:ext uri="{BB962C8B-B14F-4D97-AF65-F5344CB8AC3E}">
        <p14:creationId xmlns:p14="http://schemas.microsoft.com/office/powerpoint/2010/main" val="97376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Docking - terminology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08289"/>
              </p:ext>
            </p:extLst>
          </p:nvPr>
        </p:nvGraphicFramePr>
        <p:xfrm>
          <a:off x="838200" y="1825625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131">
                  <a:extLst>
                    <a:ext uri="{9D8B030D-6E8A-4147-A177-3AD203B41FA5}">
                      <a16:colId xmlns:a16="http://schemas.microsoft.com/office/drawing/2014/main" val="3816116587"/>
                    </a:ext>
                  </a:extLst>
                </a:gridCol>
                <a:gridCol w="8375469">
                  <a:extLst>
                    <a:ext uri="{9D8B030D-6E8A-4147-A177-3AD203B41FA5}">
                      <a16:colId xmlns:a16="http://schemas.microsoft.com/office/drawing/2014/main" val="3792106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Term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Receptor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"receiving" molecule, most commonly a protein or other biopolymer.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46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Ligand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 complementary partner molecule which binds to the receptor. Ligands are most often small molecules but could also be another biopolymer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2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Pose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A </a:t>
                      </a:r>
                      <a:r>
                        <a:rPr lang="en-GB" noProof="0" dirty="0">
                          <a:effectLst/>
                        </a:rPr>
                        <a:t>candidate binding mode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1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Binding mode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orientation of the ligand relative to the receptor as well as the conformation of the ligand and receptor when bound to each other.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7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Scoring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The process of evaluating a particular pose by </a:t>
                      </a:r>
                      <a:r>
                        <a:rPr lang="en-US" b="1" dirty="0">
                          <a:effectLst/>
                          <a:hlinkClick r:id="rId2"/>
                        </a:rPr>
                        <a:t>scoring function</a:t>
                      </a:r>
                      <a:r>
                        <a:rPr lang="en-US" b="1" dirty="0">
                          <a:effectLst/>
                        </a:rPr>
                        <a:t>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5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Ranking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The process of classifying which ligands are most likely to interact favorably to a particular receptor based on the</a:t>
                      </a:r>
                      <a:r>
                        <a:rPr lang="en-US" baseline="0" dirty="0">
                          <a:effectLst/>
                        </a:rPr>
                        <a:t> docking score.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8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Docking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Procedure to quantify the predictive capability of a docking protocol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3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0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Docking - workflow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75386"/>
              </p:ext>
            </p:extLst>
          </p:nvPr>
        </p:nvGraphicFramePr>
        <p:xfrm>
          <a:off x="2351088" y="169068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2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function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690688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goal -&gt; find all possible positions of ligand in the defined site of the receptor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sampling of the conformational space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200" y="374904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position  = translation + orientation + conformation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42612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Monte Carlo</a:t>
            </a:r>
          </a:p>
          <a:p>
            <a:pPr lvl="1"/>
            <a:r>
              <a:rPr lang="en-GB" dirty="0"/>
              <a:t>based on random number generator</a:t>
            </a:r>
          </a:p>
          <a:p>
            <a:pPr lvl="1"/>
            <a:r>
              <a:rPr lang="en-GB" dirty="0"/>
              <a:t>translation + orientation + conformation generated randomly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4000" b="1" dirty="0">
                <a:solidFill>
                  <a:srgbClr val="FF0000"/>
                </a:solidFill>
              </a:rPr>
              <a:t>+ </a:t>
            </a:r>
            <a:r>
              <a:rPr lang="en-GB" b="1" dirty="0"/>
              <a:t>thorough search of conformational space</a:t>
            </a:r>
          </a:p>
          <a:p>
            <a:pPr marL="457200" lvl="1" indent="0">
              <a:buNone/>
            </a:pPr>
            <a:r>
              <a:rPr lang="en-GB" b="1" dirty="0"/>
              <a:t>	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rgbClr val="FF0000"/>
                </a:solidFill>
              </a:rPr>
              <a:t>-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b="1" dirty="0"/>
              <a:t>high CPU time</a:t>
            </a:r>
            <a:br>
              <a:rPr lang="en-GB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2" y="731519"/>
            <a:ext cx="2347005" cy="14648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89" y="731519"/>
            <a:ext cx="2205512" cy="14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92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1275</Words>
  <Application>Microsoft Office PowerPoint</Application>
  <PresentationFormat>Širokoúhlá obrazovka</PresentationFormat>
  <Paragraphs>179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Wingdings 3</vt:lpstr>
      <vt:lpstr>Motiv Office</vt:lpstr>
      <vt:lpstr>WS 1 – 2017 Molecular docking</vt:lpstr>
      <vt:lpstr>Computer Aided Drug Design (CADD)</vt:lpstr>
      <vt:lpstr>Molecular mechanics</vt:lpstr>
      <vt:lpstr>Molecular mechanics</vt:lpstr>
      <vt:lpstr>Molecular Docking </vt:lpstr>
      <vt:lpstr>Docking - terminology</vt:lpstr>
      <vt:lpstr>Docking - workflow</vt:lpstr>
      <vt:lpstr>Search function</vt:lpstr>
      <vt:lpstr>Search Algorithms</vt:lpstr>
      <vt:lpstr>Search Algorithms</vt:lpstr>
      <vt:lpstr>Search Algorithms</vt:lpstr>
      <vt:lpstr>Scoring functions</vt:lpstr>
      <vt:lpstr>Scoring functions</vt:lpstr>
      <vt:lpstr>Docking – Flexibility</vt:lpstr>
      <vt:lpstr>Docking – Flexibility</vt:lpstr>
      <vt:lpstr>Docking software</vt:lpstr>
      <vt:lpstr>Quality measures of docking</vt:lpstr>
      <vt:lpstr>Use of Grids (Grid Potentials) in Docking Programs - DOCK, AutoDock</vt:lpstr>
      <vt:lpstr>Special applications of docking</vt:lpstr>
      <vt:lpstr>Covalent docking</vt:lpstr>
      <vt:lpstr>Virtual Screening by docking - HTVS</vt:lpstr>
      <vt:lpstr>HTVS - workflow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in Molecular Modeling of Drugs</dc:title>
  <dc:creator>Marta Kučerová</dc:creator>
  <cp:lastModifiedBy>Jan Zitko</cp:lastModifiedBy>
  <cp:revision>487</cp:revision>
  <dcterms:created xsi:type="dcterms:W3CDTF">2016-09-12T11:20:07Z</dcterms:created>
  <dcterms:modified xsi:type="dcterms:W3CDTF">2017-11-22T07:52:46Z</dcterms:modified>
</cp:coreProperties>
</file>