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92" r:id="rId3"/>
    <p:sldId id="310" r:id="rId4"/>
    <p:sldId id="262" r:id="rId5"/>
    <p:sldId id="312" r:id="rId6"/>
    <p:sldId id="258" r:id="rId7"/>
    <p:sldId id="261" r:id="rId8"/>
    <p:sldId id="259" r:id="rId9"/>
    <p:sldId id="296" r:id="rId10"/>
    <p:sldId id="264" r:id="rId11"/>
    <p:sldId id="267" r:id="rId12"/>
    <p:sldId id="263" r:id="rId13"/>
    <p:sldId id="314" r:id="rId14"/>
    <p:sldId id="266" r:id="rId15"/>
    <p:sldId id="272" r:id="rId16"/>
    <p:sldId id="290" r:id="rId17"/>
    <p:sldId id="313" r:id="rId18"/>
    <p:sldId id="274" r:id="rId19"/>
    <p:sldId id="275" r:id="rId20"/>
    <p:sldId id="291" r:id="rId21"/>
    <p:sldId id="295" r:id="rId22"/>
    <p:sldId id="265" r:id="rId23"/>
    <p:sldId id="269" r:id="rId24"/>
    <p:sldId id="276" r:id="rId25"/>
    <p:sldId id="277" r:id="rId26"/>
    <p:sldId id="257" r:id="rId27"/>
    <p:sldId id="298" r:id="rId28"/>
    <p:sldId id="299" r:id="rId29"/>
    <p:sldId id="300" r:id="rId30"/>
    <p:sldId id="311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0A90C-E73C-4E40-9438-277B5CCF9A87}" type="doc">
      <dgm:prSet loTypeId="urn:microsoft.com/office/officeart/2005/8/layout/venn2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F9BACD6D-DC55-4D99-BFB0-DF33655BA777}">
      <dgm:prSet phldrT="[Text]"/>
      <dgm:spPr/>
      <dgm:t>
        <a:bodyPr/>
        <a:lstStyle/>
        <a:p>
          <a:r>
            <a:rPr lang="cs-CZ" dirty="0"/>
            <a:t>Velké sociální skupiny, sociální instituce</a:t>
          </a:r>
        </a:p>
      </dgm:t>
    </dgm:pt>
    <dgm:pt modelId="{C6D2F4AD-91AC-4591-84B5-016050B8A727}" type="parTrans" cxnId="{3F88C1D6-BB6B-4208-B24B-9BB1253B74C9}">
      <dgm:prSet/>
      <dgm:spPr/>
      <dgm:t>
        <a:bodyPr/>
        <a:lstStyle/>
        <a:p>
          <a:endParaRPr lang="cs-CZ"/>
        </a:p>
      </dgm:t>
    </dgm:pt>
    <dgm:pt modelId="{A2E36C98-8FDD-49B1-A86B-94120661E1E9}" type="sibTrans" cxnId="{3F88C1D6-BB6B-4208-B24B-9BB1253B74C9}">
      <dgm:prSet/>
      <dgm:spPr/>
      <dgm:t>
        <a:bodyPr/>
        <a:lstStyle/>
        <a:p>
          <a:endParaRPr lang="cs-CZ"/>
        </a:p>
      </dgm:t>
    </dgm:pt>
    <dgm:pt modelId="{E1B8DF50-5CBC-4298-9869-E26BD9497485}">
      <dgm:prSet phldrT="[Text]"/>
      <dgm:spPr/>
      <dgm:t>
        <a:bodyPr/>
        <a:lstStyle/>
        <a:p>
          <a:r>
            <a:rPr lang="cs-CZ" dirty="0"/>
            <a:t>Malé sociální skupiny</a:t>
          </a:r>
        </a:p>
      </dgm:t>
    </dgm:pt>
    <dgm:pt modelId="{DC661CD6-AB4C-496B-AC20-86AF30657883}" type="parTrans" cxnId="{153A504D-178B-48C3-B2AA-E61E01DA589A}">
      <dgm:prSet/>
      <dgm:spPr/>
      <dgm:t>
        <a:bodyPr/>
        <a:lstStyle/>
        <a:p>
          <a:endParaRPr lang="cs-CZ"/>
        </a:p>
      </dgm:t>
    </dgm:pt>
    <dgm:pt modelId="{F561C79A-247F-461E-B929-116FEE328C69}" type="sibTrans" cxnId="{153A504D-178B-48C3-B2AA-E61E01DA589A}">
      <dgm:prSet/>
      <dgm:spPr/>
      <dgm:t>
        <a:bodyPr/>
        <a:lstStyle/>
        <a:p>
          <a:endParaRPr lang="cs-CZ"/>
        </a:p>
      </dgm:t>
    </dgm:pt>
    <dgm:pt modelId="{21696EB6-32A8-4451-87A3-5B4C80587BBE}">
      <dgm:prSet phldrT="[Text]"/>
      <dgm:spPr/>
      <dgm:t>
        <a:bodyPr/>
        <a:lstStyle/>
        <a:p>
          <a:r>
            <a:rPr lang="cs-CZ" dirty="0"/>
            <a:t>Interpersonální vztahy</a:t>
          </a:r>
        </a:p>
      </dgm:t>
    </dgm:pt>
    <dgm:pt modelId="{F7E4804D-FD2F-4237-80F0-D14A56AF3A0B}" type="parTrans" cxnId="{3CB5762F-42E1-4991-95AC-423D18E6F0D9}">
      <dgm:prSet/>
      <dgm:spPr/>
      <dgm:t>
        <a:bodyPr/>
        <a:lstStyle/>
        <a:p>
          <a:endParaRPr lang="cs-CZ"/>
        </a:p>
      </dgm:t>
    </dgm:pt>
    <dgm:pt modelId="{6DD5E355-1AC9-49C3-A1E3-478B4C0F9212}" type="sibTrans" cxnId="{3CB5762F-42E1-4991-95AC-423D18E6F0D9}">
      <dgm:prSet/>
      <dgm:spPr/>
      <dgm:t>
        <a:bodyPr/>
        <a:lstStyle/>
        <a:p>
          <a:endParaRPr lang="cs-CZ"/>
        </a:p>
      </dgm:t>
    </dgm:pt>
    <dgm:pt modelId="{3F253196-CF13-4289-9827-851EE2210493}">
      <dgm:prSet phldrT="[Text]"/>
      <dgm:spPr/>
      <dgm:t>
        <a:bodyPr/>
        <a:lstStyle/>
        <a:p>
          <a:r>
            <a:rPr lang="cs-CZ" dirty="0"/>
            <a:t>Osobnost</a:t>
          </a:r>
        </a:p>
      </dgm:t>
    </dgm:pt>
    <dgm:pt modelId="{BA95CE03-D370-49F7-B964-B36ECC4FE9CD}" type="parTrans" cxnId="{1394E309-2EB2-4170-A864-C6337A1FA064}">
      <dgm:prSet/>
      <dgm:spPr/>
      <dgm:t>
        <a:bodyPr/>
        <a:lstStyle/>
        <a:p>
          <a:endParaRPr lang="cs-CZ"/>
        </a:p>
      </dgm:t>
    </dgm:pt>
    <dgm:pt modelId="{89CB8F78-5B9F-4E59-8932-1D7AED20C110}" type="sibTrans" cxnId="{1394E309-2EB2-4170-A864-C6337A1FA064}">
      <dgm:prSet/>
      <dgm:spPr/>
      <dgm:t>
        <a:bodyPr/>
        <a:lstStyle/>
        <a:p>
          <a:endParaRPr lang="cs-CZ"/>
        </a:p>
      </dgm:t>
    </dgm:pt>
    <dgm:pt modelId="{FF26F9E8-C85D-4844-9A9A-5DD977F15B9B}" type="pres">
      <dgm:prSet presAssocID="{AE90A90C-E73C-4E40-9438-277B5CCF9A87}" presName="Name0" presStyleCnt="0">
        <dgm:presLayoutVars>
          <dgm:chMax val="7"/>
          <dgm:resizeHandles val="exact"/>
        </dgm:presLayoutVars>
      </dgm:prSet>
      <dgm:spPr/>
    </dgm:pt>
    <dgm:pt modelId="{91D0AFEF-A7B1-4F0E-9A8F-33D9F23E08F7}" type="pres">
      <dgm:prSet presAssocID="{AE90A90C-E73C-4E40-9438-277B5CCF9A87}" presName="comp1" presStyleCnt="0"/>
      <dgm:spPr/>
    </dgm:pt>
    <dgm:pt modelId="{CE3E44E0-E4C7-474B-A562-48FE71ABB3C1}" type="pres">
      <dgm:prSet presAssocID="{AE90A90C-E73C-4E40-9438-277B5CCF9A87}" presName="circle1" presStyleLbl="node1" presStyleIdx="0" presStyleCnt="4"/>
      <dgm:spPr/>
    </dgm:pt>
    <dgm:pt modelId="{FD197F25-FB54-43BD-A140-8485487D8C6B}" type="pres">
      <dgm:prSet presAssocID="{AE90A90C-E73C-4E40-9438-277B5CCF9A87}" presName="c1text" presStyleLbl="node1" presStyleIdx="0" presStyleCnt="4">
        <dgm:presLayoutVars>
          <dgm:bulletEnabled val="1"/>
        </dgm:presLayoutVars>
      </dgm:prSet>
      <dgm:spPr/>
    </dgm:pt>
    <dgm:pt modelId="{B081C511-B005-465E-8DA0-8D5C999CDEAB}" type="pres">
      <dgm:prSet presAssocID="{AE90A90C-E73C-4E40-9438-277B5CCF9A87}" presName="comp2" presStyleCnt="0"/>
      <dgm:spPr/>
    </dgm:pt>
    <dgm:pt modelId="{93961421-7536-41B5-90CF-7DFAFAC17B08}" type="pres">
      <dgm:prSet presAssocID="{AE90A90C-E73C-4E40-9438-277B5CCF9A87}" presName="circle2" presStyleLbl="node1" presStyleIdx="1" presStyleCnt="4"/>
      <dgm:spPr/>
    </dgm:pt>
    <dgm:pt modelId="{04542C7D-AF88-436C-B4E8-5B18E8E630E9}" type="pres">
      <dgm:prSet presAssocID="{AE90A90C-E73C-4E40-9438-277B5CCF9A87}" presName="c2text" presStyleLbl="node1" presStyleIdx="1" presStyleCnt="4">
        <dgm:presLayoutVars>
          <dgm:bulletEnabled val="1"/>
        </dgm:presLayoutVars>
      </dgm:prSet>
      <dgm:spPr/>
    </dgm:pt>
    <dgm:pt modelId="{B1BA6C6C-4A87-419A-925C-1C073D4CA685}" type="pres">
      <dgm:prSet presAssocID="{AE90A90C-E73C-4E40-9438-277B5CCF9A87}" presName="comp3" presStyleCnt="0"/>
      <dgm:spPr/>
    </dgm:pt>
    <dgm:pt modelId="{ED8EE1B2-5520-4521-BEC1-A646467A676F}" type="pres">
      <dgm:prSet presAssocID="{AE90A90C-E73C-4E40-9438-277B5CCF9A87}" presName="circle3" presStyleLbl="node1" presStyleIdx="2" presStyleCnt="4"/>
      <dgm:spPr/>
    </dgm:pt>
    <dgm:pt modelId="{87148CAE-62F7-44ED-804D-7084C2D82CF0}" type="pres">
      <dgm:prSet presAssocID="{AE90A90C-E73C-4E40-9438-277B5CCF9A87}" presName="c3text" presStyleLbl="node1" presStyleIdx="2" presStyleCnt="4">
        <dgm:presLayoutVars>
          <dgm:bulletEnabled val="1"/>
        </dgm:presLayoutVars>
      </dgm:prSet>
      <dgm:spPr/>
    </dgm:pt>
    <dgm:pt modelId="{C13897C5-65DE-4A5B-8459-68FC366EE50C}" type="pres">
      <dgm:prSet presAssocID="{AE90A90C-E73C-4E40-9438-277B5CCF9A87}" presName="comp4" presStyleCnt="0"/>
      <dgm:spPr/>
    </dgm:pt>
    <dgm:pt modelId="{5CC1E063-E406-4369-B633-B4DFC03D9179}" type="pres">
      <dgm:prSet presAssocID="{AE90A90C-E73C-4E40-9438-277B5CCF9A87}" presName="circle4" presStyleLbl="node1" presStyleIdx="3" presStyleCnt="4"/>
      <dgm:spPr/>
    </dgm:pt>
    <dgm:pt modelId="{C71E038F-DE63-4125-B77B-13C8C50CDC9F}" type="pres">
      <dgm:prSet presAssocID="{AE90A90C-E73C-4E40-9438-277B5CCF9A8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394E309-2EB2-4170-A864-C6337A1FA064}" srcId="{AE90A90C-E73C-4E40-9438-277B5CCF9A87}" destId="{3F253196-CF13-4289-9827-851EE2210493}" srcOrd="3" destOrd="0" parTransId="{BA95CE03-D370-49F7-B964-B36ECC4FE9CD}" sibTransId="{89CB8F78-5B9F-4E59-8932-1D7AED20C110}"/>
    <dgm:cxn modelId="{3CB5762F-42E1-4991-95AC-423D18E6F0D9}" srcId="{AE90A90C-E73C-4E40-9438-277B5CCF9A87}" destId="{21696EB6-32A8-4451-87A3-5B4C80587BBE}" srcOrd="2" destOrd="0" parTransId="{F7E4804D-FD2F-4237-80F0-D14A56AF3A0B}" sibTransId="{6DD5E355-1AC9-49C3-A1E3-478B4C0F9212}"/>
    <dgm:cxn modelId="{CFAB7F44-E5D4-4997-A933-46F9B8147CC7}" type="presOf" srcId="{AE90A90C-E73C-4E40-9438-277B5CCF9A87}" destId="{FF26F9E8-C85D-4844-9A9A-5DD977F15B9B}" srcOrd="0" destOrd="0" presId="urn:microsoft.com/office/officeart/2005/8/layout/venn2"/>
    <dgm:cxn modelId="{153A504D-178B-48C3-B2AA-E61E01DA589A}" srcId="{AE90A90C-E73C-4E40-9438-277B5CCF9A87}" destId="{E1B8DF50-5CBC-4298-9869-E26BD9497485}" srcOrd="1" destOrd="0" parTransId="{DC661CD6-AB4C-496B-AC20-86AF30657883}" sibTransId="{F561C79A-247F-461E-B929-116FEE328C69}"/>
    <dgm:cxn modelId="{A7E0FC5A-6EDF-47D1-AA35-862528811CBE}" type="presOf" srcId="{3F253196-CF13-4289-9827-851EE2210493}" destId="{C71E038F-DE63-4125-B77B-13C8C50CDC9F}" srcOrd="1" destOrd="0" presId="urn:microsoft.com/office/officeart/2005/8/layout/venn2"/>
    <dgm:cxn modelId="{EC8BC57B-B469-4B6B-BA98-C833ABEA80FD}" type="presOf" srcId="{F9BACD6D-DC55-4D99-BFB0-DF33655BA777}" destId="{FD197F25-FB54-43BD-A140-8485487D8C6B}" srcOrd="1" destOrd="0" presId="urn:microsoft.com/office/officeart/2005/8/layout/venn2"/>
    <dgm:cxn modelId="{816E0A99-7CF2-47B9-9691-6D8A966B9BFF}" type="presOf" srcId="{3F253196-CF13-4289-9827-851EE2210493}" destId="{5CC1E063-E406-4369-B633-B4DFC03D9179}" srcOrd="0" destOrd="0" presId="urn:microsoft.com/office/officeart/2005/8/layout/venn2"/>
    <dgm:cxn modelId="{DC472CBA-F59B-4862-A0D5-503BD7EEB865}" type="presOf" srcId="{E1B8DF50-5CBC-4298-9869-E26BD9497485}" destId="{93961421-7536-41B5-90CF-7DFAFAC17B08}" srcOrd="0" destOrd="0" presId="urn:microsoft.com/office/officeart/2005/8/layout/venn2"/>
    <dgm:cxn modelId="{2C1B76CA-848A-4E87-B046-9FDFD49F1083}" type="presOf" srcId="{21696EB6-32A8-4451-87A3-5B4C80587BBE}" destId="{87148CAE-62F7-44ED-804D-7084C2D82CF0}" srcOrd="1" destOrd="0" presId="urn:microsoft.com/office/officeart/2005/8/layout/venn2"/>
    <dgm:cxn modelId="{FA599ACE-DF4B-4C59-A7FC-78883563208C}" type="presOf" srcId="{E1B8DF50-5CBC-4298-9869-E26BD9497485}" destId="{04542C7D-AF88-436C-B4E8-5B18E8E630E9}" srcOrd="1" destOrd="0" presId="urn:microsoft.com/office/officeart/2005/8/layout/venn2"/>
    <dgm:cxn modelId="{BB9007D5-E71D-4CB5-AF8A-77531B2F4C6C}" type="presOf" srcId="{F9BACD6D-DC55-4D99-BFB0-DF33655BA777}" destId="{CE3E44E0-E4C7-474B-A562-48FE71ABB3C1}" srcOrd="0" destOrd="0" presId="urn:microsoft.com/office/officeart/2005/8/layout/venn2"/>
    <dgm:cxn modelId="{3F88C1D6-BB6B-4208-B24B-9BB1253B74C9}" srcId="{AE90A90C-E73C-4E40-9438-277B5CCF9A87}" destId="{F9BACD6D-DC55-4D99-BFB0-DF33655BA777}" srcOrd="0" destOrd="0" parTransId="{C6D2F4AD-91AC-4591-84B5-016050B8A727}" sibTransId="{A2E36C98-8FDD-49B1-A86B-94120661E1E9}"/>
    <dgm:cxn modelId="{D9F454DF-DA65-4CC9-83E5-B18C8580E200}" type="presOf" srcId="{21696EB6-32A8-4451-87A3-5B4C80587BBE}" destId="{ED8EE1B2-5520-4521-BEC1-A646467A676F}" srcOrd="0" destOrd="0" presId="urn:microsoft.com/office/officeart/2005/8/layout/venn2"/>
    <dgm:cxn modelId="{8D9771CE-EFC4-48FE-B6C4-0A4F23C9746B}" type="presParOf" srcId="{FF26F9E8-C85D-4844-9A9A-5DD977F15B9B}" destId="{91D0AFEF-A7B1-4F0E-9A8F-33D9F23E08F7}" srcOrd="0" destOrd="0" presId="urn:microsoft.com/office/officeart/2005/8/layout/venn2"/>
    <dgm:cxn modelId="{F13F83F4-1F74-4257-BC00-AA4E60F78CB6}" type="presParOf" srcId="{91D0AFEF-A7B1-4F0E-9A8F-33D9F23E08F7}" destId="{CE3E44E0-E4C7-474B-A562-48FE71ABB3C1}" srcOrd="0" destOrd="0" presId="urn:microsoft.com/office/officeart/2005/8/layout/venn2"/>
    <dgm:cxn modelId="{E9ACF946-D4BF-44B6-8778-1A6FB7977049}" type="presParOf" srcId="{91D0AFEF-A7B1-4F0E-9A8F-33D9F23E08F7}" destId="{FD197F25-FB54-43BD-A140-8485487D8C6B}" srcOrd="1" destOrd="0" presId="urn:microsoft.com/office/officeart/2005/8/layout/venn2"/>
    <dgm:cxn modelId="{D67EAE11-A601-4524-B624-4477C4311739}" type="presParOf" srcId="{FF26F9E8-C85D-4844-9A9A-5DD977F15B9B}" destId="{B081C511-B005-465E-8DA0-8D5C999CDEAB}" srcOrd="1" destOrd="0" presId="urn:microsoft.com/office/officeart/2005/8/layout/venn2"/>
    <dgm:cxn modelId="{CD1CC5A9-ED37-4DDA-842F-49CA7403BF81}" type="presParOf" srcId="{B081C511-B005-465E-8DA0-8D5C999CDEAB}" destId="{93961421-7536-41B5-90CF-7DFAFAC17B08}" srcOrd="0" destOrd="0" presId="urn:microsoft.com/office/officeart/2005/8/layout/venn2"/>
    <dgm:cxn modelId="{5F19F883-0242-4F2F-BF75-99D3E6F0EB71}" type="presParOf" srcId="{B081C511-B005-465E-8DA0-8D5C999CDEAB}" destId="{04542C7D-AF88-436C-B4E8-5B18E8E630E9}" srcOrd="1" destOrd="0" presId="urn:microsoft.com/office/officeart/2005/8/layout/venn2"/>
    <dgm:cxn modelId="{2892E4AF-D861-4493-B92D-BF3A4965D021}" type="presParOf" srcId="{FF26F9E8-C85D-4844-9A9A-5DD977F15B9B}" destId="{B1BA6C6C-4A87-419A-925C-1C073D4CA685}" srcOrd="2" destOrd="0" presId="urn:microsoft.com/office/officeart/2005/8/layout/venn2"/>
    <dgm:cxn modelId="{F16EE21C-F105-4EFC-8AB7-F88FB4EED4EF}" type="presParOf" srcId="{B1BA6C6C-4A87-419A-925C-1C073D4CA685}" destId="{ED8EE1B2-5520-4521-BEC1-A646467A676F}" srcOrd="0" destOrd="0" presId="urn:microsoft.com/office/officeart/2005/8/layout/venn2"/>
    <dgm:cxn modelId="{83C59CDC-4F83-4BB0-A644-2283DCD81C66}" type="presParOf" srcId="{B1BA6C6C-4A87-419A-925C-1C073D4CA685}" destId="{87148CAE-62F7-44ED-804D-7084C2D82CF0}" srcOrd="1" destOrd="0" presId="urn:microsoft.com/office/officeart/2005/8/layout/venn2"/>
    <dgm:cxn modelId="{9A02A812-9684-4340-AE9A-047DAF813B34}" type="presParOf" srcId="{FF26F9E8-C85D-4844-9A9A-5DD977F15B9B}" destId="{C13897C5-65DE-4A5B-8459-68FC366EE50C}" srcOrd="3" destOrd="0" presId="urn:microsoft.com/office/officeart/2005/8/layout/venn2"/>
    <dgm:cxn modelId="{934C4D66-1316-457A-A8FA-E32B977C615B}" type="presParOf" srcId="{C13897C5-65DE-4A5B-8459-68FC366EE50C}" destId="{5CC1E063-E406-4369-B633-B4DFC03D9179}" srcOrd="0" destOrd="0" presId="urn:microsoft.com/office/officeart/2005/8/layout/venn2"/>
    <dgm:cxn modelId="{1D1A7DA3-52FE-46DC-B49D-A8A38D274EE9}" type="presParOf" srcId="{C13897C5-65DE-4A5B-8459-68FC366EE50C}" destId="{C71E038F-DE63-4125-B77B-13C8C50CDC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E44E0-E4C7-474B-A562-48FE71ABB3C1}">
      <dsp:nvSpPr>
        <dsp:cNvPr id="0" name=""/>
        <dsp:cNvSpPr/>
      </dsp:nvSpPr>
      <dsp:spPr>
        <a:xfrm>
          <a:off x="2461591" y="0"/>
          <a:ext cx="4678017" cy="4678017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Velké sociální skupiny, sociální instituce</a:t>
          </a:r>
        </a:p>
      </dsp:txBody>
      <dsp:txXfrm>
        <a:off x="4146613" y="233900"/>
        <a:ext cx="1307973" cy="701702"/>
      </dsp:txXfrm>
    </dsp:sp>
    <dsp:sp modelId="{93961421-7536-41B5-90CF-7DFAFAC17B08}">
      <dsp:nvSpPr>
        <dsp:cNvPr id="0" name=""/>
        <dsp:cNvSpPr/>
      </dsp:nvSpPr>
      <dsp:spPr>
        <a:xfrm>
          <a:off x="2929393" y="935603"/>
          <a:ext cx="3742413" cy="3742413"/>
        </a:xfrm>
        <a:prstGeom prst="ellipse">
          <a:avLst/>
        </a:prstGeom>
        <a:solidFill>
          <a:schemeClr val="accent4">
            <a:shade val="80000"/>
            <a:hueOff val="-2738"/>
            <a:satOff val="302"/>
            <a:lumOff val="683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Malé sociální skupiny</a:t>
          </a:r>
        </a:p>
      </dsp:txBody>
      <dsp:txXfrm>
        <a:off x="4146613" y="1160148"/>
        <a:ext cx="1307973" cy="673634"/>
      </dsp:txXfrm>
    </dsp:sp>
    <dsp:sp modelId="{ED8EE1B2-5520-4521-BEC1-A646467A676F}">
      <dsp:nvSpPr>
        <dsp:cNvPr id="0" name=""/>
        <dsp:cNvSpPr/>
      </dsp:nvSpPr>
      <dsp:spPr>
        <a:xfrm>
          <a:off x="3397194" y="1871206"/>
          <a:ext cx="2806810" cy="2806810"/>
        </a:xfrm>
        <a:prstGeom prst="ellipse">
          <a:avLst/>
        </a:prstGeom>
        <a:solidFill>
          <a:schemeClr val="accent4">
            <a:shade val="80000"/>
            <a:hueOff val="-5477"/>
            <a:satOff val="605"/>
            <a:lumOff val="1366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Interpersonální vztahy</a:t>
          </a:r>
        </a:p>
      </dsp:txBody>
      <dsp:txXfrm>
        <a:off x="4146613" y="2081717"/>
        <a:ext cx="1307973" cy="631532"/>
      </dsp:txXfrm>
    </dsp:sp>
    <dsp:sp modelId="{5CC1E063-E406-4369-B633-B4DFC03D9179}">
      <dsp:nvSpPr>
        <dsp:cNvPr id="0" name=""/>
        <dsp:cNvSpPr/>
      </dsp:nvSpPr>
      <dsp:spPr>
        <a:xfrm>
          <a:off x="3864996" y="2806810"/>
          <a:ext cx="1871206" cy="1871206"/>
        </a:xfrm>
        <a:prstGeom prst="ellipse">
          <a:avLst/>
        </a:prstGeom>
        <a:solidFill>
          <a:schemeClr val="accent4">
            <a:shade val="80000"/>
            <a:hueOff val="-8215"/>
            <a:satOff val="907"/>
            <a:lumOff val="205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Osobnost</a:t>
          </a:r>
        </a:p>
      </dsp:txBody>
      <dsp:txXfrm>
        <a:off x="4139028" y="3274611"/>
        <a:ext cx="1323143" cy="93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692A-71D2-4D89-825F-F8B29315CCD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162F7-FECF-489A-8248-2BB1622304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46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Sondergaard</a:t>
            </a:r>
            <a:r>
              <a:rPr lang="cs-CZ" b="1" dirty="0"/>
              <a:t> : </a:t>
            </a:r>
            <a:r>
              <a:rPr lang="en-US" b="1" dirty="0"/>
              <a:t>The thrill of bullying. Bullying, </a:t>
            </a:r>
            <a:r>
              <a:rPr lang="en-US" b="1" dirty="0" err="1"/>
              <a:t>humour</a:t>
            </a:r>
            <a:r>
              <a:rPr lang="en-US" b="1" dirty="0"/>
              <a:t> and the</a:t>
            </a:r>
          </a:p>
          <a:p>
            <a:r>
              <a:rPr lang="cs-CZ" b="1" dirty="0" err="1"/>
              <a:t>making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community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Vytisknout a diskuse – mluví o odlišnostech přístup a měla by k tomu vyplynout i diskuse o metodologii – následující </a:t>
            </a:r>
            <a:r>
              <a:rPr lang="cs-CZ" b="1" dirty="0" err="1"/>
              <a:t>slidy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C8A60-C61D-4014-B9BE-A4074852EEE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1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Kollerová a kol </a:t>
            </a:r>
            <a:r>
              <a:rPr lang="en-US" dirty="0"/>
              <a:t>Moral motivation in defending classmates victimized</a:t>
            </a:r>
          </a:p>
          <a:p>
            <a:r>
              <a:rPr lang="cs-CZ" dirty="0"/>
              <a:t>by </a:t>
            </a:r>
            <a:r>
              <a:rPr lang="cs-CZ" dirty="0" err="1"/>
              <a:t>bullying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C8A60-C61D-4014-B9BE-A4074852EEE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01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Brainstorming</a:t>
            </a:r>
          </a:p>
          <a:p>
            <a:r>
              <a:rPr lang="cs-CZ" dirty="0"/>
              <a:t>Upraveno podle studijní materiál Basic </a:t>
            </a:r>
            <a:r>
              <a:rPr lang="cs-CZ" dirty="0" err="1"/>
              <a:t>Course</a:t>
            </a:r>
            <a:r>
              <a:rPr lang="cs-CZ" dirty="0"/>
              <a:t> in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, </a:t>
            </a:r>
            <a:r>
              <a:rPr lang="cs-CZ" dirty="0" err="1"/>
              <a:t>UiO</a:t>
            </a:r>
            <a:r>
              <a:rPr lang="cs-CZ" dirty="0"/>
              <a:t> Institute </a:t>
            </a:r>
            <a:r>
              <a:rPr lang="cs-CZ" dirty="0" err="1"/>
              <a:t>for</a:t>
            </a:r>
            <a:r>
              <a:rPr lang="cs-CZ" dirty="0"/>
              <a:t> pedagogy, tabulka upravená podle </a:t>
            </a:r>
            <a:r>
              <a:rPr lang="cs-CZ" dirty="0" err="1"/>
              <a:t>Bryman</a:t>
            </a:r>
            <a:r>
              <a:rPr lang="cs-CZ" dirty="0"/>
              <a:t> (2008).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. Oxford UP, p. 393</a:t>
            </a:r>
          </a:p>
          <a:p>
            <a:endParaRPr lang="cs-CZ" dirty="0"/>
          </a:p>
          <a:p>
            <a:r>
              <a:rPr lang="cs-CZ" dirty="0"/>
              <a:t>Může a nemusí se vázat i na specifická východiska k porozumění (malé a velké Q)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162F7-FECF-489A-8248-2BB1622304A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94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</a:t>
            </a:r>
            <a:r>
              <a:rPr lang="cs-CZ" dirty="0" err="1"/>
              <a:t>Miovský</a:t>
            </a:r>
            <a:r>
              <a:rPr lang="cs-CZ" dirty="0"/>
              <a:t> Kvalitativní přístup a metody v psychologickém výzkumu, str. 19, tabulka upravena podle </a:t>
            </a:r>
            <a:r>
              <a:rPr lang="cs-CZ" dirty="0" err="1"/>
              <a:t>Giorgi</a:t>
            </a:r>
            <a:r>
              <a:rPr lang="cs-CZ" dirty="0"/>
              <a:t>, 1994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162F7-FECF-489A-8248-2BB1622304A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5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Zklidnění </a:t>
            </a:r>
            <a:r>
              <a:rPr lang="cs-CZ" dirty="0" err="1"/>
              <a:t>konfliku</a:t>
            </a:r>
            <a:r>
              <a:rPr lang="cs-CZ" dirty="0"/>
              <a:t> 10% u mírného útoku (např. strkání), zvýšené riziko pokud znal agresora,  další studie </a:t>
            </a:r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aggresion</a:t>
            </a:r>
            <a:r>
              <a:rPr lang="cs-CZ" dirty="0"/>
              <a:t> 4-18%, u sexuálního a vztahového </a:t>
            </a:r>
            <a:r>
              <a:rPr lang="cs-CZ" dirty="0" err="1"/>
              <a:t>náslí</a:t>
            </a:r>
            <a:r>
              <a:rPr lang="cs-CZ" dirty="0"/>
              <a:t> 5-9%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3AFD-F937-4018-9211-D308F7A5305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03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kelab.org/" TargetMode="External"/><Relationship Id="rId2" Type="http://schemas.openxmlformats.org/officeDocument/2006/relationships/hyperlink" Target="https://www.youtube.com/watch?v=VN0z0Y1q4-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ologicky-vyzkum.c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social-studies-association.org/" TargetMode="External"/><Relationship Id="rId2" Type="http://schemas.openxmlformats.org/officeDocument/2006/relationships/hyperlink" Target="https://www.taosinstitute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7oO08AwLpc&amp;list=PL528A6A714B6796B6&amp;index=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istory.com/topics/crime/kitty-genoves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lanky.rvp.cz/clanek/c/G/17893/efekt-prihlizejiciho.htm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ra.cz/nadace-adra/cena-michala-veliska/o-cene-michala-veliska" TargetMode="External"/><Relationship Id="rId2" Type="http://schemas.openxmlformats.org/officeDocument/2006/relationships/hyperlink" Target="https://www.youtube.com/watch?v=vjP22DpYYh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commentisfree/2019/mar/18/jacinda-ardern-is-showing-the-world-what-real-leadership-is-sympathy-love-and-integrit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F8E03-E511-49EA-9F6C-6009CB635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/>
              <a:t>APLIKOVANÁ SOCIÁLNÍ PSYCHOLOGIE</a:t>
            </a:r>
            <a:br>
              <a:rPr lang="cs-CZ" sz="2400" dirty="0"/>
            </a:br>
            <a:r>
              <a:rPr lang="cs-CZ" sz="2400" dirty="0"/>
              <a:t>sociálně psychologické teorie</a:t>
            </a:r>
            <a:br>
              <a:rPr lang="cs-CZ" sz="2400" dirty="0"/>
            </a:br>
            <a:r>
              <a:rPr lang="cs-CZ" sz="2400" dirty="0"/>
              <a:t>metodologická východiska</a:t>
            </a:r>
            <a:br>
              <a:rPr lang="cs-CZ" sz="2400" dirty="0"/>
            </a:br>
            <a:r>
              <a:rPr lang="en-US" sz="2400" dirty="0"/>
              <a:t>P</a:t>
            </a:r>
            <a:r>
              <a:rPr lang="cs-CZ" sz="2400" dirty="0" err="1"/>
              <a:t>říklad</a:t>
            </a:r>
            <a:r>
              <a:rPr lang="cs-CZ" sz="2400" dirty="0"/>
              <a:t> aplikace ve výzkumu prosociálního chování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D30015-8699-4686-8A1C-AAFD12C7F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Kateřina Machovcová, Ph.D. </a:t>
            </a:r>
          </a:p>
        </p:txBody>
      </p:sp>
    </p:spTree>
    <p:extLst>
      <p:ext uri="{BB962C8B-B14F-4D97-AF65-F5344CB8AC3E}">
        <p14:creationId xmlns:p14="http://schemas.microsoft.com/office/powerpoint/2010/main" val="8649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490378-9650-447C-94DD-58EBEB25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 teoretickým přístupům v (sociální) psychologii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0BD5CD-5E8D-432B-A0B9-BE2A01AC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počátků založení moderní psychologie (</a:t>
            </a:r>
            <a:r>
              <a:rPr lang="cs-CZ" dirty="0" err="1"/>
              <a:t>W.Wundt</a:t>
            </a:r>
            <a:r>
              <a:rPr lang="cs-CZ" dirty="0"/>
              <a:t>, 1879) vznikala v psychologii řada různorodých hnutí, někdy simultánně, častěji v reakci na předchozí směr, který byl podroben kritické analýze</a:t>
            </a:r>
          </a:p>
          <a:p>
            <a:r>
              <a:rPr lang="cs-CZ" dirty="0"/>
              <a:t>V každém novém směru typicky došlo k nové definici předmětu studia i příslušných metod</a:t>
            </a:r>
          </a:p>
          <a:p>
            <a:r>
              <a:rPr lang="cs-CZ" dirty="0"/>
              <a:t>V současnosti se někdy uplatňují eklektické nebo </a:t>
            </a:r>
            <a:r>
              <a:rPr lang="cs-CZ" dirty="0" err="1"/>
              <a:t>integrativní</a:t>
            </a:r>
            <a:r>
              <a:rPr lang="cs-CZ" dirty="0"/>
              <a:t> přístupy, nedosahují ale plného sjednocení, vždy lze vysledovat vliv určitých specializovaných psychologických orientací</a:t>
            </a:r>
          </a:p>
        </p:txBody>
      </p:sp>
    </p:spTree>
    <p:extLst>
      <p:ext uri="{BB962C8B-B14F-4D97-AF65-F5344CB8AC3E}">
        <p14:creationId xmlns:p14="http://schemas.microsoft.com/office/powerpoint/2010/main" val="109564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69C9C-CE58-4B9C-A6D4-71993B1F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Východiska psychologického mainstreamu – inspirace z přírodních věd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120D3-FE55-41A8-934C-8B38A808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„Reálný svět“ – psychika, psychické jevy a procesy jako esence, které lze exaktně poznat/měřit, </a:t>
            </a:r>
            <a:r>
              <a:rPr lang="cs-CZ" u="sng" dirty="0"/>
              <a:t>lze formulovat zákonitosti</a:t>
            </a:r>
          </a:p>
          <a:p>
            <a:r>
              <a:rPr lang="cs-CZ" dirty="0"/>
              <a:t>Výzkumně jsou generované testovatelné hypotézy, dochází k izolaci jednotlivých proměnných, operacionalizují se psychologické koncepty, </a:t>
            </a:r>
            <a:r>
              <a:rPr lang="cs-CZ" u="sng" dirty="0"/>
              <a:t>měření vazeb mezi jednotlivými proměnnými</a:t>
            </a:r>
          </a:p>
          <a:p>
            <a:r>
              <a:rPr lang="cs-CZ" dirty="0"/>
              <a:t>Systematický hypoteticko-deduktivní přístup, kvantitativní metodologie, experiment, redukce pozorovatelných proměnných</a:t>
            </a:r>
          </a:p>
          <a:p>
            <a:r>
              <a:rPr lang="cs-CZ" dirty="0"/>
              <a:t>Jednotlivec jako „</a:t>
            </a:r>
            <a:r>
              <a:rPr lang="cs-CZ" dirty="0" err="1"/>
              <a:t>contained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“  - do sebe uzavřené individuum, „obývané“ osobností, postoji, inteligencí</a:t>
            </a:r>
          </a:p>
          <a:p>
            <a:r>
              <a:rPr lang="cs-CZ" dirty="0"/>
              <a:t>Lze charakterizovat jako </a:t>
            </a:r>
            <a:r>
              <a:rPr lang="cs-CZ" u="sng" dirty="0"/>
              <a:t>pozitivistické či realistické experimentálně orientované paradigma</a:t>
            </a:r>
          </a:p>
        </p:txBody>
      </p:sp>
    </p:spTree>
    <p:extLst>
      <p:ext uri="{BB962C8B-B14F-4D97-AF65-F5344CB8AC3E}">
        <p14:creationId xmlns:p14="http://schemas.microsoft.com/office/powerpoint/2010/main" val="243864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DADE66-276D-4646-8F37-BF2F5732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Kognitivní/experimentální přístupy (mainstream)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C61D1DF-23B6-46A3-89CA-31DAEEDD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9138"/>
            <a:ext cx="9601200" cy="39682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50-60.léta USA – kognitivní obrat vlivem vývoje v dalších oblastech (jazyk, kybernetika)</a:t>
            </a:r>
          </a:p>
          <a:p>
            <a:r>
              <a:rPr lang="cs-CZ" dirty="0"/>
              <a:t>Lidská mysl „systém zpracování informací“ – zkoumání poznávacích procesů, blízké vazby na  neurovědy</a:t>
            </a:r>
          </a:p>
          <a:p>
            <a:r>
              <a:rPr lang="cs-CZ" dirty="0"/>
              <a:t>Experimentální směr, kvantitativní analýzy, modely, programování - značná redukce předmětu studia</a:t>
            </a:r>
          </a:p>
          <a:p>
            <a:r>
              <a:rPr lang="cs-CZ" dirty="0"/>
              <a:t>Témata a přístupy sociální percepce, </a:t>
            </a:r>
            <a:r>
              <a:rPr lang="cs-CZ" dirty="0" err="1"/>
              <a:t>meziskupinové</a:t>
            </a:r>
            <a:r>
              <a:rPr lang="cs-CZ" dirty="0"/>
              <a:t> vztahy, sociální srovnávání, teorie </a:t>
            </a:r>
            <a:r>
              <a:rPr lang="cs-CZ" dirty="0" err="1"/>
              <a:t>atribuce</a:t>
            </a:r>
            <a:r>
              <a:rPr lang="cs-CZ" dirty="0"/>
              <a:t>, teorie sociálního učení, paměťové procesy, kognitivní vývoj</a:t>
            </a:r>
          </a:p>
          <a:p>
            <a:r>
              <a:rPr lang="cs-CZ" dirty="0"/>
              <a:t>Představitelé: </a:t>
            </a:r>
            <a:r>
              <a:rPr lang="cs-CZ" dirty="0" err="1"/>
              <a:t>Vygotskij</a:t>
            </a:r>
            <a:r>
              <a:rPr lang="cs-CZ" dirty="0"/>
              <a:t>, </a:t>
            </a:r>
            <a:r>
              <a:rPr lang="cs-CZ" dirty="0" err="1"/>
              <a:t>Piaget</a:t>
            </a:r>
            <a:r>
              <a:rPr lang="cs-CZ" dirty="0"/>
              <a:t>, Bandura </a:t>
            </a:r>
          </a:p>
          <a:p>
            <a:r>
              <a:rPr lang="cs-CZ" dirty="0"/>
              <a:t>Přístupy odvozené zejm. od původních kognitivních koncepcí lze považovat za dnešní </a:t>
            </a:r>
            <a:r>
              <a:rPr lang="cs-CZ" dirty="0" err="1"/>
              <a:t>mainstream</a:t>
            </a:r>
            <a:r>
              <a:rPr lang="cs-CZ" dirty="0"/>
              <a:t> v oblasti psychologie, v sociální psychologii – </a:t>
            </a:r>
            <a:r>
              <a:rPr lang="cs-CZ" i="1" dirty="0" err="1">
                <a:hlinkClick r:id="rId2"/>
              </a:rPr>
              <a:t>experimen</a:t>
            </a:r>
            <a:r>
              <a:rPr lang="cs-CZ" i="1" dirty="0" err="1"/>
              <a:t>tal</a:t>
            </a:r>
            <a:r>
              <a:rPr lang="cs-CZ" i="1" dirty="0"/>
              <a:t> - </a:t>
            </a:r>
            <a:r>
              <a:rPr lang="cs-CZ" i="1" dirty="0" err="1"/>
              <a:t>cognitive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psychology</a:t>
            </a:r>
          </a:p>
          <a:p>
            <a:r>
              <a:rPr lang="cs-CZ" dirty="0"/>
              <a:t>Současné příklady: </a:t>
            </a:r>
            <a:r>
              <a:rPr lang="cs-CZ" dirty="0">
                <a:hlinkClick r:id="rId3"/>
              </a:rPr>
              <a:t>Fiske </a:t>
            </a:r>
            <a:r>
              <a:rPr lang="cs-CZ" dirty="0" err="1">
                <a:hlinkClick r:id="rId3"/>
              </a:rPr>
              <a:t>Lab</a:t>
            </a:r>
            <a:r>
              <a:rPr lang="cs-CZ" dirty="0"/>
              <a:t>, </a:t>
            </a:r>
            <a:r>
              <a:rPr lang="en-US" dirty="0">
                <a:hlinkClick r:id="rId4"/>
              </a:rPr>
              <a:t>Brno Lab of Intergroup Processes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9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32497-413B-44B5-BE6E-0F9D404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mainstreamové 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82352-C1DD-46DC-B8CE-61F953F4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Navazuje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humanistické směry v psychologii a psychoterapii</a:t>
            </a:r>
          </a:p>
          <a:p>
            <a:r>
              <a:rPr lang="cs-CZ" dirty="0"/>
              <a:t>Vyzdvihuje </a:t>
            </a:r>
            <a:r>
              <a:rPr lang="cs-CZ" b="1" dirty="0"/>
              <a:t>zájem o naslouchání lidem</a:t>
            </a:r>
            <a:r>
              <a:rPr lang="cs-CZ" dirty="0"/>
              <a:t>: co považují za dobrý život, jak chtějí žít</a:t>
            </a:r>
          </a:p>
          <a:p>
            <a:r>
              <a:rPr lang="cs-CZ" dirty="0"/>
              <a:t>Neexperimentální přístupy – výzkum v přirozeném prostředí: důraz na kvalitativní výzkum, respekt k rozmanitosti lidí a jejich nárok na sebeurčení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20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38521-13D5-4FBA-92BF-F22A899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Kritické/postmoderní přístupy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CDC687-8A41-4116-9D9B-210473E0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3548"/>
            <a:ext cx="9601200" cy="4023852"/>
          </a:xfrm>
        </p:spPr>
        <p:txBody>
          <a:bodyPr>
            <a:normAutofit fontScale="92500"/>
          </a:bodyPr>
          <a:lstStyle/>
          <a:p>
            <a:r>
              <a:rPr lang="cs-CZ" dirty="0"/>
              <a:t>Od 70. let: obrat k jazyku – psycholingvistické zkoumání, diskursivní psychologie, analýza diskursu, sociální </a:t>
            </a:r>
            <a:r>
              <a:rPr lang="cs-CZ" dirty="0" err="1"/>
              <a:t>konstrukcionismus</a:t>
            </a:r>
            <a:r>
              <a:rPr lang="cs-CZ" dirty="0"/>
              <a:t>, feministické a </a:t>
            </a:r>
            <a:r>
              <a:rPr lang="cs-CZ" dirty="0" err="1"/>
              <a:t>intersekcionální</a:t>
            </a:r>
            <a:r>
              <a:rPr lang="cs-CZ" dirty="0"/>
              <a:t> přístupy</a:t>
            </a:r>
          </a:p>
          <a:p>
            <a:r>
              <a:rPr lang="cs-CZ" dirty="0"/>
              <a:t>Rom </a:t>
            </a:r>
            <a:r>
              <a:rPr lang="cs-CZ" dirty="0" err="1"/>
              <a:t>Harré</a:t>
            </a:r>
            <a:r>
              <a:rPr lang="cs-CZ" dirty="0"/>
              <a:t>: </a:t>
            </a:r>
            <a:r>
              <a:rPr lang="cs-CZ" i="1" dirty="0"/>
              <a:t>Chce věda, která se nazývá psychologie, říci lidem něco o jejich životě? A nebo má v úmyslu jen vyrábět abstraktní poznatky o psychice (mysli, vědomí, chování), o její struktuře, komponentách (paměti, vůli, emocím) a údajných mechanismech? </a:t>
            </a:r>
          </a:p>
          <a:p>
            <a:r>
              <a:rPr lang="cs-CZ" dirty="0"/>
              <a:t>Klíčové aspekty kritických přístupů: dynamické vztahy, proměnlivost, kritika dichotomií, mocenská hlediska, pozice </a:t>
            </a:r>
            <a:r>
              <a:rPr lang="cs-CZ" dirty="0" err="1"/>
              <a:t>marginalizovaných</a:t>
            </a:r>
            <a:r>
              <a:rPr lang="cs-CZ" dirty="0"/>
              <a:t> skupin, vliv kulturních praxí a institucí, reflexe disciplíny, pozice výzkumníka, reflexe hodnotových hledisek, zodpovědnost za výsledky poznání – reflexe dopadů v praxi – dosažení společenské změny</a:t>
            </a:r>
          </a:p>
          <a:p>
            <a:r>
              <a:rPr lang="cs-CZ" i="1" dirty="0"/>
              <a:t>Současné příklady: </a:t>
            </a:r>
            <a:r>
              <a:rPr lang="cs-CZ" i="1" dirty="0" err="1">
                <a:hlinkClick r:id="rId2"/>
              </a:rPr>
              <a:t>Taos</a:t>
            </a:r>
            <a:r>
              <a:rPr lang="cs-CZ" i="1" dirty="0">
                <a:hlinkClick r:id="rId2"/>
              </a:rPr>
              <a:t> Institut</a:t>
            </a:r>
            <a:r>
              <a:rPr lang="cs-CZ" i="1" dirty="0"/>
              <a:t>, </a:t>
            </a:r>
            <a:r>
              <a:rPr lang="cs-CZ" dirty="0"/>
              <a:t>UK: </a:t>
            </a:r>
            <a:r>
              <a:rPr lang="cs-CZ" dirty="0">
                <a:hlinkClick r:id="rId3"/>
              </a:rPr>
              <a:t>Psychosociální studia </a:t>
            </a:r>
            <a:r>
              <a:rPr lang="cs-CZ" dirty="0"/>
              <a:t>– vliv fenomenologie, psychoanalýzy, propojení s na jazyk zaměřenými přístupy, zahrnutí tělesnosti, materiálna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89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8B176-193C-4F63-89ED-23891186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Sjednocující témata kritických směrů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0211F-94C1-4F6B-B5F9-7FBAAD4A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 je vždy součástí společnosti</a:t>
            </a:r>
          </a:p>
          <a:p>
            <a:r>
              <a:rPr lang="cs-CZ" dirty="0"/>
              <a:t>Člověk je nějakým způsobem situován v systému odlišností/nerovností</a:t>
            </a:r>
          </a:p>
          <a:p>
            <a:r>
              <a:rPr lang="cs-CZ" dirty="0"/>
              <a:t>Moc je spojená s jazykem a reprezentací (- diskursy)</a:t>
            </a:r>
          </a:p>
          <a:p>
            <a:r>
              <a:rPr lang="cs-CZ" dirty="0"/>
              <a:t>Výzkum má zpochybňovat nerovnosti a podpořit sociální  změny</a:t>
            </a:r>
          </a:p>
          <a:p>
            <a:endParaRPr lang="cs-CZ" dirty="0"/>
          </a:p>
          <a:p>
            <a:pPr lvl="1"/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 –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power</a:t>
            </a:r>
            <a:r>
              <a:rPr lang="cs-CZ" dirty="0">
                <a:hlinkClick r:id="rId2"/>
              </a:rPr>
              <a:t> relations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99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8E61C-B07F-410E-A20E-59089C0D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	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C60423-8DEA-48C6-AEA5-4D7B51B45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Následující slidy uvádějí ukázky z </a:t>
            </a:r>
            <a:r>
              <a:rPr lang="cs-CZ" dirty="0" err="1"/>
              <a:t>abstrak</a:t>
            </a:r>
            <a:r>
              <a:rPr lang="en-US" dirty="0"/>
              <a:t>t</a:t>
            </a:r>
            <a:r>
              <a:rPr lang="cs-CZ" dirty="0"/>
              <a:t> článků – přečtěte si je a zkuste zařadit zda daný text spadá spíše do kognitivně-experimentálního přístupu v sociální psychologii nebo do kritických směrů</a:t>
            </a:r>
          </a:p>
        </p:txBody>
      </p:sp>
    </p:spTree>
    <p:extLst>
      <p:ext uri="{BB962C8B-B14F-4D97-AF65-F5344CB8AC3E}">
        <p14:creationId xmlns:p14="http://schemas.microsoft.com/office/powerpoint/2010/main" val="375669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2D79BF-73CE-4309-B158-CDBE0D0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Porovnejte 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EE1E6A-9AB3-41FD-9026-622A631D6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en-US" dirty="0" err="1"/>
              <a:t>Humour</a:t>
            </a:r>
            <a:r>
              <a:rPr lang="en-US" dirty="0"/>
              <a:t> can be </a:t>
            </a:r>
            <a:r>
              <a:rPr lang="en-US" dirty="0" err="1"/>
              <a:t>utilised</a:t>
            </a:r>
            <a:r>
              <a:rPr lang="en-US" dirty="0"/>
              <a:t> to mark out the boundaries of</a:t>
            </a:r>
            <a:r>
              <a:rPr lang="cs-CZ" dirty="0"/>
              <a:t> </a:t>
            </a:r>
            <a:r>
              <a:rPr lang="en-US" dirty="0"/>
              <a:t>social groups, to produce and restore dignity, but also to</a:t>
            </a:r>
            <a:r>
              <a:rPr lang="cs-CZ" dirty="0"/>
              <a:t>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contempt</a:t>
            </a:r>
            <a:r>
              <a:rPr lang="cs-CZ" dirty="0"/>
              <a:t>, </a:t>
            </a:r>
            <a:r>
              <a:rPr lang="cs-CZ" dirty="0" err="1"/>
              <a:t>marginalise</a:t>
            </a:r>
            <a:r>
              <a:rPr lang="cs-CZ" dirty="0"/>
              <a:t> and </a:t>
            </a:r>
            <a:r>
              <a:rPr lang="cs-CZ" dirty="0" err="1"/>
              <a:t>exclude</a:t>
            </a:r>
            <a:r>
              <a:rPr lang="cs-CZ" dirty="0"/>
              <a:t>. </a:t>
            </a:r>
            <a:r>
              <a:rPr lang="cs-CZ" dirty="0" err="1"/>
              <a:t>Humour</a:t>
            </a:r>
            <a:r>
              <a:rPr lang="cs-CZ" dirty="0"/>
              <a:t> </a:t>
            </a:r>
            <a:r>
              <a:rPr lang="en-US" dirty="0"/>
              <a:t>and ridicule can be used to influence hierarchies and positioning</a:t>
            </a:r>
            <a:r>
              <a:rPr lang="cs-CZ" dirty="0"/>
              <a:t> </a:t>
            </a:r>
            <a:r>
              <a:rPr lang="en-US" dirty="0"/>
              <a:t>among children in the classroom and it can have</a:t>
            </a:r>
            <a:r>
              <a:rPr lang="cs-CZ" dirty="0"/>
              <a:t> </a:t>
            </a:r>
            <a:r>
              <a:rPr lang="en-US" dirty="0"/>
              <a:t>strong effects in school groups saturated with bullying</a:t>
            </a:r>
            <a:r>
              <a:rPr lang="cs-CZ" dirty="0"/>
              <a:t> </a:t>
            </a:r>
            <a:r>
              <a:rPr lang="en-US" dirty="0"/>
              <a:t>practices.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FF4C19-2608-4D17-88CC-B7B81953E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2) </a:t>
            </a:r>
            <a:r>
              <a:rPr lang="en-US" dirty="0"/>
              <a:t>The study addresses factors that relate to defending of classmates victimized by</a:t>
            </a:r>
            <a:r>
              <a:rPr lang="cs-CZ" dirty="0"/>
              <a:t> </a:t>
            </a:r>
            <a:r>
              <a:rPr lang="en-US" dirty="0"/>
              <a:t>bullying in early adolescence. Specifically, it examines whether moral motivation—</a:t>
            </a:r>
            <a:r>
              <a:rPr lang="cs-CZ" dirty="0"/>
              <a:t> </a:t>
            </a:r>
            <a:r>
              <a:rPr lang="en-US" dirty="0"/>
              <a:t>measured as a combination of emotion attributions and their justifications in</a:t>
            </a:r>
            <a:r>
              <a:rPr lang="cs-CZ" dirty="0"/>
              <a:t> </a:t>
            </a:r>
            <a:r>
              <a:rPr lang="en-US" dirty="0"/>
              <a:t>response to a hypothetical transgression—predicts defending in context of gender,</a:t>
            </a:r>
            <a:r>
              <a:rPr lang="cs-CZ" dirty="0"/>
              <a:t> </a:t>
            </a:r>
            <a:r>
              <a:rPr lang="en-US" dirty="0"/>
              <a:t>social preference, perceived popularity and teacher support.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58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98435-AEA8-4CD1-AF05-C6B86596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A68983-62E0-4EFB-A114-67C7F108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1235"/>
            <a:ext cx="9601200" cy="4436165"/>
          </a:xfrm>
        </p:spPr>
        <p:txBody>
          <a:bodyPr>
            <a:normAutofit/>
          </a:bodyPr>
          <a:lstStyle/>
          <a:p>
            <a:r>
              <a:rPr lang="en-US" dirty="0" err="1"/>
              <a:t>Humour</a:t>
            </a:r>
            <a:r>
              <a:rPr lang="en-US" dirty="0"/>
              <a:t> can be </a:t>
            </a:r>
            <a:r>
              <a:rPr lang="en-US" dirty="0" err="1"/>
              <a:t>utilised</a:t>
            </a:r>
            <a:r>
              <a:rPr lang="en-US" dirty="0"/>
              <a:t> to mark out the boundaries of</a:t>
            </a:r>
            <a:r>
              <a:rPr lang="cs-CZ" dirty="0"/>
              <a:t> </a:t>
            </a:r>
            <a:r>
              <a:rPr lang="en-US" dirty="0"/>
              <a:t>social groups, to produce and restore dignity, but also to</a:t>
            </a:r>
            <a:r>
              <a:rPr lang="cs-CZ" dirty="0"/>
              <a:t>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contempt</a:t>
            </a:r>
            <a:r>
              <a:rPr lang="cs-CZ" dirty="0"/>
              <a:t>, </a:t>
            </a:r>
            <a:r>
              <a:rPr lang="cs-CZ" dirty="0" err="1"/>
              <a:t>marginalise</a:t>
            </a:r>
            <a:r>
              <a:rPr lang="cs-CZ" dirty="0"/>
              <a:t> and </a:t>
            </a:r>
            <a:r>
              <a:rPr lang="cs-CZ" dirty="0" err="1"/>
              <a:t>exclude</a:t>
            </a:r>
            <a:r>
              <a:rPr lang="cs-CZ" dirty="0"/>
              <a:t>. </a:t>
            </a:r>
            <a:r>
              <a:rPr lang="cs-CZ" dirty="0" err="1"/>
              <a:t>Humour</a:t>
            </a:r>
            <a:r>
              <a:rPr lang="cs-CZ" dirty="0"/>
              <a:t> </a:t>
            </a:r>
            <a:r>
              <a:rPr lang="en-US" dirty="0"/>
              <a:t>and ridicule can be used to influence hierarchies and positioning</a:t>
            </a:r>
            <a:r>
              <a:rPr lang="cs-CZ" dirty="0"/>
              <a:t> </a:t>
            </a:r>
            <a:r>
              <a:rPr lang="en-US" dirty="0"/>
              <a:t>among children in the classroom and it can have</a:t>
            </a:r>
            <a:r>
              <a:rPr lang="cs-CZ" dirty="0"/>
              <a:t> </a:t>
            </a:r>
            <a:r>
              <a:rPr lang="en-US" dirty="0"/>
              <a:t>strong effects in school groups saturated with bullying</a:t>
            </a:r>
            <a:r>
              <a:rPr lang="cs-CZ" dirty="0"/>
              <a:t> </a:t>
            </a:r>
            <a:r>
              <a:rPr lang="en-US" dirty="0"/>
              <a:t>practices. Ridicule appears to be widespread, very much</a:t>
            </a:r>
            <a:r>
              <a:rPr lang="cs-CZ" dirty="0"/>
              <a:t> </a:t>
            </a:r>
            <a:r>
              <a:rPr lang="en-US" dirty="0"/>
              <a:t>feared, and not easily amenable to adult interventions.</a:t>
            </a:r>
            <a:r>
              <a:rPr lang="cs-CZ" dirty="0"/>
              <a:t> </a:t>
            </a:r>
            <a:r>
              <a:rPr lang="en-US" dirty="0"/>
              <a:t>With this article, I look into the many and frequently subtle</a:t>
            </a:r>
            <a:r>
              <a:rPr lang="cs-CZ" dirty="0"/>
              <a:t> </a:t>
            </a:r>
            <a:r>
              <a:rPr lang="en-US" dirty="0"/>
              <a:t>ways </a:t>
            </a:r>
            <a:r>
              <a:rPr lang="en-US" dirty="0" err="1"/>
              <a:t>humour</a:t>
            </a:r>
            <a:r>
              <a:rPr lang="en-US" dirty="0"/>
              <a:t> intertwines itself in relational practices</a:t>
            </a:r>
            <a:r>
              <a:rPr lang="cs-CZ" dirty="0"/>
              <a:t> </a:t>
            </a:r>
            <a:r>
              <a:rPr lang="en-US" dirty="0"/>
              <a:t>among children, with a particular focus on children in</a:t>
            </a:r>
            <a:r>
              <a:rPr lang="cs-CZ" dirty="0"/>
              <a:t> </a:t>
            </a:r>
            <a:r>
              <a:rPr lang="en-US" dirty="0"/>
              <a:t>groups plagued by bullying and social tension. I focus on</a:t>
            </a:r>
            <a:r>
              <a:rPr lang="cs-CZ" dirty="0"/>
              <a:t> </a:t>
            </a:r>
            <a:r>
              <a:rPr lang="en-US" dirty="0"/>
              <a:t>the entanglement of </a:t>
            </a:r>
            <a:r>
              <a:rPr lang="en-US" dirty="0" err="1"/>
              <a:t>humour</a:t>
            </a:r>
            <a:r>
              <a:rPr lang="en-US" dirty="0"/>
              <a:t> in the complex</a:t>
            </a:r>
            <a:r>
              <a:rPr lang="cs-CZ" dirty="0"/>
              <a:t> </a:t>
            </a:r>
            <a:r>
              <a:rPr lang="en-US" dirty="0" err="1"/>
              <a:t>manoeuvrings</a:t>
            </a:r>
            <a:r>
              <a:rPr lang="en-US" dirty="0"/>
              <a:t> that </a:t>
            </a:r>
            <a:r>
              <a:rPr lang="en-US" dirty="0" err="1"/>
              <a:t>characterise</a:t>
            </a:r>
            <a:r>
              <a:rPr lang="en-US" dirty="0"/>
              <a:t> children's worlds, and</a:t>
            </a:r>
            <a:r>
              <a:rPr lang="cs-CZ" dirty="0"/>
              <a:t> </a:t>
            </a:r>
            <a:r>
              <a:rPr lang="en-US" dirty="0"/>
              <a:t>the subtle mechanisms involved in the self‐regulation of</a:t>
            </a:r>
            <a:r>
              <a:rPr lang="cs-CZ" dirty="0"/>
              <a:t> </a:t>
            </a:r>
            <a:r>
              <a:rPr lang="en-US" dirty="0"/>
              <a:t>their communities in and outside schools. The analyses</a:t>
            </a:r>
            <a:r>
              <a:rPr lang="cs-CZ" dirty="0"/>
              <a:t> </a:t>
            </a:r>
            <a:r>
              <a:rPr lang="en-US" dirty="0"/>
              <a:t>and analytical understanding that I develop are grounded</a:t>
            </a:r>
            <a:r>
              <a:rPr lang="cs-CZ" dirty="0"/>
              <a:t> </a:t>
            </a:r>
            <a:r>
              <a:rPr lang="en-US" dirty="0"/>
              <a:t>in qualitative data such as interviews with children and</a:t>
            </a:r>
            <a:r>
              <a:rPr lang="cs-CZ" dirty="0"/>
              <a:t> </a:t>
            </a:r>
            <a:r>
              <a:rPr lang="en-US" dirty="0"/>
              <a:t>extensive observation in schools and in after school care.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27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051A9-3584-41AA-8640-BF4D36DA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EDE05B-62A0-44AC-A916-7DFB71C7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3757"/>
            <a:ext cx="9601200" cy="4303643"/>
          </a:xfrm>
        </p:spPr>
        <p:txBody>
          <a:bodyPr>
            <a:normAutofit/>
          </a:bodyPr>
          <a:lstStyle/>
          <a:p>
            <a:r>
              <a:rPr lang="en-US" dirty="0"/>
              <a:t>The study addresses factors that relate to defending of classmates victimized by</a:t>
            </a:r>
            <a:r>
              <a:rPr lang="cs-CZ" dirty="0"/>
              <a:t> </a:t>
            </a:r>
            <a:r>
              <a:rPr lang="en-US" dirty="0"/>
              <a:t>bullying in early adolescence. Specifically, it examines whether moral motivation—</a:t>
            </a:r>
            <a:r>
              <a:rPr lang="cs-CZ" dirty="0"/>
              <a:t> </a:t>
            </a:r>
            <a:r>
              <a:rPr lang="en-US" dirty="0"/>
              <a:t>measured as a combination of emotion attributions and their justifications in</a:t>
            </a:r>
            <a:r>
              <a:rPr lang="cs-CZ" dirty="0"/>
              <a:t> </a:t>
            </a:r>
            <a:r>
              <a:rPr lang="en-US" dirty="0"/>
              <a:t>response to a hypothetical transgression—predicts defending in context of gender,</a:t>
            </a:r>
            <a:r>
              <a:rPr lang="cs-CZ" dirty="0"/>
              <a:t> </a:t>
            </a:r>
            <a:r>
              <a:rPr lang="en-US" dirty="0"/>
              <a:t>social preference, perceived popularity and teacher support. We gathered </a:t>
            </a:r>
            <a:r>
              <a:rPr lang="en-US" dirty="0" err="1"/>
              <a:t>singletime</a:t>
            </a:r>
            <a:r>
              <a:rPr lang="en-US" dirty="0"/>
              <a:t>-point data on a sample of 512 sixth-graders (aged 11–13 years). A three-step</a:t>
            </a:r>
            <a:r>
              <a:rPr lang="cs-CZ" dirty="0"/>
              <a:t> </a:t>
            </a:r>
            <a:r>
              <a:rPr lang="en-US" dirty="0"/>
              <a:t>hierarchical regression analysis showed that defending was positively predicted by:</a:t>
            </a:r>
            <a:r>
              <a:rPr lang="cs-CZ" dirty="0"/>
              <a:t> </a:t>
            </a:r>
            <a:r>
              <a:rPr lang="en-US" dirty="0"/>
              <a:t>(1) moral motivation, when gender, social preference, perceived popularity and</a:t>
            </a:r>
            <a:r>
              <a:rPr lang="cs-CZ" dirty="0"/>
              <a:t> </a:t>
            </a:r>
            <a:r>
              <a:rPr lang="en-US" dirty="0"/>
              <a:t>teacher support were accounted for; (2) interaction between moral motivation and</a:t>
            </a:r>
            <a:r>
              <a:rPr lang="cs-CZ" dirty="0"/>
              <a:t> </a:t>
            </a:r>
            <a:r>
              <a:rPr lang="en-US" dirty="0"/>
              <a:t>social preference, when all other independent variables were accounted for. Simple</a:t>
            </a:r>
            <a:r>
              <a:rPr lang="cs-CZ" dirty="0"/>
              <a:t> </a:t>
            </a:r>
            <a:r>
              <a:rPr lang="en-US" dirty="0"/>
              <a:t>slopes indicated that increased social preference strengthened the link between</a:t>
            </a:r>
            <a:r>
              <a:rPr lang="cs-CZ" dirty="0"/>
              <a:t> </a:t>
            </a:r>
            <a:r>
              <a:rPr lang="en-US" dirty="0"/>
              <a:t>moral motivation and defending. The full model explained 40.5% of the variance in</a:t>
            </a:r>
            <a:r>
              <a:rPr lang="cs-CZ" dirty="0"/>
              <a:t> </a:t>
            </a:r>
            <a:r>
              <a:rPr lang="en-US" dirty="0"/>
              <a:t>defending. The findings underscore the relevance of morality and its interplay with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preference in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defending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5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AEB82-FFBD-4AE2-9DBA-8769E77E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 v 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85FCC-3B0F-40D4-8002-B9A7D5D01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Kontaktní setkání - online </a:t>
            </a:r>
            <a:r>
              <a:rPr lang="cs-CZ" dirty="0"/>
              <a:t>viz SIS - rozvrh</a:t>
            </a:r>
            <a:endParaRPr lang="en-US" dirty="0"/>
          </a:p>
          <a:p>
            <a:pPr lvl="3"/>
            <a:r>
              <a:rPr lang="en-US" i="0" dirty="0"/>
              <a:t>26.2., 12.3., 23.4., 7.5. prob</a:t>
            </a:r>
            <a:r>
              <a:rPr lang="cs-CZ" i="0" dirty="0" err="1"/>
              <a:t>íhají</a:t>
            </a:r>
            <a:r>
              <a:rPr lang="cs-CZ" i="0" dirty="0"/>
              <a:t> online synchronní lekce dle rozvrhu</a:t>
            </a:r>
          </a:p>
          <a:p>
            <a:pPr lvl="3"/>
            <a:r>
              <a:rPr lang="cs-CZ" i="0" dirty="0"/>
              <a:t>26.3., 9.4. nahrané přednášky/prezentace v </a:t>
            </a:r>
            <a:r>
              <a:rPr lang="cs-CZ" i="0" dirty="0" err="1"/>
              <a:t>Moodle</a:t>
            </a:r>
            <a:endParaRPr lang="cs-CZ" i="0" dirty="0"/>
          </a:p>
          <a:p>
            <a:r>
              <a:rPr lang="cs-CZ" b="1" dirty="0"/>
              <a:t>Online opora kurzu/náhrada </a:t>
            </a:r>
          </a:p>
          <a:p>
            <a:pPr lvl="1"/>
            <a:r>
              <a:rPr lang="cs-CZ" dirty="0"/>
              <a:t>Nutnost se zapsat s heslem a zvolit skupinu PS</a:t>
            </a:r>
          </a:p>
          <a:p>
            <a:pPr lvl="1"/>
            <a:r>
              <a:rPr lang="cs-CZ" dirty="0"/>
              <a:t>Ke každému tématu dle </a:t>
            </a:r>
            <a:r>
              <a:rPr lang="cs-CZ" dirty="0" err="1"/>
              <a:t>syllabu</a:t>
            </a:r>
            <a:r>
              <a:rPr lang="cs-CZ" dirty="0"/>
              <a:t> – prezentace, studijní materiály, </a:t>
            </a:r>
            <a:r>
              <a:rPr lang="cs-CZ" u="sng" dirty="0"/>
              <a:t>průběžný úkol (25% známky) a průběžný test (25% známky)</a:t>
            </a:r>
          </a:p>
          <a:p>
            <a:pPr lvl="1"/>
            <a:r>
              <a:rPr lang="cs-CZ" u="sng" dirty="0"/>
              <a:t>Průběžné úkoly/testy se zavřou s koncem výuky</a:t>
            </a:r>
          </a:p>
          <a:p>
            <a:r>
              <a:rPr lang="cs-CZ" b="1" dirty="0"/>
              <a:t>Zkouška – </a:t>
            </a:r>
            <a:r>
              <a:rPr lang="cs-CZ" dirty="0"/>
              <a:t>online test (výběr otázek z průběžných testů, 50% známky)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72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4123A-72C6-42E2-BF89-58D86A06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5CB330-0D7E-4ABA-8636-71D14AA2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 1: kritické směry</a:t>
            </a:r>
          </a:p>
          <a:p>
            <a:pPr lvl="1"/>
            <a:r>
              <a:rPr lang="cs-CZ" dirty="0" err="1"/>
              <a:t>Sondergaard</a:t>
            </a:r>
            <a:r>
              <a:rPr lang="cs-CZ" dirty="0"/>
              <a:t>, D.M. (2017).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Thrill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Bullying</a:t>
            </a:r>
            <a:r>
              <a:rPr lang="cs-CZ" dirty="0"/>
              <a:t>. </a:t>
            </a:r>
            <a:r>
              <a:rPr lang="cs-CZ" dirty="0" err="1"/>
              <a:t>Bullying</a:t>
            </a:r>
            <a:r>
              <a:rPr lang="cs-CZ" dirty="0"/>
              <a:t>, </a:t>
            </a:r>
            <a:r>
              <a:rPr lang="cs-CZ" dirty="0" err="1"/>
              <a:t>humour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48(1): 48-65.</a:t>
            </a:r>
          </a:p>
          <a:p>
            <a:r>
              <a:rPr lang="cs-CZ" dirty="0"/>
              <a:t>Text 2: kognitivně experimentální přístup</a:t>
            </a:r>
          </a:p>
          <a:p>
            <a:pPr lvl="1"/>
            <a:r>
              <a:rPr lang="cs-CZ" dirty="0"/>
              <a:t>Kollerová, L., Janošová, P., Říčan, P. (2015). </a:t>
            </a:r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 in </a:t>
            </a:r>
            <a:r>
              <a:rPr lang="cs-CZ" dirty="0" err="1"/>
              <a:t>defending</a:t>
            </a:r>
            <a:r>
              <a:rPr lang="cs-CZ" dirty="0"/>
              <a:t> </a:t>
            </a:r>
            <a:r>
              <a:rPr lang="cs-CZ" dirty="0" err="1"/>
              <a:t>classmates</a:t>
            </a:r>
            <a:r>
              <a:rPr lang="cs-CZ" dirty="0"/>
              <a:t> </a:t>
            </a:r>
            <a:r>
              <a:rPr lang="cs-CZ" dirty="0" err="1"/>
              <a:t>victimized</a:t>
            </a:r>
            <a:r>
              <a:rPr lang="cs-CZ" dirty="0"/>
              <a:t> by </a:t>
            </a:r>
            <a:r>
              <a:rPr lang="cs-CZ" dirty="0" err="1"/>
              <a:t>bullying</a:t>
            </a:r>
            <a:r>
              <a:rPr lang="cs-CZ" dirty="0"/>
              <a:t>.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Developmental</a:t>
            </a:r>
            <a:r>
              <a:rPr lang="cs-CZ" dirty="0"/>
              <a:t> Psychology 12(3).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45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A8CE9A-8DDF-4E2A-BEF0-E989F89D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 sociální psychologie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5609AE-94FC-4388-971F-3CAFBA700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Experimentální sociální psychologie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53B94E-66DD-4642-A417-7352BCE19E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Vědecká metoda jako nástroj poznání, důraz na experiment</a:t>
            </a:r>
          </a:p>
          <a:p>
            <a:r>
              <a:rPr lang="cs-CZ" dirty="0"/>
              <a:t>Poznání by mělo být ideologicky neutrální</a:t>
            </a:r>
          </a:p>
          <a:p>
            <a:r>
              <a:rPr lang="cs-CZ" dirty="0"/>
              <a:t>Společenský svět je vnímaný jako oddělený od jednotlivců; svět existuje jako objektivně daný, pozorovatelný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6497D90-080A-470F-B84F-5E56A390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Kritická sociální psychologie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AA903A9-8484-4DA4-8A80-8113E80D16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Širší škála možností poznání</a:t>
            </a:r>
          </a:p>
          <a:p>
            <a:r>
              <a:rPr lang="cs-CZ" dirty="0"/>
              <a:t>Poznání je ve své podstatě už ideologicky situované, nutnost reflexe východisek výzkumníka</a:t>
            </a:r>
          </a:p>
          <a:p>
            <a:r>
              <a:rPr lang="cs-CZ" dirty="0"/>
              <a:t>Společenský svět tvoří lidé, kteří jsou v vzájemné interakci, výzkumem vytváříme „nový svět“, přinášíme nové významy</a:t>
            </a:r>
          </a:p>
        </p:txBody>
      </p:sp>
    </p:spTree>
    <p:extLst>
      <p:ext uri="{BB962C8B-B14F-4D97-AF65-F5344CB8AC3E}">
        <p14:creationId xmlns:p14="http://schemas.microsoft.com/office/powerpoint/2010/main" val="403497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FEB443-D541-4421-BBD4-CE4AF52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A66241B-0916-40C3-ACF1-E34A4B478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898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23080-B099-4D25-9F02-F6DE958E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67139"/>
          </a:xfrm>
        </p:spPr>
        <p:txBody>
          <a:bodyPr>
            <a:noAutofit/>
          </a:bodyPr>
          <a:lstStyle/>
          <a:p>
            <a:r>
              <a:rPr lang="cs-CZ" sz="3600" dirty="0"/>
              <a:t>Brainstorming: </a:t>
            </a:r>
            <a:r>
              <a:rPr lang="en-US" sz="3600" dirty="0" err="1"/>
              <a:t>Odli</a:t>
            </a:r>
            <a:r>
              <a:rPr lang="cs-CZ" sz="3600" dirty="0" err="1"/>
              <a:t>šné</a:t>
            </a:r>
            <a:r>
              <a:rPr lang="cs-CZ" sz="3600" dirty="0"/>
              <a:t> metodologické přístupy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90AAC6-52DD-478C-8269-EFC0EF3E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44487"/>
            <a:ext cx="4443984" cy="467139"/>
          </a:xfrm>
        </p:spPr>
        <p:txBody>
          <a:bodyPr/>
          <a:lstStyle/>
          <a:p>
            <a:r>
              <a:rPr lang="cs-CZ" dirty="0"/>
              <a:t>Kvantitativní	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3921A99-1AB2-410E-9415-BC405520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080591"/>
            <a:ext cx="4443984" cy="378680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Čísla</a:t>
            </a:r>
          </a:p>
          <a:p>
            <a:r>
              <a:rPr lang="cs-CZ" dirty="0"/>
              <a:t>Perspektiva výzkumníka</a:t>
            </a:r>
          </a:p>
          <a:p>
            <a:r>
              <a:rPr lang="cs-CZ" dirty="0"/>
              <a:t>Odstup</a:t>
            </a:r>
          </a:p>
          <a:p>
            <a:r>
              <a:rPr lang="cs-CZ" dirty="0"/>
              <a:t>Testování teorie</a:t>
            </a:r>
          </a:p>
          <a:p>
            <a:r>
              <a:rPr lang="cs-CZ" dirty="0"/>
              <a:t>Statické</a:t>
            </a:r>
          </a:p>
          <a:p>
            <a:r>
              <a:rPr lang="cs-CZ" dirty="0"/>
              <a:t>Strukturované</a:t>
            </a:r>
          </a:p>
          <a:p>
            <a:r>
              <a:rPr lang="cs-CZ" dirty="0"/>
              <a:t>Generalizace</a:t>
            </a:r>
          </a:p>
          <a:p>
            <a:r>
              <a:rPr lang="cs-CZ" dirty="0"/>
              <a:t>Data, reliabilita</a:t>
            </a:r>
          </a:p>
          <a:p>
            <a:r>
              <a:rPr lang="cs-CZ" dirty="0"/>
              <a:t>Makro úroveň</a:t>
            </a:r>
          </a:p>
          <a:p>
            <a:r>
              <a:rPr lang="cs-CZ" dirty="0"/>
              <a:t>Chování</a:t>
            </a:r>
          </a:p>
          <a:p>
            <a:r>
              <a:rPr lang="cs-CZ" dirty="0"/>
              <a:t>Umělé/laboratorní prostředí</a:t>
            </a:r>
          </a:p>
          <a:p>
            <a:r>
              <a:rPr lang="cs-CZ" dirty="0"/>
              <a:t>Extensivní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CF93DC6-B97E-4DF6-A58B-01B27D4C5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444487"/>
            <a:ext cx="4443984" cy="467139"/>
          </a:xfrm>
        </p:spPr>
        <p:txBody>
          <a:bodyPr/>
          <a:lstStyle/>
          <a:p>
            <a:r>
              <a:rPr lang="cs-CZ" dirty="0"/>
              <a:t>Kvalitativní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E6B6BE7-C1DF-46A9-8C0D-87BA04D89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080591"/>
            <a:ext cx="4443984" cy="378680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Slova</a:t>
            </a:r>
          </a:p>
          <a:p>
            <a:r>
              <a:rPr lang="cs-CZ" dirty="0"/>
              <a:t>Perspektiva respondentů</a:t>
            </a:r>
          </a:p>
          <a:p>
            <a:r>
              <a:rPr lang="cs-CZ" dirty="0"/>
              <a:t>Blízkost</a:t>
            </a:r>
          </a:p>
          <a:p>
            <a:r>
              <a:rPr lang="cs-CZ" dirty="0"/>
              <a:t>Prozkoumání teorie</a:t>
            </a:r>
          </a:p>
          <a:p>
            <a:r>
              <a:rPr lang="cs-CZ" dirty="0"/>
              <a:t>Procesy</a:t>
            </a:r>
          </a:p>
          <a:p>
            <a:r>
              <a:rPr lang="cs-CZ" dirty="0"/>
              <a:t>Nestrukturované</a:t>
            </a:r>
          </a:p>
          <a:p>
            <a:r>
              <a:rPr lang="cs-CZ" dirty="0"/>
              <a:t>Idiografický přístup</a:t>
            </a:r>
          </a:p>
          <a:p>
            <a:r>
              <a:rPr lang="cs-CZ" dirty="0"/>
              <a:t>Bohatá, osobní data</a:t>
            </a:r>
          </a:p>
          <a:p>
            <a:r>
              <a:rPr lang="cs-CZ" dirty="0"/>
              <a:t>Mikro úroveň</a:t>
            </a:r>
          </a:p>
          <a:p>
            <a:r>
              <a:rPr lang="cs-CZ" dirty="0"/>
              <a:t>Význam</a:t>
            </a:r>
          </a:p>
          <a:p>
            <a:r>
              <a:rPr lang="cs-CZ" dirty="0"/>
              <a:t>Přirozené prostředí</a:t>
            </a:r>
          </a:p>
          <a:p>
            <a:r>
              <a:rPr lang="cs-CZ" dirty="0"/>
              <a:t>Intenzivní</a:t>
            </a:r>
          </a:p>
        </p:txBody>
      </p:sp>
    </p:spTree>
    <p:extLst>
      <p:ext uri="{BB962C8B-B14F-4D97-AF65-F5344CB8AC3E}">
        <p14:creationId xmlns:p14="http://schemas.microsoft.com/office/powerpoint/2010/main" val="8730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C8376-5FFF-4C33-9009-838C7FDB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20148"/>
          </a:xfrm>
        </p:spPr>
        <p:txBody>
          <a:bodyPr>
            <a:normAutofit/>
          </a:bodyPr>
          <a:lstStyle/>
          <a:p>
            <a:r>
              <a:rPr lang="cs-CZ" sz="2800" dirty="0"/>
              <a:t>Východiska pozitivistického a fenomenologického paradigmatu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A63BE712-1C73-408C-A2C9-CAFEB8801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48894"/>
              </p:ext>
            </p:extLst>
          </p:nvPr>
        </p:nvGraphicFramePr>
        <p:xfrm>
          <a:off x="1371600" y="1510748"/>
          <a:ext cx="9601200" cy="499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9109529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74157949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112606023"/>
                    </a:ext>
                  </a:extLst>
                </a:gridCol>
              </a:tblGrid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Základní předpoklady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Pozitivistické paradigma (mainstream)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Fenomenologické paradigma (kritické směry)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699899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Význam hodnot, kritérií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Výzkumná činnost není hodnotově vázaná, je nezávislá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Výzkumná činnost je hodnotově vázaná a není nezávislá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64270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Povaha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Realita je daná a je možné ji rozdělit na části a ty zkoumat (a prostřednictvím zkoumání částí porozumět celku)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Realita je konstruovaná (naše představa o ní je konstruovaná), je mnohotvárná a má holistickou povahu (nelze ji rozdělit na části a ty postupně zkoumat)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03132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Vztah mezi poznávajícím subjektem a poznávaným předmětem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Poznávající s. a př. poznání jsou nezávislé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Poznávající s. a předmět jeho poznávání jsou spjaty, proces poznávání je interaktivní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44275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Existence kauzálních souvislostí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Existují jasně ohraničené reálné příčiny, které jsou odlišitelné od následků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Všechny jevy se ovlivňují navzájem, není možné odlišit příčiny a následky, jsou provázány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40148"/>
                  </a:ext>
                </a:extLst>
              </a:tr>
              <a:tr h="776909">
                <a:tc>
                  <a:txBody>
                    <a:bodyPr/>
                    <a:lstStyle/>
                    <a:p>
                      <a:r>
                        <a:rPr lang="cs-CZ" sz="1400" dirty="0"/>
                        <a:t>Generalizace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Zobecnění nezávislé na kontextuálních souvislostech a čase lze provádět a výzkum o to usiluje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Zobecnění je možné provést pouze při zohlednění kontextuálních souvislostí, tedy pouze v závislosti na kontextu, čase, osobách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5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35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06C4C-38D2-47B8-BF4C-F6AA3D8B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2426"/>
          </a:xfrm>
        </p:spPr>
        <p:txBody>
          <a:bodyPr/>
          <a:lstStyle/>
          <a:p>
            <a:r>
              <a:rPr lang="cs-CZ" dirty="0"/>
              <a:t>Smíšený výzkumný design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1BA060-B197-418F-9396-3C208D7A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8226"/>
            <a:ext cx="9601200" cy="4489174"/>
          </a:xfrm>
        </p:spPr>
        <p:txBody>
          <a:bodyPr/>
          <a:lstStyle/>
          <a:p>
            <a:r>
              <a:rPr lang="cs-CZ" dirty="0" err="1"/>
              <a:t>Nepoměřitelnost</a:t>
            </a:r>
            <a:r>
              <a:rPr lang="cs-CZ" dirty="0"/>
              <a:t> pozic QUAL/QUANT x smíšený design (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, </a:t>
            </a:r>
            <a:r>
              <a:rPr lang="cs-CZ" dirty="0" err="1"/>
              <a:t>Teddlie</a:t>
            </a:r>
            <a:r>
              <a:rPr lang="cs-CZ" dirty="0"/>
              <a:t>, </a:t>
            </a:r>
            <a:r>
              <a:rPr lang="cs-CZ" dirty="0" err="1"/>
              <a:t>Tashakkori</a:t>
            </a:r>
            <a:r>
              <a:rPr lang="cs-CZ" dirty="0"/>
              <a:t>, 2009)</a:t>
            </a:r>
          </a:p>
          <a:p>
            <a:r>
              <a:rPr lang="cs-CZ" dirty="0"/>
              <a:t>Smíšený výzkum znamená, je že pracováno s mixem na úrovni metodologie i metod, někteří autoři se přiklánějí k pragmatickému pojetí ve snaze „sladit“/integrovat různá východiska</a:t>
            </a:r>
          </a:p>
          <a:p>
            <a:r>
              <a:rPr lang="cs-CZ" u="sng" dirty="0"/>
              <a:t>Výhody: </a:t>
            </a:r>
            <a:r>
              <a:rPr lang="cs-CZ" dirty="0"/>
              <a:t>komplementarita, komplexní pohled, vývoj – fáze výzkumu se doplňují, navozují další postup, rozšíření záběru, diverzita… vize vyšší důvěryhodnosti výzkumu</a:t>
            </a:r>
          </a:p>
          <a:p>
            <a:r>
              <a:rPr lang="cs-CZ" u="sng" dirty="0"/>
              <a:t>Otázky/výzvy: </a:t>
            </a:r>
            <a:r>
              <a:rPr lang="cs-CZ" dirty="0"/>
              <a:t>Na jaké úrovni proběhne integrace? Odborná připravenost integrovat výstupy, časová náročnost, v praxi spíše dominuje jeden z přístupů a druhý je doplňující; možnost využít konverze (např. kvantifikovat kvalitativní data)</a:t>
            </a:r>
          </a:p>
        </p:txBody>
      </p:sp>
    </p:spTree>
    <p:extLst>
      <p:ext uri="{BB962C8B-B14F-4D97-AF65-F5344CB8AC3E}">
        <p14:creationId xmlns:p14="http://schemas.microsoft.com/office/powerpoint/2010/main" val="333010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6E4C3-2D20-4CE5-A8D6-6F79221B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938915-CEBF-4A61-9110-6C7DF19A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3045"/>
            <a:ext cx="9601200" cy="429915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Bačová, V. (2009). </a:t>
            </a:r>
            <a:r>
              <a:rPr lang="cs-CZ" dirty="0" err="1"/>
              <a:t>Súčasné</a:t>
            </a:r>
            <a:r>
              <a:rPr lang="cs-CZ" dirty="0"/>
              <a:t> </a:t>
            </a:r>
            <a:r>
              <a:rPr lang="cs-CZ" dirty="0" err="1"/>
              <a:t>smery</a:t>
            </a:r>
            <a:r>
              <a:rPr lang="cs-CZ" dirty="0"/>
              <a:t> v </a:t>
            </a:r>
            <a:r>
              <a:rPr lang="cs-CZ" dirty="0" err="1"/>
              <a:t>psychológii</a:t>
            </a:r>
            <a:r>
              <a:rPr lang="cs-CZ" dirty="0"/>
              <a:t>. Bratislava, VEDA.</a:t>
            </a:r>
          </a:p>
          <a:p>
            <a:r>
              <a:rPr lang="cs-CZ" dirty="0" err="1"/>
              <a:t>Gough</a:t>
            </a:r>
            <a:r>
              <a:rPr lang="cs-CZ" dirty="0"/>
              <a:t>, B., </a:t>
            </a:r>
            <a:r>
              <a:rPr lang="cs-CZ" dirty="0" err="1"/>
              <a:t>McFadden</a:t>
            </a:r>
            <a:r>
              <a:rPr lang="cs-CZ" dirty="0"/>
              <a:t>, M., McDonald, M. (2013).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. UK, </a:t>
            </a:r>
            <a:r>
              <a:rPr lang="cs-CZ" dirty="0" err="1"/>
              <a:t>Palgrave</a:t>
            </a:r>
            <a:r>
              <a:rPr lang="cs-CZ" dirty="0"/>
              <a:t> </a:t>
            </a:r>
            <a:r>
              <a:rPr lang="cs-CZ" dirty="0" err="1"/>
              <a:t>Macmilan</a:t>
            </a:r>
            <a:r>
              <a:rPr lang="cs-CZ" dirty="0"/>
              <a:t>. </a:t>
            </a:r>
          </a:p>
          <a:p>
            <a:r>
              <a:rPr lang="cs-CZ" dirty="0" err="1"/>
              <a:t>Lahn</a:t>
            </a:r>
            <a:r>
              <a:rPr lang="cs-CZ" dirty="0"/>
              <a:t>, L. Ch., </a:t>
            </a:r>
            <a:r>
              <a:rPr lang="cs-CZ" dirty="0" err="1"/>
              <a:t>Arnseth</a:t>
            </a:r>
            <a:r>
              <a:rPr lang="cs-CZ" dirty="0"/>
              <a:t>, H. </a:t>
            </a:r>
            <a:r>
              <a:rPr lang="cs-CZ" dirty="0" err="1"/>
              <a:t>Chr</a:t>
            </a:r>
            <a:r>
              <a:rPr lang="cs-CZ" dirty="0"/>
              <a:t>. Basic </a:t>
            </a:r>
            <a:r>
              <a:rPr lang="cs-CZ" dirty="0" err="1"/>
              <a:t>course</a:t>
            </a:r>
            <a:r>
              <a:rPr lang="cs-CZ" dirty="0"/>
              <a:t> in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, </a:t>
            </a:r>
            <a:r>
              <a:rPr lang="cs-CZ" dirty="0" err="1"/>
              <a:t>general</a:t>
            </a:r>
            <a:r>
              <a:rPr lang="cs-CZ" dirty="0"/>
              <a:t> part. University in Oslo: </a:t>
            </a:r>
            <a:r>
              <a:rPr lang="cs-CZ" dirty="0" err="1"/>
              <a:t>Institutt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pedagogikk</a:t>
            </a:r>
            <a:r>
              <a:rPr lang="cs-CZ" dirty="0"/>
              <a:t> </a:t>
            </a:r>
          </a:p>
          <a:p>
            <a:r>
              <a:rPr lang="cs-CZ" b="1" dirty="0"/>
              <a:t>Masaryk, R. (2013). </a:t>
            </a:r>
            <a:r>
              <a:rPr lang="cs-CZ" b="1" dirty="0" err="1"/>
              <a:t>Medzi</a:t>
            </a:r>
            <a:r>
              <a:rPr lang="cs-CZ" b="1" dirty="0"/>
              <a:t> </a:t>
            </a:r>
            <a:r>
              <a:rPr lang="cs-CZ" b="1" dirty="0" err="1"/>
              <a:t>člověkom</a:t>
            </a:r>
            <a:r>
              <a:rPr lang="cs-CZ" b="1" dirty="0"/>
              <a:t> a </a:t>
            </a:r>
            <a:r>
              <a:rPr lang="cs-CZ" b="1" dirty="0" err="1"/>
              <a:t>ľudmi</a:t>
            </a:r>
            <a:r>
              <a:rPr lang="cs-CZ" b="1" dirty="0"/>
              <a:t>. Úvod do </a:t>
            </a:r>
            <a:r>
              <a:rPr lang="cs-CZ" b="1" dirty="0" err="1"/>
              <a:t>sociálnej</a:t>
            </a:r>
            <a:r>
              <a:rPr lang="cs-CZ" b="1" dirty="0"/>
              <a:t> </a:t>
            </a:r>
            <a:r>
              <a:rPr lang="cs-CZ" b="1" dirty="0" err="1"/>
              <a:t>psychológie</a:t>
            </a:r>
            <a:r>
              <a:rPr lang="cs-CZ" b="1" dirty="0"/>
              <a:t>. Bratislava, IRIS.</a:t>
            </a:r>
          </a:p>
          <a:p>
            <a:r>
              <a:rPr lang="cs-CZ" dirty="0" err="1"/>
              <a:t>Miovský</a:t>
            </a:r>
            <a:r>
              <a:rPr lang="cs-CZ" dirty="0"/>
              <a:t>, M. (2006). Kvalitativní přístup a metody v psychologickém výzkumu. Praha, </a:t>
            </a:r>
            <a:r>
              <a:rPr lang="cs-CZ" dirty="0" err="1"/>
              <a:t>Grada</a:t>
            </a:r>
            <a:r>
              <a:rPr lang="cs-CZ" dirty="0"/>
              <a:t>.  </a:t>
            </a:r>
          </a:p>
          <a:p>
            <a:r>
              <a:rPr lang="cs-CZ" dirty="0"/>
              <a:t>Plháková, A., (2006). Dějiny psychologie. Praha,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  <a:p>
            <a:r>
              <a:rPr lang="cs-CZ" b="1" dirty="0"/>
              <a:t>Výrost, J., Slaměník, I. (1998). Aplikovaná sociální psychologie I. Praha, Portál.</a:t>
            </a:r>
          </a:p>
          <a:p>
            <a:r>
              <a:rPr lang="cs-CZ" b="1" dirty="0"/>
              <a:t>Výrost, J., Slaměník, I., </a:t>
            </a:r>
            <a:r>
              <a:rPr lang="cs-CZ" b="1" dirty="0" err="1"/>
              <a:t>Sollárová</a:t>
            </a:r>
            <a:r>
              <a:rPr lang="cs-CZ" b="1" dirty="0"/>
              <a:t>, E. (2019). Sociální psychologie. Praha, Grada. </a:t>
            </a:r>
          </a:p>
          <a:p>
            <a:r>
              <a:rPr lang="cs-CZ" dirty="0"/>
              <a:t>Výrost, J., Slaměník, I. (2008). Sociální psychologie. Praha,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  <a:p>
            <a:r>
              <a:rPr lang="cs-CZ" dirty="0" err="1"/>
              <a:t>Teddlie</a:t>
            </a:r>
            <a:r>
              <a:rPr lang="cs-CZ" dirty="0"/>
              <a:t>, C., </a:t>
            </a:r>
            <a:r>
              <a:rPr lang="cs-CZ" dirty="0" err="1"/>
              <a:t>Tashakkori</a:t>
            </a:r>
            <a:r>
              <a:rPr lang="cs-CZ" dirty="0"/>
              <a:t>, A. (2009). </a:t>
            </a:r>
            <a:r>
              <a:rPr lang="cs-CZ" dirty="0" err="1"/>
              <a:t>Foundations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Oaks</a:t>
            </a:r>
            <a:r>
              <a:rPr lang="cs-CZ" dirty="0"/>
              <a:t>, CA, </a:t>
            </a:r>
            <a:r>
              <a:rPr lang="cs-CZ" dirty="0" err="1"/>
              <a:t>Sage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9582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F34C6-2CA1-4A51-9581-07AA805F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Případ Kitty Genovese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Zástupný symbol pro obsah 6" descr="Obsah obrázku osoba, vázanka, fotka, zeď&#10;&#10;Popis vygenerován s velmi vysokou mírou spolehlivosti">
            <a:extLst>
              <a:ext uri="{FF2B5EF4-FFF2-40B4-BE49-F238E27FC236}">
                <a16:creationId xmlns:a16="http://schemas.microsoft.com/office/drawing/2014/main" id="{1B9FDD77-49E5-41D4-91EC-9737F2461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402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56859-89AC-4E06-A3FD-C745DF9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cs-CZ" sz="3600"/>
              <a:t>Historické události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1363BC-80EB-4F50-8512-F4FCAAB8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09" y="327026"/>
            <a:ext cx="9090887" cy="2287587"/>
          </a:xfrm>
        </p:spPr>
        <p:txBody>
          <a:bodyPr anchor="ctr">
            <a:normAutofit/>
          </a:bodyPr>
          <a:lstStyle/>
          <a:p>
            <a:r>
              <a:rPr lang="cs-CZ" sz="1300" dirty="0" err="1"/>
              <a:t>Queens</a:t>
            </a:r>
            <a:r>
              <a:rPr lang="cs-CZ" sz="1300" dirty="0"/>
              <a:t>, NY, 1964</a:t>
            </a:r>
          </a:p>
          <a:p>
            <a:r>
              <a:rPr lang="cs-CZ" sz="1300" dirty="0"/>
              <a:t>Zavražděna v noci, když se vracela z práce. Vrah později vypátrán v souvislosti s vloupáním, odsouzen za vraždu a znásilnění více žen. </a:t>
            </a:r>
          </a:p>
          <a:p>
            <a:r>
              <a:rPr lang="cs-CZ" sz="1300" dirty="0"/>
              <a:t>Dobové články v médiích referovaly o tom, že vražda měla mnoho očitých svědků, kteří ale nepřišli na pomoc a žena zemřela předtím než policie přijela: </a:t>
            </a:r>
            <a:r>
              <a:rPr lang="en-US" sz="1300" i="1" dirty="0"/>
              <a:t>“37 Who Saw Murder Didn’t Call The Police” </a:t>
            </a:r>
            <a:endParaRPr lang="cs-CZ" sz="1300" i="1" dirty="0"/>
          </a:p>
          <a:p>
            <a:r>
              <a:rPr lang="cs-CZ" sz="1300" dirty="0"/>
              <a:t>4 roky na to vzniklo jednotné číslo pro tísňové volání (911), případy jako tento vedly k jeho zavedení</a:t>
            </a:r>
            <a:endParaRPr lang="cs-CZ" sz="1300" i="1" dirty="0"/>
          </a:p>
          <a:p>
            <a:r>
              <a:rPr lang="cs-CZ" sz="1300" i="1" dirty="0">
                <a:hlinkClick r:id="rId2"/>
              </a:rPr>
              <a:t>history.com - </a:t>
            </a:r>
            <a:r>
              <a:rPr lang="cs-CZ" sz="1300" i="1" dirty="0" err="1">
                <a:hlinkClick r:id="rId2"/>
              </a:rPr>
              <a:t>Kitty</a:t>
            </a:r>
            <a:r>
              <a:rPr lang="cs-CZ" sz="1300" i="1" dirty="0">
                <a:hlinkClick r:id="rId2"/>
              </a:rPr>
              <a:t> </a:t>
            </a:r>
            <a:r>
              <a:rPr lang="cs-CZ" sz="1300" i="1" dirty="0" err="1">
                <a:hlinkClick r:id="rId2"/>
              </a:rPr>
              <a:t>Genovese</a:t>
            </a:r>
            <a:endParaRPr lang="cs-CZ" sz="1300" i="1" dirty="0"/>
          </a:p>
        </p:txBody>
      </p:sp>
      <p:pic>
        <p:nvPicPr>
          <p:cNvPr id="7" name="Obrázek 6" descr="Obsah obrázku text, noviny&#10;&#10;Popis vygenerován s velmi vysokou mírou spolehlivosti">
            <a:extLst>
              <a:ext uri="{FF2B5EF4-FFF2-40B4-BE49-F238E27FC236}">
                <a16:creationId xmlns:a16="http://schemas.microsoft.com/office/drawing/2014/main" id="{4810D675-DFB4-49A2-936F-F9BE1F14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26863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45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1CF218-232A-467D-95D6-1B62BBAF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endParaRPr lang="cs-CZ" sz="3200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994297-1BF9-4E5B-9135-17F896FD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 fontScale="92500"/>
          </a:bodyPr>
          <a:lstStyle/>
          <a:p>
            <a:r>
              <a:rPr lang="en-US" sz="1800" dirty="0" err="1"/>
              <a:t>Vliv</a:t>
            </a:r>
            <a:r>
              <a:rPr lang="en-US" sz="1800" dirty="0"/>
              <a:t> p</a:t>
            </a:r>
            <a:r>
              <a:rPr lang="cs-CZ" sz="1800" dirty="0" err="1"/>
              <a:t>řípadu</a:t>
            </a:r>
            <a:r>
              <a:rPr lang="cs-CZ" sz="1800" dirty="0"/>
              <a:t>  na výzkum v sociální psychologii  - iniciuje studie prosociálního chování</a:t>
            </a:r>
          </a:p>
          <a:p>
            <a:endParaRPr lang="cs-CZ" sz="1800" dirty="0"/>
          </a:p>
          <a:p>
            <a:r>
              <a:rPr lang="cs-CZ" sz="1800" dirty="0"/>
              <a:t>Popis případu z učebnice sociální psychologie (Výrost, Slaměník, 2008)</a:t>
            </a:r>
          </a:p>
          <a:p>
            <a:endParaRPr lang="cs-CZ" sz="1800" dirty="0"/>
          </a:p>
          <a:p>
            <a:r>
              <a:rPr lang="cs-CZ" sz="1800" dirty="0"/>
              <a:t>Další příklad o něco přesněji popisující historické události – Kadlecová: </a:t>
            </a:r>
            <a:endParaRPr lang="en-US" sz="1800" dirty="0"/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https://clanky.rvp.cz/clanek/c/G/17893/efekt-prihlizejiciho.html/</a:t>
            </a:r>
            <a:endParaRPr lang="en-US" sz="1800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94F4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Zástupný symbol pro obsah 4">
            <a:extLst>
              <a:ext uri="{FF2B5EF4-FFF2-40B4-BE49-F238E27FC236}">
                <a16:creationId xmlns:a16="http://schemas.microsoft.com/office/drawing/2014/main" id="{CFA453DB-544A-4E0C-98E1-1C399B579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4ABE1-4E56-4E73-A2B1-03A8BB07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 v 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381CE-74A1-4675-8B8D-BD30B824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Kontaktní setkání (online) dle rozvrhu</a:t>
            </a:r>
          </a:p>
          <a:p>
            <a:pPr lvl="1"/>
            <a:r>
              <a:rPr lang="cs-CZ" dirty="0"/>
              <a:t>15.2. a 15.5.</a:t>
            </a:r>
          </a:p>
          <a:p>
            <a:pPr lvl="1"/>
            <a:r>
              <a:rPr lang="cs-CZ" dirty="0"/>
              <a:t>Dle zájmu se můžete připojit i na online setkání v PS</a:t>
            </a:r>
          </a:p>
          <a:p>
            <a:r>
              <a:rPr lang="cs-CZ" dirty="0"/>
              <a:t>Studijní podklady/prezentace/nahrané přednášky, průběžné úkoly a průběžné testy k jednotlivým lekcím (6 témat) budou zveřejňovány v </a:t>
            </a:r>
            <a:r>
              <a:rPr lang="cs-CZ" dirty="0" err="1"/>
              <a:t>Moodle</a:t>
            </a:r>
            <a:r>
              <a:rPr lang="cs-CZ" dirty="0"/>
              <a:t> cca po 14 dnech v návaznosti na PS, nutnost se do </a:t>
            </a:r>
            <a:r>
              <a:rPr lang="cs-CZ" dirty="0" err="1"/>
              <a:t>Moodle</a:t>
            </a:r>
            <a:r>
              <a:rPr lang="cs-CZ" dirty="0"/>
              <a:t> zapsat</a:t>
            </a:r>
            <a:r>
              <a:rPr lang="cs-CZ" u="sng" dirty="0"/>
              <a:t> s heslem a zvolit skupinu KS</a:t>
            </a:r>
          </a:p>
          <a:p>
            <a:r>
              <a:rPr lang="cs-CZ" dirty="0"/>
              <a:t> Ke každé lekci je průběžný úkol (dohromady 6x, 25% známky), průběžný test (6x, 25%)</a:t>
            </a:r>
          </a:p>
          <a:p>
            <a:pPr lvl="1"/>
            <a:r>
              <a:rPr lang="cs-CZ" u="sng" dirty="0"/>
              <a:t>Průběžné úkoly/testy se zavřou s koncem výuky 15.5. </a:t>
            </a:r>
            <a:endParaRPr lang="cs-CZ" dirty="0"/>
          </a:p>
          <a:p>
            <a:r>
              <a:rPr lang="cs-CZ" b="1" dirty="0"/>
              <a:t>Zkouška – </a:t>
            </a:r>
            <a:r>
              <a:rPr lang="cs-CZ" dirty="0"/>
              <a:t>online test (výběr otázek z průběžných testů, 50% známky)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33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7F85B3-2EFC-4811-BC3F-2A84EF4C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efektu přihlížejících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6DB8FC-923E-47D5-B2BA-C78857D75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Návazný sociálně-psychologický výzkum inspirovaný případem Kitty </a:t>
            </a:r>
            <a:r>
              <a:rPr lang="cs-CZ" dirty="0" err="1"/>
              <a:t>Genovese</a:t>
            </a:r>
            <a:endParaRPr lang="cs-CZ" dirty="0"/>
          </a:p>
          <a:p>
            <a:r>
              <a:rPr lang="cs-CZ" dirty="0"/>
              <a:t>Psychologové </a:t>
            </a:r>
            <a:r>
              <a:rPr lang="cs-CZ" dirty="0" err="1"/>
              <a:t>Latané</a:t>
            </a:r>
            <a:r>
              <a:rPr lang="cs-CZ" dirty="0"/>
              <a:t> a </a:t>
            </a:r>
            <a:r>
              <a:rPr lang="cs-CZ" dirty="0" err="1"/>
              <a:t>Darley</a:t>
            </a:r>
            <a:r>
              <a:rPr lang="cs-CZ" dirty="0"/>
              <a:t> formulují hypotézu o vlivu počtu přihlížejících </a:t>
            </a:r>
          </a:p>
        </p:txBody>
      </p:sp>
    </p:spTree>
    <p:extLst>
      <p:ext uri="{BB962C8B-B14F-4D97-AF65-F5344CB8AC3E}">
        <p14:creationId xmlns:p14="http://schemas.microsoft.com/office/powerpoint/2010/main" val="392560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02CE7-977C-474A-8A6C-57A12662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cs-CZ" dirty="0"/>
              <a:t>Hypotéza: vliv počtu přihlížejících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53D509-5437-45E3-A194-0804887E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4335"/>
            <a:ext cx="9601200" cy="43630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600" dirty="0"/>
              <a:t>Experimentální ověřování (</a:t>
            </a:r>
            <a:r>
              <a:rPr lang="cs-CZ" sz="2600" dirty="0" err="1"/>
              <a:t>Latané</a:t>
            </a:r>
            <a:r>
              <a:rPr lang="cs-CZ" sz="2600" dirty="0"/>
              <a:t>, </a:t>
            </a:r>
            <a:r>
              <a:rPr lang="cs-CZ" sz="2600" dirty="0" err="1"/>
              <a:t>Darley</a:t>
            </a:r>
            <a:r>
              <a:rPr lang="cs-CZ" sz="2600" dirty="0"/>
              <a:t>):</a:t>
            </a:r>
          </a:p>
          <a:p>
            <a:r>
              <a:rPr lang="cs-CZ" sz="2600" i="0" dirty="0"/>
              <a:t>Simulovali nebezpečí (kouř), sledovali reakce pokud bude v místnosti jeden student nebo více; jeden zaznamenal kouř do 5 vteřin, ve skupině cca po 20 vteřinách</a:t>
            </a:r>
          </a:p>
          <a:p>
            <a:pPr lvl="1"/>
            <a:r>
              <a:rPr lang="cs-CZ" sz="2600" i="0" dirty="0"/>
              <a:t>Se vzrůstajícím počtem se snižuje pravděpodobnost zaznamenání události jako tísňové</a:t>
            </a:r>
          </a:p>
          <a:p>
            <a:pPr lvl="1"/>
            <a:r>
              <a:rPr lang="cs-CZ" sz="2600" i="0" dirty="0"/>
              <a:t>S větší skupinou se snižuje osobní zodpovědnost-</a:t>
            </a:r>
            <a:r>
              <a:rPr lang="en-US" sz="2600" i="0" dirty="0"/>
              <a:t>&gt; </a:t>
            </a:r>
            <a:r>
              <a:rPr lang="cs-CZ" sz="2600" b="1" i="0" dirty="0"/>
              <a:t>rozptýlení odpovědnosti</a:t>
            </a:r>
          </a:p>
          <a:p>
            <a:pPr marL="0" indent="0">
              <a:buNone/>
            </a:pPr>
            <a:r>
              <a:rPr lang="cs-CZ" sz="2600" i="0" dirty="0"/>
              <a:t>Další faktory:</a:t>
            </a:r>
          </a:p>
          <a:p>
            <a:pPr lvl="1"/>
            <a:r>
              <a:rPr lang="cs-CZ" sz="2600" i="0" dirty="0"/>
              <a:t>Náhlost situace, </a:t>
            </a:r>
            <a:r>
              <a:rPr lang="cs-CZ" sz="2600" b="1" i="0" dirty="0"/>
              <a:t>nejednoznačnost</a:t>
            </a:r>
            <a:r>
              <a:rPr lang="cs-CZ" sz="2600" i="0" dirty="0"/>
              <a:t> při posouzení toho, co se stalo</a:t>
            </a:r>
          </a:p>
          <a:p>
            <a:pPr lvl="1"/>
            <a:r>
              <a:rPr lang="cs-CZ" sz="2600" i="0" dirty="0"/>
              <a:t>Spojení s konformitou – strach ze </a:t>
            </a:r>
            <a:r>
              <a:rPr lang="cs-CZ" sz="2600" b="1" i="0" dirty="0"/>
              <a:t>sociálního omylu</a:t>
            </a:r>
            <a:r>
              <a:rPr lang="cs-CZ" sz="2600" i="0" dirty="0"/>
              <a:t>? </a:t>
            </a:r>
            <a:r>
              <a:rPr lang="cs-CZ" sz="2600" i="0" dirty="0" err="1">
                <a:hlinkClick r:id="rId2"/>
              </a:rPr>
              <a:t>Dangerous</a:t>
            </a:r>
            <a:r>
              <a:rPr lang="cs-CZ" sz="2600" i="0" dirty="0">
                <a:hlinkClick r:id="rId2"/>
              </a:rPr>
              <a:t> </a:t>
            </a:r>
            <a:r>
              <a:rPr lang="cs-CZ" sz="2600" i="0" dirty="0" err="1">
                <a:hlinkClick r:id="rId2"/>
              </a:rPr>
              <a:t>conformity</a:t>
            </a:r>
            <a:r>
              <a:rPr lang="cs-CZ" sz="2600" i="0" dirty="0"/>
              <a:t> </a:t>
            </a:r>
          </a:p>
          <a:p>
            <a:pPr lvl="1"/>
            <a:r>
              <a:rPr lang="cs-CZ" sz="2600" i="0" dirty="0"/>
              <a:t>Náklady pomoci/náklady nepomoci (</a:t>
            </a:r>
            <a:r>
              <a:rPr lang="cs-CZ" sz="2600" i="0" dirty="0" err="1"/>
              <a:t>Piliavin</a:t>
            </a:r>
            <a:r>
              <a:rPr lang="cs-CZ" sz="2600" i="0" dirty="0"/>
              <a:t> a kol., cit. Masaryk),</a:t>
            </a:r>
            <a:r>
              <a:rPr lang="cs-CZ" sz="2600" i="0" dirty="0">
                <a:hlinkClick r:id="rId3"/>
              </a:rPr>
              <a:t> Cena Michala Velíška</a:t>
            </a:r>
            <a:endParaRPr lang="cs-CZ" sz="2600" i="0" dirty="0"/>
          </a:p>
          <a:p>
            <a:pPr lvl="1"/>
            <a:r>
              <a:rPr lang="cs-CZ" sz="2600" i="0" dirty="0"/>
              <a:t>Osobnostní determinanty – silná  identifikace s morálními normami – model rodičů/učitelů; emocionální stav – spíše pomáhají pozitivně naladění lidé, ale může jít i o situace odčinění viny</a:t>
            </a:r>
          </a:p>
          <a:p>
            <a:r>
              <a:rPr lang="en-US" sz="2600" i="0" dirty="0"/>
              <a:t>V</a:t>
            </a:r>
            <a:r>
              <a:rPr lang="cs-CZ" sz="2600" i="0" dirty="0" err="1"/>
              <a:t>yužíváno</a:t>
            </a:r>
            <a:r>
              <a:rPr lang="cs-CZ" sz="2600" i="0" dirty="0"/>
              <a:t> v praxi, např. programy prevence násilí: podpořit jednotlivce, aby reagoval navzdory vlivu skupiny, která snižuje pravděpodobnost intervence přihlížejících (z</a:t>
            </a:r>
            <a:r>
              <a:rPr lang="cs-CZ" sz="2600" dirty="0"/>
              <a:t>droje: </a:t>
            </a:r>
            <a:r>
              <a:rPr lang="cs-CZ" sz="2600" dirty="0" err="1"/>
              <a:t>Seu</a:t>
            </a:r>
            <a:r>
              <a:rPr lang="cs-CZ" sz="2600" dirty="0"/>
              <a:t>, 2017, Masaryk, 2013, </a:t>
            </a:r>
            <a:r>
              <a:rPr lang="cs-CZ" sz="2600" dirty="0" err="1"/>
              <a:t>Výros</a:t>
            </a:r>
            <a:r>
              <a:rPr lang="cs-CZ" sz="2600" dirty="0"/>
              <a:t>, </a:t>
            </a:r>
            <a:r>
              <a:rPr lang="en-US" sz="2600" dirty="0"/>
              <a:t>Slam</a:t>
            </a:r>
            <a:r>
              <a:rPr lang="cs-CZ" sz="2600" dirty="0" err="1"/>
              <a:t>ěník</a:t>
            </a:r>
            <a:r>
              <a:rPr lang="cs-CZ" sz="2600" dirty="0"/>
              <a:t>, 2008)</a:t>
            </a:r>
          </a:p>
          <a:p>
            <a:endParaRPr lang="cs-CZ" sz="2600" i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232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5B009-36FD-42AB-AE12-0BB3DBBC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přihlížejících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1DC6F0-238F-484F-ADEB-C5E0E5181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2016284"/>
            <a:ext cx="5651789" cy="3238848"/>
          </a:xfrm>
        </p:spPr>
      </p:pic>
    </p:spTree>
    <p:extLst>
      <p:ext uri="{BB962C8B-B14F-4D97-AF65-F5344CB8AC3E}">
        <p14:creationId xmlns:p14="http://schemas.microsoft.com/office/powerpoint/2010/main" val="3666139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EF01A-6D8B-42DF-B102-52405E1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787"/>
          </a:xfrm>
        </p:spPr>
        <p:txBody>
          <a:bodyPr/>
          <a:lstStyle/>
          <a:p>
            <a:r>
              <a:rPr lang="cs-CZ" dirty="0"/>
              <a:t>Kritika výzkumu efektu přihlížejících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17B381-F461-4EA2-A021-F65A5892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1819"/>
            <a:ext cx="9601200" cy="42155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Prezentace události v podobě nezávislých proměnných (např. velikost skupiny – oproti osobám – žena) </a:t>
            </a:r>
            <a:r>
              <a:rPr lang="cs-CZ" b="1" dirty="0"/>
              <a:t>opomíjí sociokulturní aspekty: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Nejsou součástí analýzy, tím se nemohou stát součástí způsobů vysvětlení daného fenoménu (redukce) </a:t>
            </a:r>
          </a:p>
          <a:p>
            <a:pPr lvl="1"/>
            <a:r>
              <a:rPr lang="cs-CZ" dirty="0"/>
              <a:t>je třeba vnímat faktory vlivu v souvislostech a vzájemné interakci (jak působí v reálném světě)  a ne v izolaci (experiment)</a:t>
            </a:r>
          </a:p>
          <a:p>
            <a:pPr marL="0" indent="0">
              <a:buNone/>
            </a:pPr>
            <a:r>
              <a:rPr lang="cs-CZ" dirty="0" err="1"/>
              <a:t>Cherry</a:t>
            </a:r>
            <a:r>
              <a:rPr lang="cs-CZ" dirty="0"/>
              <a:t> (1994): </a:t>
            </a:r>
          </a:p>
          <a:p>
            <a:r>
              <a:rPr lang="cs-CZ" dirty="0"/>
              <a:t>chybějící kontext </a:t>
            </a:r>
            <a:r>
              <a:rPr lang="cs-CZ" b="1" dirty="0"/>
              <a:t>násilného útoku muže na ženu; </a:t>
            </a:r>
            <a:r>
              <a:rPr lang="cs-CZ" dirty="0"/>
              <a:t>až feministické hnutí v 70.letech otevírá téma násilí na slabších (ženách, dětech), včetně násilí v partnerském vztahu</a:t>
            </a:r>
          </a:p>
          <a:p>
            <a:r>
              <a:rPr lang="cs-CZ" dirty="0"/>
              <a:t>cituje výzkum </a:t>
            </a:r>
            <a:r>
              <a:rPr lang="cs-CZ" dirty="0" err="1"/>
              <a:t>Shotland</a:t>
            </a:r>
            <a:r>
              <a:rPr lang="cs-CZ" dirty="0"/>
              <a:t>, </a:t>
            </a:r>
            <a:r>
              <a:rPr lang="cs-CZ" dirty="0" err="1"/>
              <a:t>Straw</a:t>
            </a:r>
            <a:r>
              <a:rPr lang="cs-CZ" dirty="0"/>
              <a:t> (1976): </a:t>
            </a:r>
            <a:r>
              <a:rPr lang="cs-CZ" i="1" dirty="0"/>
              <a:t>sledované situace útoku braly v potaz původní kontext, výsledky – svědci výrazně častěji intervenovali v případě, kdy se domnívali že útočník a oběť se neznají (65%) než v situaci, kdy se domnívali, že jde o partnerský pár (19%), zaměření studie tak </a:t>
            </a:r>
            <a:r>
              <a:rPr lang="cs-CZ" i="1" u="sng" dirty="0"/>
              <a:t>nebylo na faktory na straně přihlížejících</a:t>
            </a:r>
            <a:r>
              <a:rPr lang="cs-CZ" i="1" dirty="0"/>
              <a:t>, ale na rámec vztahů mezi muži a ženami</a:t>
            </a:r>
            <a:r>
              <a:rPr lang="cs-CZ" dirty="0"/>
              <a:t>; </a:t>
            </a:r>
          </a:p>
          <a:p>
            <a:r>
              <a:rPr lang="cs-CZ" dirty="0"/>
              <a:t>zároveň společenskou reakci na studii bere jako signál, že některé komunity se cítily být více zranitelné ve schopnosti předcházet násilí, problém má i rasové a třídní aspekty – potřeba socio-politické intervence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0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4C9AD-A91F-443B-A206-C40B1427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4290"/>
          </a:xfrm>
        </p:spPr>
        <p:txBody>
          <a:bodyPr>
            <a:normAutofit/>
          </a:bodyPr>
          <a:lstStyle/>
          <a:p>
            <a:r>
              <a:rPr lang="cs-CZ" sz="4000" dirty="0"/>
              <a:t>Přezkoumání případu Kitty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59E51E-75A4-4F5F-96F8-AAA46028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090"/>
            <a:ext cx="9601200" cy="4407310"/>
          </a:xfrm>
        </p:spPr>
        <p:txBody>
          <a:bodyPr>
            <a:normAutofit/>
          </a:bodyPr>
          <a:lstStyle/>
          <a:p>
            <a:r>
              <a:rPr lang="cs-CZ" dirty="0"/>
              <a:t>Studiem soudních přepisů a dalších materiálů spojených s případech, přichází s jinou verzí historických událostí než původní článek (</a:t>
            </a:r>
            <a:r>
              <a:rPr lang="cs-CZ" dirty="0" err="1"/>
              <a:t>Manning</a:t>
            </a:r>
            <a:r>
              <a:rPr lang="cs-CZ" dirty="0"/>
              <a:t> a kol., 2007)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i="1" dirty="0"/>
              <a:t>Nepotvrdil se počet 37 svědků; Nejednalo se o očité svědky, část sousedů pouze něco zaslechla; svědci viděli pouze část útoku, nevšimli si bodání nožem, vypadalo to jako nějaký spor, muž, který z okna zakřičel, útočníka nejprve odehnal;  druhý útok se odehrál mimo zraky hlavních svědků, kteří stanuli u soudu; svědci reportují, že několik z nich se pokusilo kontaktovat policii, což bylo v dané době poměrně složité, navíc z jejich lokality byly často hlášené barové bitky a policie nemusela být příliš ochotná zasáhnout; přesto policie přijela na místo ještě v okamžiku, kdy oběť žila, zemřela při převozu v sanitce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21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F962-E1A9-4BE8-BA32-BE2D0DB3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8535"/>
          </a:xfrm>
        </p:spPr>
        <p:txBody>
          <a:bodyPr/>
          <a:lstStyle/>
          <a:p>
            <a:r>
              <a:rPr lang="cs-CZ" dirty="0"/>
              <a:t>Nečinní přihlížející ve veřejném diskursu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BB799-3082-4032-8157-60C72F71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4335"/>
            <a:ext cx="9601200" cy="436306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Jakou funkci má </a:t>
            </a:r>
            <a:r>
              <a:rPr lang="cs-CZ" u="sng" dirty="0"/>
              <a:t>„podobenství o nečinných přihlížejících“ v učebnicích psychologie? </a:t>
            </a:r>
          </a:p>
          <a:p>
            <a:pPr lvl="1"/>
            <a:r>
              <a:rPr lang="cs-CZ" dirty="0"/>
              <a:t>Ilustrování obsahu, propojení experimentální práce s běžnými zkušenostmi</a:t>
            </a:r>
          </a:p>
          <a:p>
            <a:pPr lvl="1"/>
            <a:r>
              <a:rPr lang="cs-CZ" dirty="0"/>
              <a:t>V příběhu o nečinných svědcích je důraz na psychologické důsledky přítomnosti druhých</a:t>
            </a:r>
          </a:p>
          <a:p>
            <a:pPr lvl="1"/>
            <a:r>
              <a:rPr lang="cs-CZ" dirty="0"/>
              <a:t>Událost postavena do kontextu </a:t>
            </a:r>
            <a:r>
              <a:rPr lang="cs-CZ" u="sng" dirty="0"/>
              <a:t>negativního</a:t>
            </a:r>
            <a:r>
              <a:rPr lang="cs-CZ" dirty="0"/>
              <a:t> „vlivu davu“, odklon od vysvětlení individuální patologií, posun od porozumění vlivu davu ve smyslu aktivním (násilí, </a:t>
            </a:r>
            <a:r>
              <a:rPr lang="cs-CZ" dirty="0" err="1"/>
              <a:t>deindividuace</a:t>
            </a:r>
            <a:r>
              <a:rPr lang="cs-CZ" dirty="0"/>
              <a:t>, nákaza negativních emocí, iracionální chování) k hrozbě pasivního, anonymního davu – narušení sociálních norem </a:t>
            </a:r>
            <a:r>
              <a:rPr lang="cs-CZ" u="sng" dirty="0"/>
              <a:t>neaktivitou způsobenou přítomností druhých („</a:t>
            </a:r>
            <a:r>
              <a:rPr lang="cs-CZ" u="sng" dirty="0" err="1"/>
              <a:t>urban</a:t>
            </a:r>
            <a:r>
              <a:rPr lang="cs-CZ" u="sng" dirty="0"/>
              <a:t> </a:t>
            </a:r>
            <a:r>
              <a:rPr lang="cs-CZ" u="sng" dirty="0" err="1"/>
              <a:t>apathy</a:t>
            </a:r>
            <a:r>
              <a:rPr lang="cs-CZ" u="sng" dirty="0"/>
              <a:t>“)</a:t>
            </a:r>
          </a:p>
          <a:p>
            <a:r>
              <a:rPr lang="cs-CZ" u="sng" dirty="0"/>
              <a:t>Potřeba alternativního pohledu na vliv skupiny na pomáhající chování: </a:t>
            </a:r>
            <a:r>
              <a:rPr lang="cs-CZ" dirty="0"/>
              <a:t>výzkum zaměřený na facilitaci pomáhajícího chování, jak skupiny podporují intervenci v nouzi</a:t>
            </a:r>
          </a:p>
          <a:p>
            <a:r>
              <a:rPr lang="cs-CZ" dirty="0"/>
              <a:t>Riziko učebnic pokud nepracují s původními vzory, ale jen přebírají závěry jinde zveřejněné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19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64078-839E-4DAD-ADD8-72387627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výzkum efektu přihlížejících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8C8F9-64FD-49A1-BADB-FFBA272F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5561"/>
            <a:ext cx="9601200" cy="414183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Levine</a:t>
            </a:r>
            <a:r>
              <a:rPr lang="cs-CZ" dirty="0"/>
              <a:t>, </a:t>
            </a:r>
            <a:r>
              <a:rPr lang="cs-CZ" dirty="0" err="1"/>
              <a:t>Philpot</a:t>
            </a:r>
            <a:r>
              <a:rPr lang="cs-CZ" dirty="0"/>
              <a:t>, </a:t>
            </a:r>
            <a:r>
              <a:rPr lang="cs-CZ" dirty="0" err="1"/>
              <a:t>Kovalenko</a:t>
            </a:r>
            <a:r>
              <a:rPr lang="cs-CZ" dirty="0"/>
              <a:t> (2020)</a:t>
            </a:r>
          </a:p>
          <a:p>
            <a:r>
              <a:rPr lang="cs-CZ" b="1" dirty="0"/>
              <a:t>Přítomnost druhých může podpořit i inhibovat intervenci v krizové situaci</a:t>
            </a:r>
          </a:p>
          <a:p>
            <a:r>
              <a:rPr lang="cs-CZ" dirty="0"/>
              <a:t>Studie reálných situací zachycených na bezpečnostních kamerách ukazují, že </a:t>
            </a:r>
            <a:r>
              <a:rPr lang="cs-CZ" u="sng" dirty="0"/>
              <a:t>nějaká forma intervence přihlížejících je normou</a:t>
            </a:r>
            <a:r>
              <a:rPr lang="cs-CZ" dirty="0"/>
              <a:t> (90% alespoň jeden člověk zareagoval) a viktimizace přihlížejících je nízká (podle situace mezi 5-18%)</a:t>
            </a:r>
          </a:p>
          <a:p>
            <a:r>
              <a:rPr lang="cs-CZ" dirty="0"/>
              <a:t>Při tréninku prevence násilí je nezbytné vycházet z přesnější koncepce „efektu přihlížejících“:</a:t>
            </a:r>
          </a:p>
          <a:p>
            <a:pPr lvl="1"/>
            <a:r>
              <a:rPr lang="cs-CZ" dirty="0"/>
              <a:t>Intervence je pravděpodobná (ačkoliv ne vždy efektivní)</a:t>
            </a:r>
          </a:p>
          <a:p>
            <a:pPr lvl="1"/>
            <a:r>
              <a:rPr lang="cs-CZ" dirty="0"/>
              <a:t>Skupina má potenciál pro dobrou intervenci, je problematické ji vnímat negativně (v duchu rozptýlené zodpovědnosti)</a:t>
            </a:r>
          </a:p>
          <a:p>
            <a:pPr lvl="1"/>
            <a:r>
              <a:rPr lang="cs-CZ" dirty="0"/>
              <a:t>Informovat o reálných rizicích pro přihlížející</a:t>
            </a:r>
          </a:p>
          <a:p>
            <a:pPr lvl="1"/>
            <a:r>
              <a:rPr lang="cs-CZ" dirty="0"/>
              <a:t>Využít sílu vztahů mezi přihlížejícími, oběťmi a násilníky</a:t>
            </a:r>
          </a:p>
          <a:p>
            <a:pPr lvl="1"/>
            <a:endParaRPr lang="cs-CZ" dirty="0"/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4EC55279-A397-4EC4-AA48-90E3122A690C}"/>
              </a:ext>
            </a:extLst>
          </p:cNvPr>
          <p:cNvSpPr/>
          <p:nvPr/>
        </p:nvSpPr>
        <p:spPr>
          <a:xfrm>
            <a:off x="8436076" y="4881716"/>
            <a:ext cx="2094271" cy="78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Průběžný úkol</a:t>
            </a:r>
          </a:p>
        </p:txBody>
      </p:sp>
    </p:spTree>
    <p:extLst>
      <p:ext uri="{BB962C8B-B14F-4D97-AF65-F5344CB8AC3E}">
        <p14:creationId xmlns:p14="http://schemas.microsoft.com/office/powerpoint/2010/main" val="229371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4DAA4-D9C1-443D-B4D2-573ADA97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výzkum efektu přihlížejících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26250-7B3A-49D8-B36B-5E32C33C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0813"/>
            <a:ext cx="9601200" cy="415658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Metaanalytické</a:t>
            </a:r>
            <a:r>
              <a:rPr lang="cs-CZ" dirty="0"/>
              <a:t> studie </a:t>
            </a:r>
            <a:r>
              <a:rPr lang="cs-CZ" b="1" dirty="0"/>
              <a:t>nepotvrzují</a:t>
            </a:r>
            <a:r>
              <a:rPr lang="cs-CZ" dirty="0"/>
              <a:t> efekt přihlížejících, zejm. v kontextu agrese a násilí (analýzy záznamů </a:t>
            </a:r>
            <a:r>
              <a:rPr lang="cs-CZ" dirty="0" err="1"/>
              <a:t>bezp</a:t>
            </a:r>
            <a:r>
              <a:rPr lang="cs-CZ" dirty="0"/>
              <a:t>. kamer):</a:t>
            </a:r>
          </a:p>
          <a:p>
            <a:r>
              <a:rPr lang="cs-CZ" dirty="0"/>
              <a:t>Ne každý intervenuje, ale míra intervence je vysoká a čím více je přihlížejících, tím větší šance, že pomohou oběti</a:t>
            </a:r>
          </a:p>
          <a:p>
            <a:r>
              <a:rPr lang="cs-CZ" dirty="0"/>
              <a:t>Klíčový faktor je </a:t>
            </a:r>
            <a:r>
              <a:rPr lang="cs-CZ" u="sng" dirty="0"/>
              <a:t>sociální identita a vztahy mezi přihlížejícími, oběťmi a násilníky</a:t>
            </a:r>
            <a:r>
              <a:rPr lang="cs-CZ" dirty="0"/>
              <a:t> – různé identifikace mohou vést k podpoře intervence nebo k snížení pravděpodobnosti intervence= </a:t>
            </a:r>
            <a:r>
              <a:rPr lang="cs-CZ" u="sng" dirty="0"/>
              <a:t>vliv přítomnosti druhých není uniformní, ale je založen na interakci se sociální identitou zúčastněných </a:t>
            </a:r>
          </a:p>
          <a:p>
            <a:pPr lvl="2"/>
            <a:r>
              <a:rPr lang="cs-CZ" dirty="0"/>
              <a:t>Větší ochota pomoci, když je oběť vyhodnocena jako in-</a:t>
            </a:r>
            <a:r>
              <a:rPr lang="cs-CZ" dirty="0" err="1"/>
              <a:t>group</a:t>
            </a:r>
            <a:r>
              <a:rPr lang="cs-CZ" dirty="0"/>
              <a:t> (např. potřebovala pomoc osoba v tričku fotbalového týmu, kterému přihlížející fandili)</a:t>
            </a:r>
          </a:p>
          <a:p>
            <a:pPr lvl="2"/>
            <a:r>
              <a:rPr lang="cs-CZ" dirty="0"/>
              <a:t>Větší ochota zasáhnout, když je útočník vyhodnocen jako in-</a:t>
            </a:r>
            <a:r>
              <a:rPr lang="cs-CZ" dirty="0" err="1"/>
              <a:t>group</a:t>
            </a:r>
            <a:r>
              <a:rPr lang="cs-CZ" dirty="0"/>
              <a:t> a jeho negativní chování může poškodit celou skupinu (např.  na mezinárodním šampionátu skotský fanoušek zasáhl proti jinému, agresivně se chovajícímu skotskému fanouškovi) 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Šipka: ohnutá nahoru 6">
            <a:extLst>
              <a:ext uri="{FF2B5EF4-FFF2-40B4-BE49-F238E27FC236}">
                <a16:creationId xmlns:a16="http://schemas.microsoft.com/office/drawing/2014/main" id="{FF2D8E03-C151-439A-92FB-09FE2C4724B4}"/>
              </a:ext>
            </a:extLst>
          </p:cNvPr>
          <p:cNvSpPr/>
          <p:nvPr/>
        </p:nvSpPr>
        <p:spPr>
          <a:xfrm>
            <a:off x="1769806" y="5501149"/>
            <a:ext cx="1563329" cy="884904"/>
          </a:xfrm>
          <a:prstGeom prst="bentUpArrow">
            <a:avLst>
              <a:gd name="adj1" fmla="val 49999"/>
              <a:gd name="adj2" fmla="val 241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Průběžný úkol</a:t>
            </a:r>
          </a:p>
        </p:txBody>
      </p:sp>
    </p:spTree>
    <p:extLst>
      <p:ext uri="{BB962C8B-B14F-4D97-AF65-F5344CB8AC3E}">
        <p14:creationId xmlns:p14="http://schemas.microsoft.com/office/powerpoint/2010/main" val="57585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91702-1CAA-42F4-8C8C-D338DA23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studie prosociálního chování </a:t>
            </a:r>
            <a:r>
              <a:rPr lang="cs-CZ"/>
              <a:t>– příklad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8D6E1-DB9D-4458-944C-1958FC88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Reicher</a:t>
            </a:r>
            <a:r>
              <a:rPr lang="cs-CZ" dirty="0"/>
              <a:t>, </a:t>
            </a:r>
            <a:r>
              <a:rPr lang="cs-CZ" dirty="0" err="1"/>
              <a:t>Hopkings</a:t>
            </a:r>
            <a:r>
              <a:rPr lang="cs-CZ" dirty="0"/>
              <a:t>, </a:t>
            </a:r>
            <a:r>
              <a:rPr lang="cs-CZ" dirty="0" err="1"/>
              <a:t>Levine</a:t>
            </a:r>
            <a:r>
              <a:rPr lang="cs-CZ" dirty="0"/>
              <a:t> (2006, cit. </a:t>
            </a:r>
            <a:r>
              <a:rPr lang="cs-CZ" dirty="0" err="1"/>
              <a:t>Seu</a:t>
            </a:r>
            <a:r>
              <a:rPr lang="cs-CZ" dirty="0"/>
              <a:t>, 2017): mobilizace bulharských občanů proti deportaci Židů v 2.SV – tři klíčové argumenty: </a:t>
            </a:r>
          </a:p>
          <a:p>
            <a:pPr lvl="1"/>
            <a:r>
              <a:rPr lang="cs-CZ" dirty="0"/>
              <a:t>Zahrnutí do skupiny (</a:t>
            </a:r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inclusion</a:t>
            </a:r>
            <a:r>
              <a:rPr lang="cs-CZ" dirty="0"/>
              <a:t>), skupinové normy (</a:t>
            </a:r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), skupinové zájmy (</a:t>
            </a:r>
            <a:r>
              <a:rPr lang="cs-CZ" dirty="0" err="1"/>
              <a:t>category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Bulharští Židé byli prezentování jako členové skupiny zasluhující pomoc, převládl postoj, že celá skupina by byla poškozena pokud by byli pronásledování</a:t>
            </a:r>
          </a:p>
          <a:p>
            <a:pPr lvl="1"/>
            <a:r>
              <a:rPr lang="cs-CZ" dirty="0"/>
              <a:t>Běžní lidé pak stáli v opozici proti deportaci Židů</a:t>
            </a:r>
          </a:p>
          <a:p>
            <a:pPr lvl="1"/>
            <a:r>
              <a:rPr lang="cs-CZ" dirty="0"/>
              <a:t>Výzkum poukazuje na význam určité rétoriky a její materiální vliv na (prosociální) chování, ukazuje i ne-stabilitu ideologicky sycených konstruktů- v tomto případě byl národ evokován a vyzván k záchraně Židů, prezentovaných jako jeho součást – oproti v té době v Evropě běžné rétorice založené na vyloučení a persekuci Židů</a:t>
            </a:r>
          </a:p>
          <a:p>
            <a:pPr lvl="1"/>
            <a:r>
              <a:rPr lang="cs-CZ" i="1" dirty="0"/>
              <a:t>Příklad z poslední doby – reakce NZ premiérky na útok na mešity: </a:t>
            </a:r>
            <a:r>
              <a:rPr lang="cs-CZ" i="1" dirty="0" err="1">
                <a:hlinkClick r:id="rId2"/>
              </a:rPr>
              <a:t>Jacinda</a:t>
            </a:r>
            <a:r>
              <a:rPr lang="cs-CZ" i="1" dirty="0">
                <a:hlinkClick r:id="rId2"/>
              </a:rPr>
              <a:t> Arden</a:t>
            </a:r>
            <a:r>
              <a:rPr lang="cs-CZ" i="1" dirty="0"/>
              <a:t> „</a:t>
            </a:r>
            <a:r>
              <a:rPr lang="cs-CZ" i="1" dirty="0" err="1"/>
              <a:t>They</a:t>
            </a:r>
            <a:r>
              <a:rPr lang="cs-CZ" i="1" dirty="0"/>
              <a:t> are </a:t>
            </a:r>
            <a:r>
              <a:rPr lang="cs-CZ" i="1" dirty="0" err="1"/>
              <a:t>us</a:t>
            </a:r>
            <a:r>
              <a:rPr lang="cs-CZ" i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97572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0E1BC-10EA-4FCF-9E3F-8AB8E4EE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D6C354-7864-4A1A-9F68-4D8BAB2A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Cherry</a:t>
            </a:r>
            <a:r>
              <a:rPr lang="cs-CZ" dirty="0"/>
              <a:t>, F. (1995).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Stubborn</a:t>
            </a:r>
            <a:r>
              <a:rPr lang="cs-CZ" dirty="0"/>
              <a:t> </a:t>
            </a:r>
            <a:r>
              <a:rPr lang="cs-CZ" dirty="0" err="1"/>
              <a:t>Particulars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Psychology: </a:t>
            </a:r>
            <a:r>
              <a:rPr lang="cs-CZ" dirty="0" err="1"/>
              <a:t>Essays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. London, </a:t>
            </a:r>
            <a:r>
              <a:rPr lang="cs-CZ" dirty="0" err="1"/>
              <a:t>Routledge</a:t>
            </a:r>
            <a:r>
              <a:rPr lang="cs-CZ" dirty="0"/>
              <a:t>. </a:t>
            </a:r>
          </a:p>
          <a:p>
            <a:r>
              <a:rPr lang="cs-CZ" dirty="0" err="1"/>
              <a:t>Levine</a:t>
            </a:r>
            <a:r>
              <a:rPr lang="cs-CZ" dirty="0"/>
              <a:t>, M., </a:t>
            </a:r>
            <a:r>
              <a:rPr lang="cs-CZ" dirty="0" err="1"/>
              <a:t>Philpot</a:t>
            </a:r>
            <a:r>
              <a:rPr lang="cs-CZ" dirty="0"/>
              <a:t>, R., </a:t>
            </a:r>
            <a:r>
              <a:rPr lang="cs-CZ" dirty="0" err="1"/>
              <a:t>Kovalenko</a:t>
            </a:r>
            <a:r>
              <a:rPr lang="cs-CZ" dirty="0"/>
              <a:t>, A. (2020). </a:t>
            </a:r>
            <a:r>
              <a:rPr lang="cs-CZ" dirty="0" err="1"/>
              <a:t>Rethinking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Bystander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in </a:t>
            </a:r>
            <a:r>
              <a:rPr lang="cs-CZ" dirty="0" err="1"/>
              <a:t>Violence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Programs</a:t>
            </a:r>
            <a:r>
              <a:rPr lang="cs-CZ" dirty="0"/>
              <a:t>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and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14(1): 273-296. </a:t>
            </a:r>
          </a:p>
          <a:p>
            <a:r>
              <a:rPr lang="cs-CZ" dirty="0" err="1"/>
              <a:t>Manning</a:t>
            </a:r>
            <a:r>
              <a:rPr lang="cs-CZ" dirty="0"/>
              <a:t>, R., </a:t>
            </a:r>
            <a:r>
              <a:rPr lang="cs-CZ" dirty="0" err="1"/>
              <a:t>Levine</a:t>
            </a:r>
            <a:r>
              <a:rPr lang="cs-CZ" dirty="0"/>
              <a:t>, M., Collins, A. (2007).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Kitty</a:t>
            </a:r>
            <a:r>
              <a:rPr lang="cs-CZ" dirty="0"/>
              <a:t> </a:t>
            </a:r>
            <a:r>
              <a:rPr lang="cs-CZ" dirty="0" err="1"/>
              <a:t>Genovese</a:t>
            </a:r>
            <a:r>
              <a:rPr lang="cs-CZ" dirty="0"/>
              <a:t> </a:t>
            </a:r>
            <a:r>
              <a:rPr lang="cs-CZ" dirty="0" err="1"/>
              <a:t>murder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helping</a:t>
            </a:r>
            <a:r>
              <a:rPr lang="cs-CZ" dirty="0"/>
              <a:t>.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psychologist</a:t>
            </a:r>
            <a:r>
              <a:rPr lang="cs-CZ" dirty="0"/>
              <a:t> 62(6): 555-562. </a:t>
            </a:r>
          </a:p>
          <a:p>
            <a:r>
              <a:rPr lang="cs-CZ" dirty="0"/>
              <a:t>Masaryk, R. (2013).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člověkom</a:t>
            </a:r>
            <a:r>
              <a:rPr lang="cs-CZ" dirty="0"/>
              <a:t> a </a:t>
            </a:r>
            <a:r>
              <a:rPr lang="cs-CZ" dirty="0" err="1"/>
              <a:t>ĺudmi</a:t>
            </a:r>
            <a:r>
              <a:rPr lang="cs-CZ" dirty="0"/>
              <a:t>. Úvod do </a:t>
            </a:r>
            <a:r>
              <a:rPr lang="cs-CZ" dirty="0" err="1"/>
              <a:t>sociálnej</a:t>
            </a:r>
            <a:r>
              <a:rPr lang="cs-CZ" dirty="0"/>
              <a:t> </a:t>
            </a:r>
            <a:r>
              <a:rPr lang="cs-CZ" dirty="0" err="1"/>
              <a:t>psychológie</a:t>
            </a:r>
            <a:r>
              <a:rPr lang="cs-CZ" dirty="0"/>
              <a:t>. Bratislava.</a:t>
            </a:r>
          </a:p>
          <a:p>
            <a:r>
              <a:rPr lang="cs-CZ" dirty="0" err="1"/>
              <a:t>Seu</a:t>
            </a:r>
            <a:r>
              <a:rPr lang="cs-CZ" dirty="0"/>
              <a:t>, I. B. (2017). </a:t>
            </a:r>
            <a:r>
              <a:rPr lang="cs-CZ" dirty="0" err="1"/>
              <a:t>Prosocial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. In </a:t>
            </a:r>
            <a:r>
              <a:rPr lang="cs-CZ" dirty="0" err="1"/>
              <a:t>Gough</a:t>
            </a:r>
            <a:r>
              <a:rPr lang="cs-CZ" dirty="0"/>
              <a:t> (Ed.).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Palgrave</a:t>
            </a:r>
            <a:r>
              <a:rPr lang="cs-CZ" dirty="0"/>
              <a:t> handbook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psychology. London, </a:t>
            </a:r>
            <a:r>
              <a:rPr lang="cs-CZ" dirty="0" err="1"/>
              <a:t>Palgrave</a:t>
            </a:r>
            <a:r>
              <a:rPr lang="cs-CZ" dirty="0"/>
              <a:t> </a:t>
            </a:r>
            <a:r>
              <a:rPr lang="cs-CZ" dirty="0" err="1"/>
              <a:t>Macmillan</a:t>
            </a:r>
            <a:r>
              <a:rPr lang="cs-CZ" dirty="0"/>
              <a:t>.</a:t>
            </a:r>
          </a:p>
          <a:p>
            <a:r>
              <a:rPr lang="cs-CZ" dirty="0"/>
              <a:t>Slaměník, I., Janoušek, J. (2008). Prosociální chování. In Výrost, Slaměník (</a:t>
            </a:r>
            <a:r>
              <a:rPr lang="cs-CZ" dirty="0" err="1"/>
              <a:t>Eds</a:t>
            </a:r>
            <a:r>
              <a:rPr lang="cs-CZ" dirty="0"/>
              <a:t>.). Sociální psychologie. Praha, Grada.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1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DFD21-433B-4359-A7DE-D3FB4EF2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113797-F929-4B44-97C1-786B56F2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Předmět sociální psychologie</a:t>
            </a:r>
          </a:p>
          <a:p>
            <a:r>
              <a:rPr lang="cs-CZ" dirty="0"/>
              <a:t>Odlišné přístupy k studiu sociální psychologie</a:t>
            </a:r>
          </a:p>
          <a:p>
            <a:r>
              <a:rPr lang="cs-CZ" dirty="0"/>
              <a:t>Metody</a:t>
            </a:r>
          </a:p>
          <a:p>
            <a:r>
              <a:rPr lang="cs-CZ" dirty="0"/>
              <a:t>Prosociální chování – </a:t>
            </a:r>
            <a:r>
              <a:rPr lang="cs-CZ"/>
              <a:t>efekt přihlížejících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40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355BF-E5C4-4076-A388-892CCB03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ZOOM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0886AB-6A96-4FEA-ABEC-977C775D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„rozehřátí“ pár otázkami z psychologie</a:t>
            </a:r>
          </a:p>
        </p:txBody>
      </p:sp>
    </p:spTree>
    <p:extLst>
      <p:ext uri="{BB962C8B-B14F-4D97-AF65-F5344CB8AC3E}">
        <p14:creationId xmlns:p14="http://schemas.microsoft.com/office/powerpoint/2010/main" val="228555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CEB49-A8CC-4099-A35B-8209FCB9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psychologie - předmět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4B5BD2-8ACE-414C-B755-AE4E6230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Hraniční disciplína na pomezí psychologie a sociologie</a:t>
            </a:r>
          </a:p>
          <a:p>
            <a:pPr lvl="1"/>
            <a:r>
              <a:rPr lang="cs-CZ" dirty="0"/>
              <a:t>Pojítko mezi strukturou osobnosti a strukturou sociální reality</a:t>
            </a:r>
          </a:p>
          <a:p>
            <a:r>
              <a:rPr lang="cs-CZ" dirty="0"/>
              <a:t>Proměnlivé apely na její předmět:</a:t>
            </a:r>
          </a:p>
          <a:p>
            <a:pPr lvl="1"/>
            <a:r>
              <a:rPr lang="cs-CZ" dirty="0"/>
              <a:t>Navazuje na studia davu</a:t>
            </a:r>
          </a:p>
          <a:p>
            <a:pPr lvl="1"/>
            <a:r>
              <a:rPr lang="cs-CZ" dirty="0"/>
              <a:t>Historicky klíčové téma </a:t>
            </a:r>
            <a:r>
              <a:rPr lang="cs-CZ" b="1" dirty="0"/>
              <a:t>postoj</a:t>
            </a:r>
            <a:r>
              <a:rPr lang="cs-CZ" dirty="0"/>
              <a:t> – postupné rozšiřování:</a:t>
            </a:r>
          </a:p>
          <a:p>
            <a:pPr lvl="1"/>
            <a:r>
              <a:rPr lang="cs-CZ" b="1" dirty="0"/>
              <a:t>Výzkum malých sociálních skupin, problematika vůdcovství, skupinové procesy, sociální percepce, komunikace, agrese, atraktivita</a:t>
            </a:r>
          </a:p>
          <a:p>
            <a:r>
              <a:rPr lang="cs-CZ" dirty="0"/>
              <a:t>Aplikace sociálně-psychologických poznatků – např. k dosahování plnohodnotných interpersonálních vztahů, začlenění do skupiny, optimalizace výkonu jednotlivce, řešení společenských problémů; často využíváno ne-psychology</a:t>
            </a:r>
          </a:p>
        </p:txBody>
      </p:sp>
    </p:spTree>
    <p:extLst>
      <p:ext uri="{BB962C8B-B14F-4D97-AF65-F5344CB8AC3E}">
        <p14:creationId xmlns:p14="http://schemas.microsoft.com/office/powerpoint/2010/main" val="34158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CCF91-06F9-46F3-8FF0-535A75CD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Strukturální vymezení předmětu SP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327E61F-636B-4D79-A448-A849E418B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90452"/>
              </p:ext>
            </p:extLst>
          </p:nvPr>
        </p:nvGraphicFramePr>
        <p:xfrm>
          <a:off x="1371600" y="1683025"/>
          <a:ext cx="9601200" cy="467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34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4E0ED-6C38-49A9-8DB8-E20DEABA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psychologie – metody a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B42DB8-78F4-464F-B2C5-22F8A0FC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primárně snaha o „vědeckost“ = měření, laboratorní experimenty, vývoj nových metod zejm. škály (</a:t>
            </a:r>
            <a:r>
              <a:rPr lang="cs-CZ" dirty="0" err="1"/>
              <a:t>Thurstone</a:t>
            </a:r>
            <a:r>
              <a:rPr lang="cs-CZ" dirty="0"/>
              <a:t> – intervalové, </a:t>
            </a:r>
            <a:r>
              <a:rPr lang="cs-CZ" dirty="0" err="1"/>
              <a:t>Guttman</a:t>
            </a:r>
            <a:r>
              <a:rPr lang="cs-CZ" dirty="0"/>
              <a:t> – kumulativní, </a:t>
            </a:r>
            <a:r>
              <a:rPr lang="cs-CZ" dirty="0" err="1"/>
              <a:t>Likert</a:t>
            </a:r>
            <a:r>
              <a:rPr lang="cs-CZ" dirty="0"/>
              <a:t> – sumační </a:t>
            </a:r>
            <a:r>
              <a:rPr lang="en-US" dirty="0"/>
              <a:t>~ </a:t>
            </a:r>
            <a:r>
              <a:rPr lang="en-US" i="1" dirty="0" err="1"/>
              <a:t>nakolik</a:t>
            </a:r>
            <a:r>
              <a:rPr lang="en-US" i="1" dirty="0"/>
              <a:t> </a:t>
            </a:r>
            <a:r>
              <a:rPr lang="en-US" i="1" dirty="0" err="1"/>
              <a:t>souhlas</a:t>
            </a:r>
            <a:r>
              <a:rPr lang="cs-CZ" i="1" dirty="0" err="1"/>
              <a:t>íte</a:t>
            </a:r>
            <a:r>
              <a:rPr lang="cs-CZ" i="1" dirty="0"/>
              <a:t> s následujícími výroky</a:t>
            </a:r>
            <a:r>
              <a:rPr lang="cs-CZ" dirty="0"/>
              <a:t>)</a:t>
            </a:r>
          </a:p>
          <a:p>
            <a:r>
              <a:rPr lang="cs-CZ" dirty="0"/>
              <a:t>Od začátku apel na praktické využití, aplikace zejména v oblasti zdravotnictví, školství a ekonomické praxe (např. diagnostické a intervenční nástroje)</a:t>
            </a:r>
          </a:p>
          <a:p>
            <a:r>
              <a:rPr lang="cs-CZ" dirty="0"/>
              <a:t>Kritika výzkumu „ve skleníkovém prostředí“ – rozšíření metod: dilema přístupu nomotetického (</a:t>
            </a:r>
            <a:r>
              <a:rPr lang="cs-CZ" i="1" dirty="0"/>
              <a:t>přírodovědný, experimentální, kvantitativní</a:t>
            </a:r>
            <a:r>
              <a:rPr lang="cs-CZ" dirty="0"/>
              <a:t>) a idiografického (</a:t>
            </a:r>
            <a:r>
              <a:rPr lang="cs-CZ" i="1" dirty="0"/>
              <a:t>kvalitativní, případově orientovaný, humanistický)</a:t>
            </a:r>
          </a:p>
          <a:p>
            <a:r>
              <a:rPr lang="cs-CZ" dirty="0"/>
              <a:t>Neexistuje jednotná zastřešující </a:t>
            </a:r>
            <a:r>
              <a:rPr lang="cs-CZ" b="1" dirty="0"/>
              <a:t>teorie</a:t>
            </a:r>
          </a:p>
        </p:txBody>
      </p:sp>
    </p:spTree>
    <p:extLst>
      <p:ext uri="{BB962C8B-B14F-4D97-AF65-F5344CB8AC3E}">
        <p14:creationId xmlns:p14="http://schemas.microsoft.com/office/powerpoint/2010/main" val="249822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21D2551-0595-406D-A419-F2C462EB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err="1">
                <a:solidFill>
                  <a:schemeClr val="tx1"/>
                </a:solidFill>
              </a:rPr>
              <a:t>Teoretick</a:t>
            </a:r>
            <a:r>
              <a:rPr lang="cs-CZ" sz="5400" dirty="0">
                <a:solidFill>
                  <a:schemeClr val="tx1"/>
                </a:solidFill>
              </a:rPr>
              <a:t>á východiska sociální psychologie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A720C9-0BF7-4DE3-814F-9D0FC76BD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Nothing is as practical as a good theory.</a:t>
            </a:r>
          </a:p>
          <a:p>
            <a:pPr algn="l"/>
            <a:r>
              <a:rPr lang="en-US" b="1" dirty="0"/>
              <a:t>Kurt Lewin, </a:t>
            </a:r>
            <a:r>
              <a:rPr lang="en-US" b="1" dirty="0" err="1"/>
              <a:t>zakladatel</a:t>
            </a:r>
            <a:r>
              <a:rPr lang="en-US" b="1" dirty="0"/>
              <a:t> modern</a:t>
            </a:r>
            <a:r>
              <a:rPr lang="cs-CZ" b="1" dirty="0"/>
              <a:t>í sociální psychologie, 1940</a:t>
            </a:r>
            <a:r>
              <a:rPr lang="en-US" b="1" dirty="0"/>
              <a:t> 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BBFE14-150E-4499-A39F-5000E82A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8" y="3237339"/>
            <a:ext cx="1929014" cy="144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386145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7564</TotalTime>
  <Words>3863</Words>
  <Application>Microsoft Office PowerPoint</Application>
  <PresentationFormat>Širokoúhlá obrazovka</PresentationFormat>
  <Paragraphs>268</Paragraphs>
  <Slides>39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Calibri</vt:lpstr>
      <vt:lpstr>Franklin Gothic Book</vt:lpstr>
      <vt:lpstr>Wingdings</vt:lpstr>
      <vt:lpstr>Oříznutí</vt:lpstr>
      <vt:lpstr>APLIKOVANÁ SOCIÁLNÍ PSYCHOLOGIE sociálně psychologické teorie metodologická východiska Příklad aplikace ve výzkumu prosociálního chování</vt:lpstr>
      <vt:lpstr>Organizace kurzu v PS</vt:lpstr>
      <vt:lpstr>Organizace kurzu v KS</vt:lpstr>
      <vt:lpstr>Osnova prezentace</vt:lpstr>
      <vt:lpstr>Anketa ZOOM</vt:lpstr>
      <vt:lpstr>Sociální psychologie - předmět</vt:lpstr>
      <vt:lpstr>Strukturální vymezení předmětu SP</vt:lpstr>
      <vt:lpstr>Sociální psychologie – metody a teorie</vt:lpstr>
      <vt:lpstr>Teoretická východiska sociální psychologie</vt:lpstr>
      <vt:lpstr>Úvod k teoretickým přístupům v (sociální) psychologii</vt:lpstr>
      <vt:lpstr>Východiska psychologického mainstreamu – inspirace z přírodních věd </vt:lpstr>
      <vt:lpstr>Kognitivní/experimentální přístupy (mainstream)</vt:lpstr>
      <vt:lpstr>Kritika mainstreamové psychologie</vt:lpstr>
      <vt:lpstr>Kritické/postmoderní přístupy</vt:lpstr>
      <vt:lpstr>Sjednocující témata kritických směrů</vt:lpstr>
      <vt:lpstr>Cvičení  </vt:lpstr>
      <vt:lpstr>Porovnejte příklady</vt:lpstr>
      <vt:lpstr>Příklad 1</vt:lpstr>
      <vt:lpstr>Příklad 2</vt:lpstr>
      <vt:lpstr>Řešení</vt:lpstr>
      <vt:lpstr>Současnost sociální psychologie</vt:lpstr>
      <vt:lpstr>metody</vt:lpstr>
      <vt:lpstr>Brainstorming: Odlišné metodologické přístupy</vt:lpstr>
      <vt:lpstr>Východiska pozitivistického a fenomenologického paradigmatu</vt:lpstr>
      <vt:lpstr>Smíšený výzkumný design</vt:lpstr>
      <vt:lpstr>Zdroje:</vt:lpstr>
      <vt:lpstr>Případ Kitty Genovese</vt:lpstr>
      <vt:lpstr>Historické události</vt:lpstr>
      <vt:lpstr>Prezentace aplikace PowerPoint</vt:lpstr>
      <vt:lpstr>Výzkum efektu přihlížejících </vt:lpstr>
      <vt:lpstr>Hypotéza: vliv počtu přihlížejících</vt:lpstr>
      <vt:lpstr>Efekt přihlížejících</vt:lpstr>
      <vt:lpstr>Kritika výzkumu efektu přihlížejících </vt:lpstr>
      <vt:lpstr>Přezkoumání případu Kitty</vt:lpstr>
      <vt:lpstr>Nečinní přihlížející ve veřejném diskursu</vt:lpstr>
      <vt:lpstr>Současný výzkum efektu přihlížejících I.</vt:lpstr>
      <vt:lpstr>Současný výzkum efektu přihlížejících II.</vt:lpstr>
      <vt:lpstr>Kritické studie prosociálního chování – příklad 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SOCIÁLNÍ PSYCHOLOGIE sociálně psychologické teorie identita a subjektivita</dc:title>
  <dc:creator>Kateřina Machovcová</dc:creator>
  <cp:lastModifiedBy>Kateřina Machovcová</cp:lastModifiedBy>
  <cp:revision>80</cp:revision>
  <dcterms:created xsi:type="dcterms:W3CDTF">2019-03-03T21:26:53Z</dcterms:created>
  <dcterms:modified xsi:type="dcterms:W3CDTF">2021-02-15T14:07:31Z</dcterms:modified>
</cp:coreProperties>
</file>