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3" r:id="rId3"/>
    <p:sldId id="257" r:id="rId4"/>
    <p:sldId id="275" r:id="rId5"/>
    <p:sldId id="274" r:id="rId6"/>
    <p:sldId id="281" r:id="rId7"/>
    <p:sldId id="279" r:id="rId8"/>
    <p:sldId id="276" r:id="rId9"/>
    <p:sldId id="277" r:id="rId10"/>
    <p:sldId id="278" r:id="rId11"/>
    <p:sldId id="282" r:id="rId12"/>
    <p:sldId id="280" r:id="rId13"/>
    <p:sldId id="260" r:id="rId14"/>
    <p:sldId id="267" r:id="rId15"/>
    <p:sldId id="263" r:id="rId16"/>
    <p:sldId id="285" r:id="rId17"/>
    <p:sldId id="283" r:id="rId18"/>
    <p:sldId id="259" r:id="rId19"/>
    <p:sldId id="286" r:id="rId20"/>
    <p:sldId id="258" r:id="rId21"/>
    <p:sldId id="284" r:id="rId22"/>
    <p:sldId id="262" r:id="rId23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58" autoAdjust="0"/>
    <p:restoredTop sz="94592"/>
  </p:normalViewPr>
  <p:slideViewPr>
    <p:cSldViewPr snapToGrid="0" snapToObjects="1">
      <p:cViewPr varScale="1">
        <p:scale>
          <a:sx n="84" d="100"/>
          <a:sy n="84" d="100"/>
        </p:scale>
        <p:origin x="7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4BA-78F4-054C-A718-3A70714380D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FDC1F-8E78-FC47-B37B-B63B265398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363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/>
              <a:t>Es un </a:t>
            </a:r>
            <a:r>
              <a:rPr lang="es-ES_tradnl" dirty="0" err="1"/>
              <a:t>tobogan</a:t>
            </a:r>
            <a:r>
              <a:rPr lang="es-ES_tradnl" dirty="0"/>
              <a:t> que se traga a los niños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FDC1F-8E78-FC47-B37B-B63B2653981E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591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FDC1F-8E78-FC47-B37B-B63B2653981E}" type="slidenum">
              <a:rPr lang="es-ES_tradnl" smtClean="0"/>
              <a:t>21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05169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484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7418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55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707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719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6589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590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566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742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813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025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4AC3D-309D-3B47-BC0B-D4CC9EB8F0E4}" type="datetimeFigureOut">
              <a:rPr lang="es-ES_tradnl" smtClean="0"/>
              <a:t>5/1/22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65CFC-4FDC-BC4E-8B30-E5E3AE4E433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844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QAU_S1WlAM" TargetMode="External"/><Relationship Id="rId2" Type="http://schemas.openxmlformats.org/officeDocument/2006/relationships/hyperlink" Target="https://www.youtube.com/results?search_query=olentzero+joan+zaig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_JAUeU6VkQ&amp;t=62s" TargetMode="External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rjYFgsenPs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-Mj0ETf8BU" TargetMode="External"/><Relationship Id="rId2" Type="http://schemas.openxmlformats.org/officeDocument/2006/relationships/hyperlink" Target="https://www.youtube.com/watch?v=QOTxJR8Xm6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ApBDG3AnJIQ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RRbvdG34ng" TargetMode="External"/><Relationship Id="rId2" Type="http://schemas.openxmlformats.org/officeDocument/2006/relationships/hyperlink" Target="https://www.youtube.com/watch?v=96SJA1QjTO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ApBDG3AnJIQ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hyperlink" Target="https://www.naiz.eus/es/info/noticia/20180725/el-rey-leon-despierta-a-baiona-y-desata-la-fiest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HUKC6suQos" TargetMode="External"/><Relationship Id="rId2" Type="http://schemas.openxmlformats.org/officeDocument/2006/relationships/hyperlink" Target="https://www.youtube.com/watch?v=60Q-urFem7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5psHhu6rSx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46049"/>
            <a:ext cx="9144000" cy="1784195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br>
              <a:rPr lang="es-ES_tradnl" dirty="0"/>
            </a:br>
            <a:br>
              <a:rPr lang="es-ES_tradnl" dirty="0"/>
            </a:br>
            <a:r>
              <a:rPr lang="es-ES_tradnl" dirty="0"/>
              <a:t>EUSKAL JAIAK</a:t>
            </a:r>
            <a:br>
              <a:rPr lang="es-ES_tradnl" dirty="0"/>
            </a:br>
            <a:r>
              <a:rPr lang="es-ES_tradnl" b="1" dirty="0"/>
              <a:t>BASQUE POPULAR FESTIVALS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BA3680-ECD2-2048-B293-01266914C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951" y="2364060"/>
            <a:ext cx="8675649" cy="412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46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FB474-1BBF-8B4A-9C87-98B7E191E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ERNEST HEMINGWAY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0751921-E8A0-2C4C-A651-45F6301A6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981" y="2837656"/>
            <a:ext cx="3644899" cy="3970338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137F887-104E-9E40-A480-1A45970E1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715" y="2837656"/>
            <a:ext cx="3644899" cy="402034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D56E46A-5BD4-0541-8FA9-1171841A2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450" y="2837656"/>
            <a:ext cx="3556000" cy="39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44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A6C6AD2-6241-364A-ADFA-2D22F53F7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1988" y="887104"/>
            <a:ext cx="9608024" cy="4716653"/>
          </a:xfrm>
        </p:spPr>
      </p:pic>
    </p:spTree>
    <p:extLst>
      <p:ext uri="{BB962C8B-B14F-4D97-AF65-F5344CB8AC3E}">
        <p14:creationId xmlns:p14="http://schemas.microsoft.com/office/powerpoint/2010/main" val="262546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B7EEA6-01BC-794A-AEF4-4D8358F80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IS IT A BASQUE FESTIVAL? </a:t>
            </a:r>
            <a:br>
              <a:rPr lang="es-ES" b="1" dirty="0"/>
            </a:br>
            <a:r>
              <a:rPr lang="es-ES" b="1" dirty="0"/>
              <a:t>OLENTZERO AND SAN FERMIN CHANT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13DCA0-CF81-FF41-9E5D-B71B582E4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hlinkClick r:id="rId2"/>
              </a:rPr>
              <a:t>https://www.youtube.com/results?search_query=olentzero+joan+zaigu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>
                <a:hlinkClick r:id="rId3"/>
              </a:rPr>
              <a:t>https://www.youtube.com/watch?v=tQAU_S1WlAM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7297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18914"/>
            <a:ext cx="10515600" cy="13255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s-ES_tradnl" b="1" dirty="0"/>
              <a:t>ASTE NAGUSIA – BIG WEEK IN BILBAO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/>
              <a:t>3rd </a:t>
            </a:r>
            <a:r>
              <a:rPr lang="es-ES_tradnl" dirty="0" err="1"/>
              <a:t>week</a:t>
            </a:r>
            <a:r>
              <a:rPr lang="es-ES_tradnl" dirty="0"/>
              <a:t> of </a:t>
            </a:r>
            <a:r>
              <a:rPr lang="es-ES_tradnl" dirty="0" err="1"/>
              <a:t>August</a:t>
            </a:r>
            <a:r>
              <a:rPr lang="es-ES_tradnl" dirty="0"/>
              <a:t>. </a:t>
            </a:r>
            <a:r>
              <a:rPr lang="es-ES_tradnl" dirty="0" err="1"/>
              <a:t>It</a:t>
            </a:r>
            <a:r>
              <a:rPr lang="es-ES_tradnl" dirty="0"/>
              <a:t> </a:t>
            </a:r>
            <a:r>
              <a:rPr lang="es-ES_tradnl" dirty="0" err="1"/>
              <a:t>lasts</a:t>
            </a:r>
            <a:r>
              <a:rPr lang="es-ES_tradnl" dirty="0"/>
              <a:t> 9 </a:t>
            </a:r>
            <a:r>
              <a:rPr lang="es-ES_tradnl" dirty="0" err="1"/>
              <a:t>days</a:t>
            </a:r>
            <a:endParaRPr lang="es-ES_tradnl" dirty="0"/>
          </a:p>
          <a:p>
            <a:r>
              <a:rPr lang="es-ES_tradnl" b="1" dirty="0"/>
              <a:t>MARIJAIA</a:t>
            </a:r>
          </a:p>
          <a:p>
            <a:r>
              <a:rPr lang="es-ES_tradnl" dirty="0" err="1"/>
              <a:t>Txupinazo</a:t>
            </a:r>
            <a:r>
              <a:rPr lang="es-ES_tradnl" dirty="0"/>
              <a:t> </a:t>
            </a:r>
          </a:p>
          <a:p>
            <a:r>
              <a:rPr lang="es-ES_tradnl" dirty="0" err="1"/>
              <a:t>Gargantua</a:t>
            </a:r>
            <a:endParaRPr lang="es-ES_tradnl" dirty="0"/>
          </a:p>
          <a:p>
            <a:r>
              <a:rPr lang="es-ES_tradnl" dirty="0" err="1"/>
              <a:t>Txoznak</a:t>
            </a:r>
            <a:endParaRPr lang="es-ES_tradnl" dirty="0"/>
          </a:p>
          <a:p>
            <a:r>
              <a:rPr lang="es-ES_tradnl" dirty="0" err="1"/>
              <a:t>Music</a:t>
            </a:r>
            <a:r>
              <a:rPr lang="es-ES_tradnl" dirty="0"/>
              <a:t> </a:t>
            </a:r>
            <a:r>
              <a:rPr lang="es-ES_tradnl" dirty="0" err="1"/>
              <a:t>festivals</a:t>
            </a:r>
            <a:r>
              <a:rPr lang="es-ES_tradnl" dirty="0"/>
              <a:t>, rural </a:t>
            </a:r>
            <a:r>
              <a:rPr lang="es-ES_tradnl" dirty="0" err="1"/>
              <a:t>sports</a:t>
            </a:r>
            <a:r>
              <a:rPr lang="es-ES_tradnl" dirty="0"/>
              <a:t>, </a:t>
            </a:r>
            <a:r>
              <a:rPr lang="es-ES_tradnl" dirty="0" err="1"/>
              <a:t>fireworks,bertsolariak</a:t>
            </a:r>
            <a:r>
              <a:rPr lang="es-ES_tradnl" dirty="0"/>
              <a:t>, </a:t>
            </a:r>
            <a:r>
              <a:rPr lang="es-ES_tradnl" dirty="0" err="1"/>
              <a:t>gastronomic</a:t>
            </a:r>
            <a:r>
              <a:rPr lang="es-ES_tradnl" dirty="0"/>
              <a:t> </a:t>
            </a:r>
            <a:r>
              <a:rPr lang="es-ES_tradnl" dirty="0" err="1"/>
              <a:t>competitions</a:t>
            </a:r>
            <a:r>
              <a:rPr lang="es-ES_tradnl" dirty="0"/>
              <a:t> ETC. </a:t>
            </a:r>
          </a:p>
          <a:p>
            <a:r>
              <a:rPr lang="es-ES_tradnl" dirty="0"/>
              <a:t>More tan 500 </a:t>
            </a:r>
            <a:r>
              <a:rPr lang="es-ES_tradnl" dirty="0" err="1"/>
              <a:t>events</a:t>
            </a:r>
            <a:r>
              <a:rPr lang="es-ES_tradnl" dirty="0"/>
              <a:t> </a:t>
            </a:r>
            <a:r>
              <a:rPr lang="es-ES_tradnl" dirty="0" err="1"/>
              <a:t>take</a:t>
            </a:r>
            <a:r>
              <a:rPr lang="es-ES_tradnl" dirty="0"/>
              <a:t> place </a:t>
            </a:r>
            <a:r>
              <a:rPr lang="es-ES_tradnl" dirty="0" err="1"/>
              <a:t>during</a:t>
            </a:r>
            <a:r>
              <a:rPr lang="es-ES_tradnl" dirty="0"/>
              <a:t> </a:t>
            </a:r>
            <a:r>
              <a:rPr lang="es-ES_tradnl" dirty="0" err="1"/>
              <a:t>Aste</a:t>
            </a:r>
            <a:r>
              <a:rPr lang="es-ES_tradnl" dirty="0"/>
              <a:t> </a:t>
            </a:r>
            <a:r>
              <a:rPr lang="es-ES_tradnl" dirty="0" err="1"/>
              <a:t>Nagusia</a:t>
            </a:r>
            <a:r>
              <a:rPr lang="es-ES_tradnl" dirty="0"/>
              <a:t> in </a:t>
            </a:r>
            <a:r>
              <a:rPr lang="es-ES_tradnl" dirty="0" err="1"/>
              <a:t>BIlbao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88282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/>
              <a:t>MARIJAIA </a:t>
            </a:r>
            <a:r>
              <a:rPr lang="es-ES_tradnl" dirty="0" err="1"/>
              <a:t>from</a:t>
            </a:r>
            <a:r>
              <a:rPr lang="es-ES_tradnl" dirty="0"/>
              <a:t> 1978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557" y="1825625"/>
            <a:ext cx="7420886" cy="319675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466F332-7046-9448-92A4-041BD07D4A4B}"/>
              </a:ext>
            </a:extLst>
          </p:cNvPr>
          <p:cNvSpPr txBox="1"/>
          <p:nvPr/>
        </p:nvSpPr>
        <p:spPr>
          <a:xfrm>
            <a:off x="1815153" y="5800299"/>
            <a:ext cx="8639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https://www.youtube.com/watch?v=N_JAUeU6VkQ&amp;t=62s</a:t>
            </a:r>
            <a:endParaRPr lang="es-ES" dirty="0"/>
          </a:p>
          <a:p>
            <a:r>
              <a:rPr lang="es-ES" dirty="0" err="1"/>
              <a:t>Txupinazoa</a:t>
            </a:r>
            <a:r>
              <a:rPr lang="es-ES" dirty="0"/>
              <a:t>: </a:t>
            </a:r>
            <a:r>
              <a:rPr lang="es-ES_tradnl" dirty="0">
                <a:hlinkClick r:id="rId4"/>
              </a:rPr>
              <a:t>https://www.youtube.com/watch?v=rjYFgsenPss</a:t>
            </a:r>
            <a:endParaRPr lang="es-ES_tradnl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786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00992" y="1027906"/>
            <a:ext cx="8341456" cy="40012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0632" y="5292209"/>
            <a:ext cx="61630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Gargantua</a:t>
            </a:r>
            <a:r>
              <a:rPr lang="en-US" sz="2800" dirty="0"/>
              <a:t>- Swallows boys and girls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527873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655649-8A00-BA49-84DB-4DC67B3D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TXOZNAK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CDC4BB6-EA61-9C43-9EF4-B08AB5623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9"/>
            <a:ext cx="8375650" cy="4802186"/>
          </a:xfrm>
        </p:spPr>
      </p:pic>
    </p:spTree>
    <p:extLst>
      <p:ext uri="{BB962C8B-B14F-4D97-AF65-F5344CB8AC3E}">
        <p14:creationId xmlns:p14="http://schemas.microsoft.com/office/powerpoint/2010/main" val="2217077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F2B81-1B82-4C4D-8D61-3BE084E4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CLOTHING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6C9274B-77D3-304B-B2AA-D5D175FEA5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253" y="1565564"/>
            <a:ext cx="7478973" cy="4384860"/>
          </a:xfrm>
        </p:spPr>
      </p:pic>
    </p:spTree>
    <p:extLst>
      <p:ext uri="{BB962C8B-B14F-4D97-AF65-F5344CB8AC3E}">
        <p14:creationId xmlns:p14="http://schemas.microsoft.com/office/powerpoint/2010/main" val="358995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_tradnl" b="1" dirty="0"/>
              <a:t>ASTE NAGUSIA / BIG WEEK IN DONOSTIA/SS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patron is the Virgen de Asunción</a:t>
            </a:r>
          </a:p>
          <a:p>
            <a:r>
              <a:rPr lang="en-US" dirty="0"/>
              <a:t>Week of August 15</a:t>
            </a:r>
          </a:p>
          <a:p>
            <a:r>
              <a:rPr lang="en-US" dirty="0"/>
              <a:t>CAÑONAZO</a:t>
            </a:r>
          </a:p>
          <a:p>
            <a:r>
              <a:rPr lang="es-ES_tradnl" sz="2500" dirty="0">
                <a:hlinkClick r:id="rId2"/>
              </a:rPr>
              <a:t>https://www.youtube.com/watch?v=QOTxJR8Xm6k</a:t>
            </a:r>
            <a:endParaRPr lang="es-ES_tradnl" sz="2500" dirty="0"/>
          </a:p>
          <a:p>
            <a:r>
              <a:rPr lang="en-US" b="1" dirty="0"/>
              <a:t>The axis of the festivities: fireworks</a:t>
            </a:r>
          </a:p>
          <a:p>
            <a:r>
              <a:rPr lang="en-US" b="1" dirty="0"/>
              <a:t>There is not a main symbol / protagonist</a:t>
            </a:r>
          </a:p>
          <a:p>
            <a:r>
              <a:rPr lang="en-US" dirty="0"/>
              <a:t>Music festivals, concerts</a:t>
            </a:r>
          </a:p>
          <a:p>
            <a:r>
              <a:rPr lang="en-US" dirty="0"/>
              <a:t>Gastronomic competitions, fairs</a:t>
            </a:r>
          </a:p>
          <a:p>
            <a:r>
              <a:rPr lang="en-US" dirty="0"/>
              <a:t>Shows more for tourism rather than locals</a:t>
            </a:r>
          </a:p>
          <a:p>
            <a:r>
              <a:rPr lang="cs-CZ" sz="2500" dirty="0">
                <a:hlinkClick r:id="rId3"/>
              </a:rPr>
              <a:t>https://www.youtube.com/watch?v=Z-Mj0ETf8BU</a:t>
            </a:r>
            <a:endParaRPr lang="es-ES_tradnl" sz="2500" dirty="0"/>
          </a:p>
          <a:p>
            <a:r>
              <a:rPr lang="en-US" dirty="0"/>
              <a:t>Pirates from the post to La Concha beach</a:t>
            </a:r>
          </a:p>
          <a:p>
            <a:r>
              <a:rPr lang="es-ES_tradnl" sz="2400" dirty="0">
                <a:solidFill>
                  <a:prstClr val="black"/>
                </a:solidFill>
                <a:hlinkClick r:id="rId4"/>
              </a:rPr>
              <a:t>https://www.youtube.com/watch?v=ApBDG3AnJIQ</a:t>
            </a:r>
            <a:endParaRPr lang="es-ES_tradnl" sz="2400" dirty="0">
              <a:solidFill>
                <a:prstClr val="black"/>
              </a:solidFill>
            </a:endParaRPr>
          </a:p>
          <a:p>
            <a:r>
              <a:rPr lang="es-ES_tradnl" sz="2400" dirty="0" err="1">
                <a:solidFill>
                  <a:prstClr val="black"/>
                </a:solidFill>
              </a:rPr>
              <a:t>Aste</a:t>
            </a:r>
            <a:r>
              <a:rPr lang="es-ES_tradnl" sz="2400" dirty="0">
                <a:solidFill>
                  <a:prstClr val="black"/>
                </a:solidFill>
              </a:rPr>
              <a:t> </a:t>
            </a:r>
            <a:r>
              <a:rPr lang="es-ES_tradnl" sz="2400" dirty="0" err="1">
                <a:solidFill>
                  <a:prstClr val="black"/>
                </a:solidFill>
              </a:rPr>
              <a:t>nagusia</a:t>
            </a:r>
            <a:r>
              <a:rPr lang="es-ES_tradnl" sz="2400" dirty="0">
                <a:solidFill>
                  <a:prstClr val="black"/>
                </a:solidFill>
              </a:rPr>
              <a:t> </a:t>
            </a:r>
            <a:r>
              <a:rPr lang="es-ES_tradnl" sz="2400" dirty="0" err="1">
                <a:solidFill>
                  <a:prstClr val="black"/>
                </a:solidFill>
              </a:rPr>
              <a:t>is</a:t>
            </a:r>
            <a:r>
              <a:rPr lang="es-ES_tradnl" sz="2400" dirty="0">
                <a:solidFill>
                  <a:prstClr val="black"/>
                </a:solidFill>
              </a:rPr>
              <a:t> </a:t>
            </a:r>
            <a:r>
              <a:rPr lang="es-ES_tradnl" sz="2400" dirty="0" err="1">
                <a:solidFill>
                  <a:prstClr val="black"/>
                </a:solidFill>
              </a:rPr>
              <a:t>not</a:t>
            </a:r>
            <a:r>
              <a:rPr lang="es-ES_tradnl" sz="2400" dirty="0">
                <a:solidFill>
                  <a:prstClr val="black"/>
                </a:solidFill>
              </a:rPr>
              <a:t> as </a:t>
            </a:r>
            <a:r>
              <a:rPr lang="es-ES_tradnl" sz="2400" dirty="0" err="1">
                <a:solidFill>
                  <a:prstClr val="black"/>
                </a:solidFill>
              </a:rPr>
              <a:t>popula</a:t>
            </a:r>
            <a:r>
              <a:rPr lang="es-ES_tradnl" sz="2400" dirty="0">
                <a:solidFill>
                  <a:prstClr val="black"/>
                </a:solidFill>
              </a:rPr>
              <a:t> as in Bilbao </a:t>
            </a:r>
            <a:r>
              <a:rPr lang="es-ES_tradnl" sz="2400" dirty="0" err="1">
                <a:solidFill>
                  <a:prstClr val="black"/>
                </a:solidFill>
              </a:rPr>
              <a:t>or</a:t>
            </a:r>
            <a:r>
              <a:rPr lang="es-ES_tradnl" sz="2400" dirty="0">
                <a:solidFill>
                  <a:prstClr val="black"/>
                </a:solidFill>
              </a:rPr>
              <a:t> Gasteiz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060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B3AC90-3E76-B34D-90A7-7D3FCE92B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CAÑONAZO - DONOSTIA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8A99651-9FC4-9545-AD0A-E1DE902BF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0073" y="2023341"/>
            <a:ext cx="4606058" cy="3617407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F6ADB3-8994-CF49-A351-EFE971A86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023341"/>
            <a:ext cx="5002645" cy="361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7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81548" y="201169"/>
            <a:ext cx="9144000" cy="1161287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s-ES_tradnl" b="1" dirty="0"/>
              <a:t>BASQUE POPULAR FESTIVALS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993392"/>
            <a:ext cx="9144000" cy="3934072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endParaRPr lang="es-ES_tradnl" b="1" dirty="0"/>
          </a:p>
          <a:p>
            <a:pPr algn="l"/>
            <a:r>
              <a:rPr lang="es-ES_tradnl" b="1" dirty="0"/>
              <a:t>MAIN FESTIVALS IN BASQUE CITIES: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s-ES_tradnl" b="1" dirty="0"/>
              <a:t>San </a:t>
            </a:r>
            <a:r>
              <a:rPr lang="es-ES_tradnl" b="1" dirty="0" err="1"/>
              <a:t>Fermines</a:t>
            </a:r>
            <a:r>
              <a:rPr lang="es-ES_tradnl" b="1" dirty="0"/>
              <a:t>- Iruña / Pamplona – </a:t>
            </a:r>
            <a:r>
              <a:rPr lang="es-ES_tradnl" b="1" dirty="0" err="1"/>
              <a:t>Navarre</a:t>
            </a:r>
            <a:endParaRPr lang="es-ES_tradnl" b="1" dirty="0"/>
          </a:p>
          <a:p>
            <a:pPr marL="457200" indent="-457200" algn="l">
              <a:buFont typeface="+mj-lt"/>
              <a:buAutoNum type="arabicPeriod"/>
            </a:pPr>
            <a:r>
              <a:rPr lang="es-ES_tradnl" b="1" dirty="0"/>
              <a:t>La Blanca - Vitoria / Gasteiz - </a:t>
            </a:r>
            <a:r>
              <a:rPr lang="es-ES_tradnl" b="1" dirty="0" err="1"/>
              <a:t>Alava</a:t>
            </a:r>
            <a:endParaRPr lang="es-ES_tradnl" b="1" dirty="0"/>
          </a:p>
          <a:p>
            <a:pPr marL="457200" indent="-457200" algn="l">
              <a:buFont typeface="+mj-lt"/>
              <a:buAutoNum type="arabicPeriod"/>
            </a:pPr>
            <a:r>
              <a:rPr lang="es-ES_tradnl" b="1" dirty="0" err="1"/>
              <a:t>Aste</a:t>
            </a:r>
            <a:r>
              <a:rPr lang="es-ES_tradnl" b="1" dirty="0"/>
              <a:t> </a:t>
            </a:r>
            <a:r>
              <a:rPr lang="es-ES_tradnl" b="1" dirty="0" err="1"/>
              <a:t>Nagusia</a:t>
            </a:r>
            <a:r>
              <a:rPr lang="es-ES_tradnl" b="1" dirty="0"/>
              <a:t> / Big </a:t>
            </a:r>
            <a:r>
              <a:rPr lang="es-ES_tradnl" b="1" dirty="0" err="1"/>
              <a:t>week</a:t>
            </a:r>
            <a:r>
              <a:rPr lang="es-ES_tradnl" b="1" dirty="0"/>
              <a:t>- Donostia / San </a:t>
            </a:r>
            <a:r>
              <a:rPr lang="es-ES_tradnl" b="1" dirty="0" err="1"/>
              <a:t>Sebastian</a:t>
            </a:r>
            <a:r>
              <a:rPr lang="es-ES_tradnl" b="1" dirty="0"/>
              <a:t> - </a:t>
            </a:r>
            <a:r>
              <a:rPr lang="es-ES_tradnl" b="1" dirty="0" err="1"/>
              <a:t>Gipuzkoa</a:t>
            </a:r>
            <a:endParaRPr lang="es-ES_tradnl" b="1" dirty="0"/>
          </a:p>
          <a:p>
            <a:pPr marL="457200" indent="-457200" algn="l">
              <a:buFont typeface="+mj-lt"/>
              <a:buAutoNum type="arabicPeriod"/>
            </a:pPr>
            <a:r>
              <a:rPr lang="es-ES_tradnl" b="1" dirty="0" err="1"/>
              <a:t>Aste</a:t>
            </a:r>
            <a:r>
              <a:rPr lang="es-ES_tradnl" b="1" dirty="0"/>
              <a:t> </a:t>
            </a:r>
            <a:r>
              <a:rPr lang="es-ES_tradnl" b="1" dirty="0" err="1"/>
              <a:t>Nagusia</a:t>
            </a:r>
            <a:r>
              <a:rPr lang="es-ES_tradnl" b="1" dirty="0"/>
              <a:t> / Big </a:t>
            </a:r>
            <a:r>
              <a:rPr lang="es-ES_tradnl" b="1" dirty="0" err="1"/>
              <a:t>week</a:t>
            </a:r>
            <a:r>
              <a:rPr lang="es-ES_tradnl" b="1" dirty="0"/>
              <a:t> in Bilbao - </a:t>
            </a:r>
            <a:r>
              <a:rPr lang="es-ES_tradnl" b="1" dirty="0" err="1"/>
              <a:t>Vizcay</a:t>
            </a:r>
            <a:endParaRPr lang="es-ES_tradnl" b="1" dirty="0"/>
          </a:p>
          <a:p>
            <a:pPr marL="457200" indent="-457200" algn="l">
              <a:buFont typeface="+mj-lt"/>
              <a:buAutoNum type="arabicPeriod"/>
            </a:pPr>
            <a:r>
              <a:rPr lang="es-ES_tradnl" b="1" dirty="0" err="1"/>
              <a:t>Baiona</a:t>
            </a:r>
            <a:r>
              <a:rPr lang="es-ES_tradnl" b="1" dirty="0"/>
              <a:t> festival - </a:t>
            </a:r>
            <a:r>
              <a:rPr lang="es-ES_tradnl" b="1" dirty="0" err="1"/>
              <a:t>Lapurdi</a:t>
            </a:r>
            <a:r>
              <a:rPr lang="es-ES_tradnl" b="1" dirty="0"/>
              <a:t>  -- </a:t>
            </a:r>
            <a:r>
              <a:rPr lang="es-ES_tradnl" b="1" dirty="0" err="1"/>
              <a:t>Iparralde</a:t>
            </a:r>
            <a:r>
              <a:rPr lang="es-ES_tradnl" b="1" dirty="0"/>
              <a:t> / French </a:t>
            </a:r>
            <a:r>
              <a:rPr lang="es-ES_tradnl" b="1" dirty="0" err="1"/>
              <a:t>Basque</a:t>
            </a:r>
            <a:r>
              <a:rPr lang="es-ES_tradnl" b="1" dirty="0"/>
              <a:t> Country</a:t>
            </a:r>
          </a:p>
        </p:txBody>
      </p:sp>
    </p:spTree>
    <p:extLst>
      <p:ext uri="{BB962C8B-B14F-4D97-AF65-F5344CB8AC3E}">
        <p14:creationId xmlns:p14="http://schemas.microsoft.com/office/powerpoint/2010/main" val="1963980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55003"/>
            <a:ext cx="10515600" cy="133568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FESTIVALS OF AMA ZURIA</a:t>
            </a:r>
            <a:r>
              <a:rPr lang="mr-IN" b="1" dirty="0"/>
              <a:t>–</a:t>
            </a:r>
            <a:r>
              <a:rPr lang="es-ES_tradnl" b="1" dirty="0"/>
              <a:t> VITORIA/GASTEIZ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Virgen</a:t>
            </a:r>
            <a:r>
              <a:rPr lang="en-US" dirty="0"/>
              <a:t> Blanca, patron saint of Vitoria / </a:t>
            </a:r>
            <a:r>
              <a:rPr lang="en-US" dirty="0" err="1"/>
              <a:t>Gasteiz</a:t>
            </a:r>
            <a:r>
              <a:rPr lang="en-US" dirty="0"/>
              <a:t>, </a:t>
            </a:r>
          </a:p>
          <a:p>
            <a:r>
              <a:rPr lang="en-US" dirty="0"/>
              <a:t>from August 4 to 9</a:t>
            </a:r>
          </a:p>
          <a:p>
            <a:r>
              <a:rPr lang="en-US" dirty="0"/>
              <a:t>CELEDÓN since 1957</a:t>
            </a:r>
          </a:p>
          <a:p>
            <a:r>
              <a:rPr lang="cs-CZ" dirty="0">
                <a:hlinkClick r:id="rId2"/>
              </a:rPr>
              <a:t>https://www.youtube.com/watch?v=96SJA1QjTOw</a:t>
            </a:r>
            <a:endParaRPr lang="en-US" dirty="0"/>
          </a:p>
          <a:p>
            <a:endParaRPr lang="en-US" dirty="0"/>
          </a:p>
          <a:p>
            <a:r>
              <a:rPr lang="en-US" dirty="0"/>
              <a:t>"The day of the blouse" and the Blouses</a:t>
            </a:r>
          </a:p>
          <a:p>
            <a:r>
              <a:rPr lang="es-ES_tradnl" dirty="0">
                <a:hlinkClick r:id="rId3"/>
              </a:rPr>
              <a:t>https://www.youtube.com/watch?v=mRRbvdG34ng</a:t>
            </a:r>
            <a:endParaRPr lang="es-ES_tradnl" dirty="0"/>
          </a:p>
          <a:p>
            <a:endParaRPr lang="en-US" dirty="0"/>
          </a:p>
          <a:p>
            <a:r>
              <a:rPr lang="en-US" dirty="0" err="1"/>
              <a:t>Choznas</a:t>
            </a:r>
            <a:r>
              <a:rPr lang="en-US" dirty="0"/>
              <a:t>, rural sports exhibitions, music festivals</a:t>
            </a:r>
          </a:p>
          <a:p>
            <a:r>
              <a:rPr lang="en-US" dirty="0"/>
              <a:t>Few tourists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https://www.youtube.com/watch?v=96SJA1QjTOw</a:t>
            </a:r>
            <a:endParaRPr lang="en-US" dirty="0"/>
          </a:p>
          <a:p>
            <a:pPr marL="0" indent="0">
              <a:buNone/>
            </a:pPr>
            <a:endParaRPr lang="es-ES_tradnl" dirty="0">
              <a:hlinkClick r:id="rId4"/>
            </a:endParaRPr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4571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E360D6-EE87-AC47-86D1-E2BB54CB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CELEDÓN - </a:t>
            </a:r>
            <a:r>
              <a:rPr lang="en" b="1" dirty="0"/>
              <a:t>Symbol of the villager native of Alava</a:t>
            </a:r>
            <a:endParaRPr lang="es-E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AA1BCCE-8CA6-9548-BE51-B2E5D1331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56000" y="1593271"/>
            <a:ext cx="4715414" cy="5264727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478384-45A1-EA43-B751-DC89B160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593271"/>
            <a:ext cx="5117800" cy="526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54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3452"/>
            <a:ext cx="10701528" cy="181711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br>
              <a:rPr lang="es-ES_tradnl" b="1" dirty="0"/>
            </a:br>
            <a:r>
              <a:rPr lang="es-ES_tradnl" b="1" dirty="0" err="1"/>
              <a:t>Fêtes</a:t>
            </a:r>
            <a:r>
              <a:rPr lang="es-ES_tradnl" b="1" dirty="0"/>
              <a:t> de </a:t>
            </a:r>
            <a:r>
              <a:rPr lang="es-ES_tradnl" b="1" dirty="0" err="1"/>
              <a:t>Bayonne</a:t>
            </a:r>
            <a:r>
              <a:rPr lang="es-ES_tradnl" b="1" dirty="0"/>
              <a:t> in </a:t>
            </a:r>
            <a:r>
              <a:rPr lang="es-ES_tradnl" b="1" dirty="0" err="1"/>
              <a:t>Lapurdi</a:t>
            </a:r>
            <a:r>
              <a:rPr lang="es-ES_tradnl" b="1" dirty="0"/>
              <a:t> – FRENCH BASQUE COUNTRY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99855"/>
            <a:ext cx="10515600" cy="4064288"/>
          </a:xfrm>
        </p:spPr>
        <p:txBody>
          <a:bodyPr/>
          <a:lstStyle/>
          <a:p>
            <a:r>
              <a:rPr lang="en-US" dirty="0"/>
              <a:t>5 days at the end of July</a:t>
            </a:r>
          </a:p>
          <a:p>
            <a:r>
              <a:rPr lang="en-US" dirty="0"/>
              <a:t>Lion King on the balcony of the town hall throw the 3 keys to the city, one key for each neighborhood</a:t>
            </a:r>
          </a:p>
          <a:p>
            <a:r>
              <a:rPr lang="en-US" dirty="0"/>
              <a:t>1 million people every year</a:t>
            </a:r>
          </a:p>
          <a:p>
            <a:r>
              <a:rPr lang="en-US" dirty="0"/>
              <a:t>Red scarf like in San Fermin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https://www.naiz.eus/es/info/noticia/20180725/el-rey-leon-despierta-a-baiona-y-desata-la-fiesta</a:t>
            </a:r>
            <a:endParaRPr lang="en-US" dirty="0"/>
          </a:p>
          <a:p>
            <a:endParaRPr lang="en-US" dirty="0"/>
          </a:p>
        </p:txBody>
      </p:sp>
      <p:pic>
        <p:nvPicPr>
          <p:cNvPr id="4" name="Marcador de contenid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3623518"/>
            <a:ext cx="3919728" cy="268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91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_tradnl" b="1" dirty="0"/>
              <a:t>SAN FERMIN FESTIVAL- 7 JULIO </a:t>
            </a:r>
            <a:r>
              <a:rPr lang="mr-IN" b="1" dirty="0"/>
              <a:t>–</a:t>
            </a:r>
            <a:r>
              <a:rPr lang="es-ES_tradnl" b="1" dirty="0"/>
              <a:t> IRUÑA/PAMPLONA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7616" y="1889632"/>
            <a:ext cx="11131296" cy="4675759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https://www.youtube.com/watch?v=60Q-urFem7Q</a:t>
            </a:r>
            <a:endParaRPr lang="en-US" dirty="0"/>
          </a:p>
          <a:p>
            <a:r>
              <a:rPr lang="en-US" dirty="0"/>
              <a:t>From July 6 to July 14</a:t>
            </a:r>
          </a:p>
          <a:p>
            <a:r>
              <a:rPr lang="en-US" dirty="0"/>
              <a:t>TXUPINAZOA</a:t>
            </a:r>
          </a:p>
          <a:p>
            <a:r>
              <a:rPr lang="en-US" dirty="0"/>
              <a:t>THE RUNNING OF THE BALLS</a:t>
            </a:r>
          </a:p>
          <a:p>
            <a:r>
              <a:rPr lang="en-US" dirty="0"/>
              <a:t>8:00 AM</a:t>
            </a:r>
          </a:p>
          <a:p>
            <a:r>
              <a:rPr lang="en-US" dirty="0"/>
              <a:t>2-3 min</a:t>
            </a:r>
          </a:p>
          <a:p>
            <a:r>
              <a:rPr lang="en-US" dirty="0"/>
              <a:t>875 m</a:t>
            </a:r>
          </a:p>
          <a:p>
            <a:r>
              <a:rPr lang="en-US" dirty="0" err="1"/>
              <a:t>Txupinazo</a:t>
            </a:r>
            <a:r>
              <a:rPr lang="en-US" dirty="0"/>
              <a:t> in 2013</a:t>
            </a:r>
            <a:endParaRPr lang="en-US" u="sng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https://www.youtube.com/watch?v=vHUKC6suQos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480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75BB426E-ACBB-8049-B63C-E7DB484CB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1171575"/>
            <a:ext cx="7858125" cy="4857750"/>
          </a:xfrm>
        </p:spPr>
      </p:pic>
    </p:spTree>
    <p:extLst>
      <p:ext uri="{BB962C8B-B14F-4D97-AF65-F5344CB8AC3E}">
        <p14:creationId xmlns:p14="http://schemas.microsoft.com/office/powerpoint/2010/main" val="358629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556F73-46FE-9241-84EE-E64689206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69E0458-144B-A549-AF8E-9C1DF654E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8" y="557213"/>
            <a:ext cx="8520112" cy="518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87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8DC3D3-FB48-6A4F-ABF1-BEA4AE80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BULLFIGHTING IN THE AFTERNOON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F2A5380-43F8-7A41-9809-290C0CCDC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3380" y="1935719"/>
            <a:ext cx="5837451" cy="4557156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7A1E7AC-3F0B-EC43-8192-1C0286889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69" y="1935719"/>
            <a:ext cx="4973093" cy="455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8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247FC4-C64C-B842-AB60-663BB7120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THE RUNNING OF THE BULLS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A64B16-F70C-F74C-AC11-48B8DA762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running of the bulls was born from the need to move the bulls from the outside of the city to the Plaza de </a:t>
            </a:r>
            <a:r>
              <a:rPr lang="en-US" dirty="0" err="1"/>
              <a:t>Toros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With runners it has been celebrated since 1880.</a:t>
            </a:r>
          </a:p>
          <a:p>
            <a:endParaRPr lang="en-US" dirty="0"/>
          </a:p>
          <a:p>
            <a:r>
              <a:rPr lang="es-ES" dirty="0">
                <a:hlinkClick r:id="rId2"/>
              </a:rPr>
              <a:t>https://www.youtube.com/watch?v=5psHhu6rSxA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0286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A870E39-7001-C94D-A38A-4C4AD1073B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4700" y="1885950"/>
            <a:ext cx="5143500" cy="4096544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04A31B-1851-BA41-B27C-674947042203}"/>
              </a:ext>
            </a:extLst>
          </p:cNvPr>
          <p:cNvSpPr txBox="1"/>
          <p:nvPr/>
        </p:nvSpPr>
        <p:spPr>
          <a:xfrm>
            <a:off x="4014789" y="490785"/>
            <a:ext cx="103727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/>
              <a:t>CLOTHING</a:t>
            </a:r>
          </a:p>
        </p:txBody>
      </p:sp>
    </p:spTree>
    <p:extLst>
      <p:ext uri="{BB962C8B-B14F-4D97-AF65-F5344CB8AC3E}">
        <p14:creationId xmlns:p14="http://schemas.microsoft.com/office/powerpoint/2010/main" val="3005624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BA6691-E830-CB4E-921F-623A07ECC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400" y="365125"/>
            <a:ext cx="6502400" cy="1325563"/>
          </a:xfrm>
        </p:spPr>
        <p:txBody>
          <a:bodyPr/>
          <a:lstStyle/>
          <a:p>
            <a:r>
              <a:rPr lang="es-ES" dirty="0"/>
              <a:t>PEÑAS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68E9C9F-507C-814B-ADE1-7F656C813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4800" y="1835944"/>
            <a:ext cx="6502400" cy="4330700"/>
          </a:xfrm>
        </p:spPr>
      </p:pic>
    </p:spTree>
    <p:extLst>
      <p:ext uri="{BB962C8B-B14F-4D97-AF65-F5344CB8AC3E}">
        <p14:creationId xmlns:p14="http://schemas.microsoft.com/office/powerpoint/2010/main" val="40212425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574</Words>
  <Application>Microsoft Macintosh PowerPoint</Application>
  <PresentationFormat>Panorámica</PresentationFormat>
  <Paragraphs>86</Paragraphs>
  <Slides>22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  EUSKAL JAIAK BASQUE POPULAR FESTIVALS</vt:lpstr>
      <vt:lpstr>BASQUE POPULAR FESTIVALS</vt:lpstr>
      <vt:lpstr>SAN FERMIN FESTIVAL- 7 JULIO – IRUÑA/PAMPLONA</vt:lpstr>
      <vt:lpstr>Presentación de PowerPoint</vt:lpstr>
      <vt:lpstr>Presentación de PowerPoint</vt:lpstr>
      <vt:lpstr>BULLFIGHTING IN THE AFTERNOON</vt:lpstr>
      <vt:lpstr>THE RUNNING OF THE BULLS</vt:lpstr>
      <vt:lpstr>Presentación de PowerPoint</vt:lpstr>
      <vt:lpstr>PEÑAS</vt:lpstr>
      <vt:lpstr>ERNEST HEMINGWAY</vt:lpstr>
      <vt:lpstr>Presentación de PowerPoint</vt:lpstr>
      <vt:lpstr>IS IT A BASQUE FESTIVAL?  OLENTZERO AND SAN FERMIN CHANT</vt:lpstr>
      <vt:lpstr>ASTE NAGUSIA – BIG WEEK IN BILBAO </vt:lpstr>
      <vt:lpstr>MARIJAIA from 1978</vt:lpstr>
      <vt:lpstr>Presentación de PowerPoint</vt:lpstr>
      <vt:lpstr>TXOZNAK</vt:lpstr>
      <vt:lpstr>CLOTHING</vt:lpstr>
      <vt:lpstr>ASTE NAGUSIA / BIG WEEK IN DONOSTIA/SS</vt:lpstr>
      <vt:lpstr>CAÑONAZO - DONOSTIA</vt:lpstr>
      <vt:lpstr>FESTIVALS OF AMA ZURIA– VITORIA/GASTEIZ</vt:lpstr>
      <vt:lpstr>CELEDÓN - Symbol of the villager native of Alava</vt:lpstr>
      <vt:lpstr> Fêtes de Bayonne in Lapurdi – FRENCH BASQUE COUNTRY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FIESTAS POPULARES VASCAS</dc:title>
  <dc:creator>Usuario de Microsoft Office</dc:creator>
  <cp:lastModifiedBy>Microsoft Office User</cp:lastModifiedBy>
  <cp:revision>67</cp:revision>
  <dcterms:created xsi:type="dcterms:W3CDTF">2019-03-25T08:38:08Z</dcterms:created>
  <dcterms:modified xsi:type="dcterms:W3CDTF">2022-01-05T12:46:28Z</dcterms:modified>
</cp:coreProperties>
</file>