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50A-90BE-4ABB-8090-713D855C4DE2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9C0596-E03E-4050-9050-418F0B95DE2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50A-90BE-4ABB-8090-713D855C4DE2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0596-E03E-4050-9050-418F0B95DE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50A-90BE-4ABB-8090-713D855C4DE2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0596-E03E-4050-9050-418F0B95DE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50A-90BE-4ABB-8090-713D855C4DE2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0596-E03E-4050-9050-418F0B95DE2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50A-90BE-4ABB-8090-713D855C4DE2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9C0596-E03E-4050-9050-418F0B95DE2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50A-90BE-4ABB-8090-713D855C4DE2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0596-E03E-4050-9050-418F0B95DE2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50A-90BE-4ABB-8090-713D855C4DE2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0596-E03E-4050-9050-418F0B95DE2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50A-90BE-4ABB-8090-713D855C4DE2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0596-E03E-4050-9050-418F0B95DE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50A-90BE-4ABB-8090-713D855C4DE2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0596-E03E-4050-9050-418F0B95DE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50A-90BE-4ABB-8090-713D855C4DE2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0596-E03E-4050-9050-418F0B95DE2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50A-90BE-4ABB-8090-713D855C4DE2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9C0596-E03E-4050-9050-418F0B95DE2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5AD50A-90BE-4ABB-8090-713D855C4DE2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9C0596-E03E-4050-9050-418F0B95DE2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LUKUSANAHARJOITUKSET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PK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3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HARJOITUS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8326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dirty="0"/>
              <a:t>1. Vain (5) </a:t>
            </a:r>
            <a:r>
              <a:rPr lang="cs-CZ" dirty="0" smtClean="0"/>
              <a:t> </a:t>
            </a:r>
            <a:r>
              <a:rPr lang="fi-FI" dirty="0" smtClean="0"/>
              <a:t>ihmisellä </a:t>
            </a:r>
            <a:r>
              <a:rPr lang="fi-FI" dirty="0"/>
              <a:t>oli kirja mukana.</a:t>
            </a:r>
          </a:p>
          <a:p>
            <a:pPr marL="0" indent="0">
              <a:buNone/>
            </a:pPr>
            <a:r>
              <a:rPr lang="fi-FI" dirty="0"/>
              <a:t>2. Emme ole tavanneet (20) </a:t>
            </a:r>
            <a:r>
              <a:rPr lang="cs-CZ" dirty="0" smtClean="0"/>
              <a:t> </a:t>
            </a:r>
            <a:r>
              <a:rPr lang="fi-FI" dirty="0" smtClean="0"/>
              <a:t>vuoteen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3. Kuka voitti (100) </a:t>
            </a:r>
            <a:r>
              <a:rPr lang="fi-FI" dirty="0" smtClean="0"/>
              <a:t>metrillä</a:t>
            </a:r>
            <a:r>
              <a:rPr lang="fi-FI" dirty="0"/>
              <a:t>?</a:t>
            </a:r>
          </a:p>
          <a:p>
            <a:pPr marL="0" indent="0">
              <a:buNone/>
            </a:pPr>
            <a:r>
              <a:rPr lang="fi-FI" dirty="0"/>
              <a:t>4. Tässä pussissa ei voi olla (10) </a:t>
            </a:r>
            <a:r>
              <a:rPr lang="cs-CZ" dirty="0" smtClean="0"/>
              <a:t> </a:t>
            </a:r>
            <a:r>
              <a:rPr lang="fi-FI" dirty="0" smtClean="0"/>
              <a:t>kiloa</a:t>
            </a:r>
            <a:r>
              <a:rPr lang="fi-FI" dirty="0"/>
              <a:t>! Tämä ei paina niin paljon.</a:t>
            </a:r>
          </a:p>
          <a:p>
            <a:pPr marL="0" indent="0">
              <a:buNone/>
            </a:pPr>
            <a:r>
              <a:rPr lang="fi-FI" dirty="0"/>
              <a:t>5. Matkustin yhdessä (3) </a:t>
            </a:r>
            <a:r>
              <a:rPr lang="cs-CZ" dirty="0" smtClean="0"/>
              <a:t> l</a:t>
            </a:r>
            <a:r>
              <a:rPr lang="fi-FI" dirty="0" smtClean="0"/>
              <a:t>apseni </a:t>
            </a:r>
            <a:r>
              <a:rPr lang="fi-FI" dirty="0"/>
              <a:t>kanssa Poriin.</a:t>
            </a:r>
          </a:p>
          <a:p>
            <a:pPr marL="0" indent="0">
              <a:buNone/>
            </a:pPr>
            <a:r>
              <a:rPr lang="fi-FI" dirty="0"/>
              <a:t>6. Ostin (2) </a:t>
            </a:r>
            <a:r>
              <a:rPr lang="cs-CZ" dirty="0" smtClean="0"/>
              <a:t> </a:t>
            </a:r>
            <a:r>
              <a:rPr lang="fi-FI" dirty="0" smtClean="0"/>
              <a:t>eurolla </a:t>
            </a:r>
            <a:r>
              <a:rPr lang="fi-FI" dirty="0"/>
              <a:t>sukat ja (10) </a:t>
            </a:r>
            <a:r>
              <a:rPr lang="fi-FI" dirty="0" smtClean="0"/>
              <a:t> </a:t>
            </a:r>
            <a:r>
              <a:rPr lang="fi-FI" dirty="0"/>
              <a:t>eurolla kengät.</a:t>
            </a:r>
          </a:p>
          <a:p>
            <a:pPr marL="0" indent="0">
              <a:buNone/>
            </a:pPr>
            <a:r>
              <a:rPr lang="fi-FI" dirty="0"/>
              <a:t>7. Lähden matkalle (14) </a:t>
            </a:r>
            <a:r>
              <a:rPr lang="cs-CZ" dirty="0" err="1" smtClean="0"/>
              <a:t>päi</a:t>
            </a:r>
            <a:r>
              <a:rPr lang="fi-FI" dirty="0" smtClean="0"/>
              <a:t>vän </a:t>
            </a:r>
            <a:r>
              <a:rPr lang="fi-FI" dirty="0"/>
              <a:t>kuluttua.</a:t>
            </a:r>
          </a:p>
          <a:p>
            <a:pPr marL="0" indent="0">
              <a:buNone/>
            </a:pPr>
            <a:r>
              <a:rPr lang="fi-FI" dirty="0"/>
              <a:t>8. Tule ennen kello (6) </a:t>
            </a:r>
            <a:r>
              <a:rPr lang="cs-CZ" dirty="0" smtClean="0"/>
              <a:t> </a:t>
            </a:r>
            <a:r>
              <a:rPr lang="fi-FI" dirty="0" smtClean="0"/>
              <a:t>!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9. Hän laihtui (85) </a:t>
            </a:r>
            <a:r>
              <a:rPr lang="fi-FI" dirty="0" smtClean="0"/>
              <a:t> </a:t>
            </a:r>
            <a:r>
              <a:rPr lang="fi-FI" dirty="0"/>
              <a:t>kilosta (72) </a:t>
            </a:r>
            <a:r>
              <a:rPr lang="fi-FI" dirty="0" smtClean="0"/>
              <a:t> </a:t>
            </a:r>
            <a:r>
              <a:rPr lang="fi-FI" dirty="0"/>
              <a:t>kiloon.</a:t>
            </a:r>
          </a:p>
          <a:p>
            <a:pPr marL="0" indent="0">
              <a:buNone/>
            </a:pPr>
            <a:r>
              <a:rPr lang="fi-FI" dirty="0"/>
              <a:t>10. Hän on käynyt (12) </a:t>
            </a:r>
            <a:r>
              <a:rPr lang="fi-FI" dirty="0" smtClean="0"/>
              <a:t> </a:t>
            </a:r>
            <a:r>
              <a:rPr lang="fi-FI" dirty="0"/>
              <a:t>eri maassa.</a:t>
            </a:r>
          </a:p>
          <a:p>
            <a:pPr marL="0" indent="0">
              <a:buNone/>
            </a:pPr>
            <a:r>
              <a:rPr lang="fi-FI" dirty="0"/>
              <a:t>11. Hinnat ovat nousseet (7) </a:t>
            </a:r>
            <a:r>
              <a:rPr lang="fi-FI" dirty="0" smtClean="0"/>
              <a:t> </a:t>
            </a:r>
            <a:r>
              <a:rPr lang="fi-FI" dirty="0"/>
              <a:t>prosentilla.</a:t>
            </a:r>
          </a:p>
          <a:p>
            <a:pPr marL="0" indent="0">
              <a:buNone/>
            </a:pPr>
            <a:r>
              <a:rPr lang="fi-FI" dirty="0"/>
              <a:t>12. Voitko tulla tänne (5) </a:t>
            </a:r>
            <a:r>
              <a:rPr lang="fi-FI" dirty="0" smtClean="0"/>
              <a:t>minuutiksi</a:t>
            </a:r>
            <a:r>
              <a:rPr lang="fi-FI" dirty="0"/>
              <a:t>?</a:t>
            </a:r>
          </a:p>
          <a:p>
            <a:pPr marL="0" indent="0">
              <a:buNone/>
            </a:pPr>
            <a:r>
              <a:rPr lang="fi-FI" dirty="0"/>
              <a:t>13. Hän sai (200) </a:t>
            </a:r>
            <a:r>
              <a:rPr lang="fi-FI" dirty="0" smtClean="0"/>
              <a:t> </a:t>
            </a:r>
            <a:r>
              <a:rPr lang="fi-FI" dirty="0"/>
              <a:t>eurolla hyvän television.</a:t>
            </a:r>
          </a:p>
          <a:p>
            <a:pPr marL="0" indent="0">
              <a:buNone/>
            </a:pPr>
            <a:r>
              <a:rPr lang="fi-FI" dirty="0"/>
              <a:t>14. Kuolleiden määrä nousi (12 000) </a:t>
            </a:r>
            <a:r>
              <a:rPr lang="fi-FI" dirty="0" smtClean="0"/>
              <a:t>henkeen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15. Olemme täällä (5) </a:t>
            </a:r>
            <a:r>
              <a:rPr lang="fi-FI" dirty="0" smtClean="0"/>
              <a:t>päivänä </a:t>
            </a:r>
            <a:r>
              <a:rPr lang="fi-FI" dirty="0"/>
              <a:t>viikossa.</a:t>
            </a:r>
          </a:p>
          <a:p>
            <a:pPr marL="0" indent="0">
              <a:buNone/>
            </a:pPr>
            <a:r>
              <a:rPr lang="fi-FI" dirty="0"/>
              <a:t>16. Kirjoitin eilen (2) </a:t>
            </a:r>
            <a:r>
              <a:rPr lang="fi-FI" dirty="0" smtClean="0"/>
              <a:t> </a:t>
            </a:r>
            <a:r>
              <a:rPr lang="fi-FI" dirty="0"/>
              <a:t>ystävälleni.</a:t>
            </a:r>
          </a:p>
          <a:p>
            <a:pPr marL="0" indent="0">
              <a:buNone/>
            </a:pPr>
            <a:r>
              <a:rPr lang="fi-FI" dirty="0"/>
              <a:t>17. Lähdin kotiin vasta 6 </a:t>
            </a:r>
            <a:r>
              <a:rPr lang="fi-FI" dirty="0" smtClean="0"/>
              <a:t>(=</a:t>
            </a:r>
            <a:r>
              <a:rPr lang="cs-CZ" dirty="0" smtClean="0"/>
              <a:t> </a:t>
            </a:r>
            <a:r>
              <a:rPr lang="fi-FI" dirty="0" smtClean="0"/>
              <a:t>klo </a:t>
            </a:r>
            <a:r>
              <a:rPr lang="fi-FI" dirty="0"/>
              <a:t>18.00) </a:t>
            </a:r>
          </a:p>
          <a:p>
            <a:pPr marL="0" indent="0">
              <a:buNone/>
            </a:pPr>
            <a:r>
              <a:rPr lang="fi-FI" dirty="0" smtClean="0"/>
              <a:t>18</a:t>
            </a:r>
            <a:r>
              <a:rPr lang="fi-FI" dirty="0"/>
              <a:t>. Hän kertoi meille tarinan (666) </a:t>
            </a:r>
            <a:r>
              <a:rPr lang="fi-FI" dirty="0" smtClean="0"/>
              <a:t>sammakosta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19. He lähettivät kutsun (90) </a:t>
            </a:r>
            <a:r>
              <a:rPr lang="fi-FI" dirty="0" smtClean="0"/>
              <a:t> </a:t>
            </a:r>
            <a:r>
              <a:rPr lang="fi-FI" dirty="0"/>
              <a:t>vieraalle.</a:t>
            </a:r>
          </a:p>
          <a:p>
            <a:pPr marL="0" indent="0">
              <a:buNone/>
            </a:pPr>
            <a:r>
              <a:rPr lang="fi-FI" dirty="0"/>
              <a:t>20. Pakkanen laski (30) </a:t>
            </a:r>
            <a:r>
              <a:rPr lang="fi-FI" dirty="0" smtClean="0"/>
              <a:t> </a:t>
            </a:r>
            <a:r>
              <a:rPr lang="fi-FI" dirty="0"/>
              <a:t>asteeseen.</a:t>
            </a:r>
          </a:p>
          <a:p>
            <a:pPr marL="0" indent="0">
              <a:buNone/>
            </a:pPr>
            <a:r>
              <a:rPr lang="fi-FI" dirty="0"/>
              <a:t>21. Minun on lähdettävä (5) </a:t>
            </a:r>
            <a:r>
              <a:rPr lang="fi-FI" dirty="0" smtClean="0"/>
              <a:t>minuutin </a:t>
            </a:r>
            <a:r>
              <a:rPr lang="fi-FI" dirty="0"/>
              <a:t>kuluttua.</a:t>
            </a:r>
          </a:p>
          <a:p>
            <a:pPr marL="0" indent="0">
              <a:buNone/>
            </a:pPr>
            <a:r>
              <a:rPr lang="fi-FI" dirty="0"/>
              <a:t>22. Hänellä oli eilen päällään (30) </a:t>
            </a:r>
            <a:r>
              <a:rPr lang="fi-FI" dirty="0" smtClean="0"/>
              <a:t>euron </a:t>
            </a:r>
            <a:r>
              <a:rPr lang="fi-FI" dirty="0"/>
              <a:t>hintainen pusero.</a:t>
            </a:r>
          </a:p>
          <a:p>
            <a:pPr marL="0" indent="0">
              <a:buNone/>
            </a:pPr>
            <a:r>
              <a:rPr lang="fi-FI" dirty="0"/>
              <a:t>23. Kurssille tuli opiskelijoita (8) </a:t>
            </a:r>
            <a:r>
              <a:rPr lang="fi-FI" dirty="0" smtClean="0"/>
              <a:t> </a:t>
            </a:r>
            <a:r>
              <a:rPr lang="fi-FI" dirty="0"/>
              <a:t>eri maasta.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75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HARJOITUS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052736"/>
            <a:ext cx="8352928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>
                <a:solidFill>
                  <a:srgbClr val="000000"/>
                </a:solidFill>
                <a:latin typeface="Geneva"/>
              </a:rPr>
              <a:t>1. Liisa matkustaa ensi kesänä (4)  maahan.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2. Vain (1)  ihmisellä oli rahaa mukana.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3. Pekka kertoi minulle (13)  serkustaan.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4. Etelä-Suomessa voi yleensä hiihtää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ainakin</a:t>
            </a:r>
            <a:r>
              <a:rPr lang="cs-CZ" dirty="0">
                <a:solidFill>
                  <a:srgbClr val="000000"/>
                </a:solidFill>
                <a:latin typeface="Geneva"/>
              </a:rPr>
              <a:t>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(3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 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kuukautena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5. Ministeri on vieraillut tänä vuonna (21)  kaupungissa.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6. Mahtuvatko nämä kirjat (5) 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hyllylle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?</a:t>
            </a:r>
            <a:r>
              <a:rPr lang="fi-FI" dirty="0"/>
              <a:t/>
            </a:r>
            <a:br>
              <a:rPr lang="fi-FI" dirty="0"/>
            </a:br>
            <a:r>
              <a:rPr lang="cs-CZ" dirty="0">
                <a:solidFill>
                  <a:srgbClr val="000000"/>
                </a:solidFill>
                <a:latin typeface="Geneva"/>
              </a:rPr>
              <a:t>7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.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Sain onnittelukortin (19)  ystävältä.</a:t>
            </a:r>
            <a:r>
              <a:rPr lang="fi-FI" dirty="0"/>
              <a:t/>
            </a:r>
            <a:br>
              <a:rPr lang="fi-FI" dirty="0"/>
            </a:br>
            <a:r>
              <a:rPr lang="cs-CZ" dirty="0" smtClean="0">
                <a:solidFill>
                  <a:srgbClr val="000000"/>
                </a:solidFill>
                <a:latin typeface="Geneva"/>
              </a:rPr>
              <a:t>8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.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Jakakaa paperi (2)  osaan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!</a:t>
            </a:r>
            <a:r>
              <a:rPr lang="fi-FI" dirty="0"/>
              <a:t/>
            </a:r>
            <a:br>
              <a:rPr lang="fi-FI" dirty="0"/>
            </a:br>
            <a:r>
              <a:rPr lang="cs-CZ" dirty="0">
                <a:solidFill>
                  <a:srgbClr val="000000"/>
                </a:solidFill>
                <a:latin typeface="Geneva"/>
              </a:rPr>
              <a:t>9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.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Kävin viime lauantaina ainakin (10)  kaupassa, kun yritin löytää itselleni juhlapuvun.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>
                <a:solidFill>
                  <a:srgbClr val="000000"/>
                </a:solidFill>
                <a:latin typeface="Geneva"/>
              </a:rPr>
              <a:t>1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0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.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Riittääkö tämä kakku varmasti (15)  ihmiselle?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>
                <a:solidFill>
                  <a:srgbClr val="000000"/>
                </a:solidFill>
                <a:latin typeface="Geneva"/>
              </a:rPr>
              <a:t>1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1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.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Mari lähetti eilen työhakemuksen ainakin (9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)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paikkaan.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>
                <a:solidFill>
                  <a:srgbClr val="000000"/>
                </a:solidFill>
                <a:latin typeface="Geneva"/>
              </a:rPr>
              <a:t>1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2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.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Haluaisin varata pöydän (12)  hengelle. Onko teillä tarpeeksi isoja pöytiä?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>
                <a:solidFill>
                  <a:srgbClr val="000000"/>
                </a:solidFill>
                <a:latin typeface="Geneva"/>
              </a:rPr>
              <a:t>1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3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.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Meidän perheessä ei tarvita (2)  autoa. Yksi on ihan tarpeeksi.</a:t>
            </a:r>
            <a:r>
              <a:rPr lang="fi-FI" dirty="0"/>
              <a:t/>
            </a:r>
            <a:br>
              <a:rPr lang="fi-FI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6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933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>
                <a:solidFill>
                  <a:srgbClr val="000000"/>
                </a:solidFill>
                <a:latin typeface="Geneva"/>
              </a:rPr>
              <a:t>1. Voisitko vaihtaa tämän (10)  euron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setelin?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2. Sinun täytyy tehdä tämä työ (15.)  päivään mennessä.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3. Olen käynyt tänään ainakin (8)  vaatekaupassa, mutta en ole löytänyt sopivaa takkia.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4. Voisitteko kirjoittaa tekstin joka (2.)  riville.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5. Tämä hakemus täytyy kirjoittaa (2)  kappaleena.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6. Verot nousivat (30) kolmestakymmenestä prosentista (35)  prosenttiin.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7. Suomen itsenäisyyspäivä on (6.)  päivänä joulukuuta.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8. Ostin uuden takin (796)  markalla.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9. Kurssi kestää (9.)  päivästä (27.)  päivään asti.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10. Varasin ruokaa (15)  hengelle.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11. Sain hänet puhelimen päähän vasta (3.)  yrityksellä.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12. Aleksis Kiven (7)  veljeksestä on tehty elokuva.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13. Istuimme teatterissa (11.)  rivillä.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14. Harri ja Merja erosivat (15)  vuoden jälkeen.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Geneva"/>
              </a:rPr>
              <a:t>15. Sanoin hänelle (100.)  kerran, etten halua tavata häntä.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46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/>
              <a:t>HARJOITUS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8136904" cy="54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>
                <a:solidFill>
                  <a:srgbClr val="000000"/>
                </a:solidFill>
                <a:latin typeface="Geneva"/>
              </a:rPr>
              <a:t>Hän kertoi asuvansa (14.)  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kerroksessa!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000000"/>
                </a:solidFill>
                <a:latin typeface="Geneva"/>
              </a:rPr>
              <a:t>En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voi millään olla (2)  paikassa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yhtäaikaa.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000000"/>
                </a:solidFill>
                <a:latin typeface="Geneva"/>
              </a:rPr>
              <a:t>Hintoja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on alennettu (50)  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prosentilla.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000000"/>
                </a:solidFill>
                <a:latin typeface="Geneva"/>
              </a:rPr>
              <a:t>Hän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vaikutti ahkeralta heti (1.)  päivästä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alkaen.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000000"/>
                </a:solidFill>
                <a:latin typeface="Geneva"/>
              </a:rPr>
              <a:t>Hissi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laskeutui (9.)  kerroksesta (1.)  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kerrokseen.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000000"/>
                </a:solidFill>
                <a:latin typeface="Geneva"/>
              </a:rPr>
              <a:t>Pakkasin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matkalaukkuun (2)  kengät ja (3)  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housut.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000000"/>
                </a:solidFill>
                <a:latin typeface="Geneva"/>
              </a:rPr>
              <a:t>Hänellä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ei olekaan (4)  lasta, vaikka minä luulin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niin.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000000"/>
                </a:solidFill>
                <a:latin typeface="Geneva"/>
              </a:rPr>
              <a:t>Tunsin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kaksi miehistä, mutta (3.)  en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tuntenut.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000000"/>
                </a:solidFill>
                <a:latin typeface="Geneva"/>
              </a:rPr>
              <a:t>Tuo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opiskelija on samalla kurssilla jo (2.)  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kertaa.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000000"/>
                </a:solidFill>
                <a:latin typeface="Geneva"/>
              </a:rPr>
              <a:t>Nämä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hinnat ovat voimassa (20.)  päivästä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lähtien.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000000"/>
                </a:solidFill>
                <a:latin typeface="Geneva"/>
              </a:rPr>
              <a:t>Opiskelijoiden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ikä vaihtelee (18)  vuodesta (50)  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vuoteen.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000000"/>
                </a:solidFill>
                <a:latin typeface="Geneva"/>
              </a:rPr>
              <a:t>Onkohan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Teillä vielä (30.)  päivän lehti?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52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NUMEROT PUHEKIELELLÄ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>
                <a:latin typeface="Roboto"/>
              </a:rPr>
              <a:t>1 </a:t>
            </a:r>
            <a:r>
              <a:rPr lang="fi-FI" dirty="0">
                <a:latin typeface="Roboto"/>
              </a:rPr>
              <a:t>/ Yksi / Yks</a:t>
            </a:r>
          </a:p>
          <a:p>
            <a:pPr marL="0" indent="0">
              <a:buNone/>
            </a:pPr>
            <a:r>
              <a:rPr lang="fi-FI" dirty="0">
                <a:latin typeface="Roboto"/>
              </a:rPr>
              <a:t>2 / Kaksi / Kaks</a:t>
            </a:r>
          </a:p>
          <a:p>
            <a:pPr marL="0" indent="0">
              <a:buNone/>
            </a:pPr>
            <a:r>
              <a:rPr lang="fi-FI" dirty="0">
                <a:latin typeface="Roboto"/>
              </a:rPr>
              <a:t>3 / Kolme / Kolme</a:t>
            </a:r>
          </a:p>
          <a:p>
            <a:pPr marL="0" indent="0">
              <a:buNone/>
            </a:pPr>
            <a:r>
              <a:rPr lang="fi-FI" dirty="0">
                <a:latin typeface="Roboto"/>
              </a:rPr>
              <a:t>4 / Neljä / Neljä</a:t>
            </a:r>
          </a:p>
          <a:p>
            <a:pPr marL="0" indent="0">
              <a:buNone/>
            </a:pPr>
            <a:r>
              <a:rPr lang="fi-FI" dirty="0">
                <a:latin typeface="Roboto"/>
              </a:rPr>
              <a:t>5 / Viisi / Viis, femma</a:t>
            </a:r>
          </a:p>
          <a:p>
            <a:pPr marL="0" indent="0">
              <a:buNone/>
            </a:pPr>
            <a:r>
              <a:rPr lang="fi-FI" dirty="0">
                <a:latin typeface="Roboto"/>
              </a:rPr>
              <a:t>6 / Kuusi / Kuus</a:t>
            </a:r>
          </a:p>
          <a:p>
            <a:pPr marL="0" indent="0">
              <a:buNone/>
            </a:pPr>
            <a:r>
              <a:rPr lang="fi-FI" dirty="0">
                <a:latin typeface="Roboto"/>
              </a:rPr>
              <a:t>7 / Seitsemän / Seittemän, seiska</a:t>
            </a:r>
          </a:p>
          <a:p>
            <a:pPr marL="0" indent="0">
              <a:buNone/>
            </a:pPr>
            <a:r>
              <a:rPr lang="fi-FI" dirty="0">
                <a:latin typeface="Roboto"/>
              </a:rPr>
              <a:t>8 / Kahdeksan / Kaheksan, kasi</a:t>
            </a:r>
          </a:p>
          <a:p>
            <a:pPr marL="0" indent="0">
              <a:buNone/>
            </a:pPr>
            <a:r>
              <a:rPr lang="fi-FI" dirty="0">
                <a:latin typeface="Roboto"/>
              </a:rPr>
              <a:t>9 / Yhdeksän / Yheksän, ysi</a:t>
            </a:r>
          </a:p>
          <a:p>
            <a:pPr marL="0" indent="0">
              <a:buNone/>
            </a:pPr>
            <a:r>
              <a:rPr lang="fi-FI" dirty="0">
                <a:latin typeface="Roboto"/>
              </a:rPr>
              <a:t>10 / Kymmenen / Kymppi, </a:t>
            </a:r>
            <a:r>
              <a:rPr lang="fi-FI" dirty="0" smtClean="0">
                <a:latin typeface="Roboto"/>
              </a:rPr>
              <a:t>kybä</a:t>
            </a:r>
            <a:r>
              <a:rPr lang="cs-CZ" dirty="0" smtClean="0">
                <a:latin typeface="Roboto"/>
              </a:rPr>
              <a:t>, -kyt (</a:t>
            </a:r>
            <a:r>
              <a:rPr lang="cs-CZ" dirty="0" err="1" smtClean="0">
                <a:latin typeface="Roboto"/>
              </a:rPr>
              <a:t>kakskytviis</a:t>
            </a:r>
            <a:r>
              <a:rPr lang="cs-CZ" dirty="0" smtClean="0">
                <a:latin typeface="Roboto"/>
              </a:rPr>
              <a:t> = 25)</a:t>
            </a:r>
            <a:endParaRPr lang="cs-CZ" dirty="0" smtClean="0">
              <a:latin typeface="Roboto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Nopea</a:t>
            </a:r>
            <a:r>
              <a:rPr lang="cs-CZ" dirty="0" smtClean="0"/>
              <a:t> </a:t>
            </a:r>
            <a:r>
              <a:rPr lang="cs-CZ" dirty="0" err="1" smtClean="0"/>
              <a:t>tapa</a:t>
            </a:r>
            <a:r>
              <a:rPr lang="cs-CZ" dirty="0" smtClean="0"/>
              <a:t> </a:t>
            </a:r>
            <a:r>
              <a:rPr lang="cs-CZ" dirty="0" err="1" smtClean="0"/>
              <a:t>laskea</a:t>
            </a:r>
            <a:r>
              <a:rPr lang="cs-CZ" dirty="0" smtClean="0"/>
              <a:t> </a:t>
            </a:r>
            <a:r>
              <a:rPr lang="cs-CZ" dirty="0" err="1" smtClean="0"/>
              <a:t>kymmeneen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fi-FI" i="1" dirty="0" smtClean="0"/>
              <a:t>Yy</a:t>
            </a:r>
            <a:r>
              <a:rPr lang="fi-FI" i="1" dirty="0"/>
              <a:t>, kaa, koo, nee, vii, kuu, see, kasi, ysi, kymppi</a:t>
            </a:r>
            <a:endParaRPr lang="fi-FI" i="1" dirty="0"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3141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850106"/>
          </a:xfrm>
        </p:spPr>
        <p:txBody>
          <a:bodyPr/>
          <a:lstStyle/>
          <a:p>
            <a:r>
              <a:rPr lang="cs-CZ" dirty="0"/>
              <a:t>NUMEROT PUHEKIELELLÄ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8280920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b="1" dirty="0">
                <a:latin typeface="Roboto"/>
              </a:rPr>
              <a:t>1,2,5 ja 6.</a:t>
            </a:r>
            <a:endParaRPr lang="fi-FI" dirty="0">
              <a:latin typeface="Roboto"/>
            </a:endParaRPr>
          </a:p>
          <a:p>
            <a:pPr marL="0" indent="0">
              <a:buNone/>
            </a:pPr>
            <a:r>
              <a:rPr lang="fi-FI" i="1" dirty="0">
                <a:latin typeface="Roboto"/>
              </a:rPr>
              <a:t>Yks, kaks, viis </a:t>
            </a:r>
            <a:r>
              <a:rPr lang="fi-FI" dirty="0">
                <a:latin typeface="Roboto"/>
              </a:rPr>
              <a:t>ja </a:t>
            </a:r>
            <a:r>
              <a:rPr lang="fi-FI" i="1" dirty="0">
                <a:latin typeface="Roboto"/>
              </a:rPr>
              <a:t>kuus</a:t>
            </a:r>
            <a:r>
              <a:rPr lang="fi-FI" dirty="0">
                <a:latin typeface="Roboto"/>
              </a:rPr>
              <a:t> ovat puhekielellä samanlaisia kuin kirjakielellä paitsi, että lopussa oleva ”i” jää pois.</a:t>
            </a:r>
          </a:p>
          <a:p>
            <a:pPr marL="0" indent="0">
              <a:buNone/>
            </a:pPr>
            <a:r>
              <a:rPr lang="fi-FI" b="1" dirty="0">
                <a:latin typeface="Roboto"/>
              </a:rPr>
              <a:t>5</a:t>
            </a:r>
            <a:endParaRPr lang="fi-FI" dirty="0">
              <a:latin typeface="Roboto"/>
            </a:endParaRPr>
          </a:p>
          <a:p>
            <a:pPr marL="0" indent="0">
              <a:buNone/>
            </a:pPr>
            <a:r>
              <a:rPr lang="fi-FI" dirty="0">
                <a:latin typeface="Roboto"/>
              </a:rPr>
              <a:t>”</a:t>
            </a:r>
            <a:r>
              <a:rPr lang="fi-FI" i="1" dirty="0">
                <a:latin typeface="Roboto"/>
              </a:rPr>
              <a:t>Femma</a:t>
            </a:r>
            <a:r>
              <a:rPr lang="fi-FI" dirty="0">
                <a:latin typeface="Roboto"/>
              </a:rPr>
              <a:t>” tarkoittaa stadin slangilla samaa asiaa kuin viisi. Se tulee ruotsin kielen sanasta ”fem”, joka on viisi ruotsiksi. Yleensä, kun puhutaan femmasta tarkoitetaan rahaa. Tämä ei kuitenkaan aina päde, esim. </a:t>
            </a:r>
            <a:r>
              <a:rPr lang="fi-FI" i="1" dirty="0">
                <a:latin typeface="Roboto"/>
              </a:rPr>
              <a:t>yläfemma</a:t>
            </a:r>
            <a:r>
              <a:rPr lang="fi-FI" dirty="0">
                <a:latin typeface="Roboto"/>
              </a:rPr>
              <a:t> on ”high five”.</a:t>
            </a:r>
          </a:p>
          <a:p>
            <a:pPr marL="0" indent="0">
              <a:buNone/>
            </a:pPr>
            <a:r>
              <a:rPr lang="fi-FI" i="1" dirty="0">
                <a:latin typeface="Roboto"/>
              </a:rPr>
              <a:t>Sä oot mulle </a:t>
            </a:r>
            <a:r>
              <a:rPr lang="fi-FI" b="1" i="1" dirty="0">
                <a:latin typeface="Roboto"/>
              </a:rPr>
              <a:t>femman</a:t>
            </a:r>
            <a:r>
              <a:rPr lang="fi-FI" i="1" dirty="0">
                <a:latin typeface="Roboto"/>
              </a:rPr>
              <a:t> </a:t>
            </a:r>
            <a:r>
              <a:rPr lang="fi-FI" i="1" dirty="0" smtClean="0">
                <a:latin typeface="Roboto"/>
              </a:rPr>
              <a:t>velkaa</a:t>
            </a:r>
            <a:r>
              <a:rPr lang="cs-CZ" dirty="0" smtClean="0">
                <a:latin typeface="Roboto"/>
              </a:rPr>
              <a:t>.</a:t>
            </a:r>
            <a:r>
              <a:rPr lang="fi-FI" dirty="0" smtClean="0">
                <a:latin typeface="Roboto"/>
              </a:rPr>
              <a:t> </a:t>
            </a:r>
            <a:endParaRPr lang="cs-CZ" dirty="0" smtClean="0">
              <a:latin typeface="Roboto"/>
            </a:endParaRPr>
          </a:p>
          <a:p>
            <a:pPr marL="0" indent="0">
              <a:buNone/>
            </a:pPr>
            <a:r>
              <a:rPr lang="fi-FI" b="1" dirty="0" smtClean="0">
                <a:latin typeface="Roboto"/>
              </a:rPr>
              <a:t>7</a:t>
            </a:r>
            <a:endParaRPr lang="fi-FI" dirty="0">
              <a:latin typeface="Roboto"/>
            </a:endParaRPr>
          </a:p>
          <a:p>
            <a:pPr marL="0" indent="0">
              <a:buNone/>
            </a:pPr>
            <a:r>
              <a:rPr lang="fi-FI" dirty="0">
                <a:latin typeface="Roboto"/>
              </a:rPr>
              <a:t>Puhekielen tehtävä on tehdä puhumisesta nopeampaa ja vaivattomampaa. ”Seittemän” on vaivattomampi kuin ”seitsemän”. ”Seiska” on toinen puhekielen tapa sanoa seitsemän. Monille suomalaisille “Seiska” on tuttu Suomen tunnetuimman juorulehden nimenä.</a:t>
            </a:r>
          </a:p>
          <a:p>
            <a:pPr marL="0" indent="0">
              <a:buNone/>
            </a:pPr>
            <a:r>
              <a:rPr lang="fi-FI" i="1" dirty="0">
                <a:latin typeface="Roboto"/>
              </a:rPr>
              <a:t>Luetko </a:t>
            </a:r>
            <a:r>
              <a:rPr lang="fi-FI" b="1" i="1" dirty="0">
                <a:latin typeface="Roboto"/>
              </a:rPr>
              <a:t>Seiskaa</a:t>
            </a:r>
            <a:r>
              <a:rPr lang="fi-FI" i="1" dirty="0">
                <a:latin typeface="Roboto"/>
              </a:rPr>
              <a:t>? </a:t>
            </a:r>
            <a:endParaRPr lang="cs-CZ" i="1" dirty="0" smtClean="0">
              <a:latin typeface="Roboto"/>
            </a:endParaRPr>
          </a:p>
          <a:p>
            <a:pPr marL="0" indent="0">
              <a:buNone/>
            </a:pPr>
            <a:r>
              <a:rPr lang="fi-FI" i="1" dirty="0" smtClean="0">
                <a:latin typeface="Roboto"/>
              </a:rPr>
              <a:t>Mä </a:t>
            </a:r>
            <a:r>
              <a:rPr lang="fi-FI" i="1" dirty="0">
                <a:latin typeface="Roboto"/>
              </a:rPr>
              <a:t>oon </a:t>
            </a:r>
            <a:r>
              <a:rPr lang="fi-FI" b="1" i="1" dirty="0" smtClean="0">
                <a:latin typeface="Roboto"/>
              </a:rPr>
              <a:t>seiska</a:t>
            </a:r>
            <a:r>
              <a:rPr lang="fi-FI" i="1" dirty="0" smtClean="0">
                <a:latin typeface="Roboto"/>
              </a:rPr>
              <a:t>luokalla</a:t>
            </a:r>
            <a:r>
              <a:rPr lang="cs-CZ" dirty="0" smtClean="0">
                <a:latin typeface="Roboto"/>
              </a:rPr>
              <a:t>.</a:t>
            </a:r>
          </a:p>
          <a:p>
            <a:pPr marL="0" indent="0">
              <a:buNone/>
            </a:pPr>
            <a:endParaRPr lang="cs-CZ" dirty="0">
              <a:latin typeface="Roboto"/>
            </a:endParaRPr>
          </a:p>
          <a:p>
            <a:pPr marL="0" indent="0">
              <a:buNone/>
            </a:pPr>
            <a:r>
              <a:rPr lang="fi-FI" b="1" dirty="0" smtClean="0">
                <a:latin typeface="Roboto"/>
              </a:rPr>
              <a:t>8 </a:t>
            </a:r>
            <a:r>
              <a:rPr lang="fi-FI" b="1" dirty="0">
                <a:latin typeface="Roboto"/>
              </a:rPr>
              <a:t>ja 9</a:t>
            </a:r>
            <a:endParaRPr lang="fi-FI" dirty="0">
              <a:latin typeface="Roboto"/>
            </a:endParaRPr>
          </a:p>
          <a:p>
            <a:pPr marL="0" indent="0">
              <a:buNone/>
            </a:pPr>
            <a:r>
              <a:rPr lang="fi-FI" dirty="0">
                <a:latin typeface="Roboto"/>
              </a:rPr>
              <a:t>Monesti puhekielessä jätetään pois ”d”. Niin myös ”kahdeksan” ja ”yhdeksän” kohdalla. Niistä tulee ”kaheksan” ja ”yheksän”. Molemmista on myös yleiset puhekielen versiot ”kasi” ja ”ysi”, joita käytetään seuraavasti:</a:t>
            </a:r>
          </a:p>
          <a:p>
            <a:pPr marL="0" indent="0">
              <a:buNone/>
            </a:pPr>
            <a:r>
              <a:rPr lang="fi-FI" b="1" i="1" dirty="0">
                <a:latin typeface="Roboto"/>
              </a:rPr>
              <a:t>Kasi</a:t>
            </a:r>
            <a:r>
              <a:rPr lang="fi-FI" i="1" dirty="0">
                <a:latin typeface="Roboto"/>
              </a:rPr>
              <a:t>pallo ja </a:t>
            </a:r>
            <a:r>
              <a:rPr lang="fi-FI" b="1" i="1" dirty="0">
                <a:latin typeface="Roboto"/>
              </a:rPr>
              <a:t>ysi</a:t>
            </a:r>
            <a:r>
              <a:rPr lang="fi-FI" i="1" dirty="0">
                <a:latin typeface="Roboto"/>
              </a:rPr>
              <a:t>pallo ovat </a:t>
            </a:r>
            <a:r>
              <a:rPr lang="fi-FI" i="1" dirty="0" smtClean="0">
                <a:latin typeface="Roboto"/>
              </a:rPr>
              <a:t>biljardipelejä</a:t>
            </a:r>
            <a:r>
              <a:rPr lang="cs-CZ" i="1" dirty="0" smtClean="0">
                <a:latin typeface="Roboto"/>
              </a:rPr>
              <a:t>.</a:t>
            </a:r>
          </a:p>
          <a:p>
            <a:pPr marL="0" indent="0">
              <a:buNone/>
            </a:pPr>
            <a:r>
              <a:rPr lang="fi-FI" i="1" dirty="0"/>
              <a:t>Olen </a:t>
            </a:r>
            <a:r>
              <a:rPr lang="fi-FI" b="1" i="1" dirty="0"/>
              <a:t>ysi</a:t>
            </a:r>
            <a:r>
              <a:rPr lang="fi-FI" i="1" dirty="0"/>
              <a:t>luokalla ja mun sisko on </a:t>
            </a:r>
            <a:r>
              <a:rPr lang="fi-FI" b="1" i="1" dirty="0" smtClean="0"/>
              <a:t>kasi</a:t>
            </a:r>
            <a:r>
              <a:rPr lang="fi-FI" i="1" dirty="0" smtClean="0"/>
              <a:t>luokalla</a:t>
            </a:r>
            <a:r>
              <a:rPr lang="cs-CZ" i="1" dirty="0" smtClean="0"/>
              <a:t>.</a:t>
            </a:r>
            <a:r>
              <a:rPr lang="fi-FI" i="1" dirty="0">
                <a:solidFill>
                  <a:srgbClr val="707070"/>
                </a:solidFill>
                <a:latin typeface="Roboto"/>
              </a:rPr>
              <a:t/>
            </a:r>
            <a:br>
              <a:rPr lang="fi-FI" i="1" dirty="0">
                <a:solidFill>
                  <a:srgbClr val="707070"/>
                </a:solidFill>
                <a:latin typeface="Roboto"/>
              </a:rPr>
            </a:b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5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NUMEROT PUHEKIELELLÄ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/>
              <a:t>10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Kymmennen voi olla puhekielellä joko ”</a:t>
            </a:r>
            <a:r>
              <a:rPr lang="fi-FI" b="1" dirty="0"/>
              <a:t>kymppi</a:t>
            </a:r>
            <a:r>
              <a:rPr lang="fi-FI" dirty="0"/>
              <a:t>” tai ”</a:t>
            </a:r>
            <a:r>
              <a:rPr lang="fi-FI" b="1" dirty="0"/>
              <a:t>kybä</a:t>
            </a:r>
            <a:r>
              <a:rPr lang="fi-FI" dirty="0"/>
              <a:t>”.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Kybä</a:t>
            </a:r>
            <a:r>
              <a:rPr lang="fi-FI" dirty="0"/>
              <a:t> on todella samanlainen sana kuin </a:t>
            </a:r>
            <a:r>
              <a:rPr lang="fi-FI" b="1" dirty="0"/>
              <a:t>femma</a:t>
            </a:r>
            <a:r>
              <a:rPr lang="fi-FI" dirty="0"/>
              <a:t> ja sitä käytetään yleensä puhuttaessa rahasta.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i="1" dirty="0"/>
              <a:t>Heitä mulle kybä </a:t>
            </a:r>
            <a:r>
              <a:rPr lang="cs-CZ" dirty="0" smtClean="0"/>
              <a:t>= </a:t>
            </a:r>
            <a:r>
              <a:rPr lang="fi-FI" dirty="0" smtClean="0"/>
              <a:t>Anna </a:t>
            </a:r>
            <a:r>
              <a:rPr lang="fi-FI" dirty="0"/>
              <a:t>minulle kymmenen (</a:t>
            </a:r>
            <a:r>
              <a:rPr lang="fi-FI" dirty="0" smtClean="0"/>
              <a:t>euroa</a:t>
            </a:r>
            <a:r>
              <a:rPr lang="cs-CZ" dirty="0" smtClean="0"/>
              <a:t>).</a:t>
            </a:r>
            <a:endParaRPr lang="fi-FI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”</a:t>
            </a:r>
            <a:r>
              <a:rPr lang="fi-FI" b="1" dirty="0"/>
              <a:t>Kymppi</a:t>
            </a:r>
            <a:r>
              <a:rPr lang="fi-FI" dirty="0"/>
              <a:t>” on sana, jolla on omat vakiintuneet käyttötarkoituksensa. </a:t>
            </a:r>
            <a:r>
              <a:rPr lang="cs-CZ" dirty="0"/>
              <a:t>E</a:t>
            </a:r>
            <a:r>
              <a:rPr lang="fi-FI" dirty="0" smtClean="0"/>
              <a:t>simerki</a:t>
            </a:r>
            <a:r>
              <a:rPr lang="cs-CZ" dirty="0" err="1" smtClean="0"/>
              <a:t>ksi</a:t>
            </a:r>
            <a:r>
              <a:rPr lang="fi-FI" dirty="0" smtClean="0"/>
              <a:t>: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i="1" dirty="0"/>
              <a:t>Kympintyttö</a:t>
            </a:r>
            <a:r>
              <a:rPr lang="fi-FI" dirty="0"/>
              <a:t> – </a:t>
            </a:r>
            <a:r>
              <a:rPr lang="cs-CZ" dirty="0" err="1" smtClean="0"/>
              <a:t>erittäin</a:t>
            </a:r>
            <a:r>
              <a:rPr lang="cs-CZ" dirty="0" smtClean="0"/>
              <a:t> </a:t>
            </a:r>
            <a:r>
              <a:rPr lang="cs-CZ" dirty="0" err="1" smtClean="0"/>
              <a:t>hyvä</a:t>
            </a:r>
            <a:r>
              <a:rPr lang="cs-CZ" dirty="0" smtClean="0"/>
              <a:t> opilas</a:t>
            </a:r>
          </a:p>
          <a:p>
            <a:pPr marL="0" indent="0">
              <a:buNone/>
            </a:pPr>
            <a:r>
              <a:rPr lang="cs-CZ" i="1" dirty="0" err="1"/>
              <a:t>Naisten</a:t>
            </a:r>
            <a:r>
              <a:rPr lang="cs-CZ" i="1" dirty="0"/>
              <a:t> </a:t>
            </a:r>
            <a:r>
              <a:rPr lang="cs-CZ" i="1" dirty="0" err="1" smtClean="0"/>
              <a:t>Kymppi</a:t>
            </a:r>
            <a:r>
              <a:rPr lang="cs-CZ" i="1" dirty="0" smtClean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juoksu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20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692</TotalTime>
  <Words>638</Words>
  <Application>Microsoft Office PowerPoint</Application>
  <PresentationFormat>Předvádění na obrazovce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Jmění</vt:lpstr>
      <vt:lpstr>PK II</vt:lpstr>
      <vt:lpstr>HARJOITUS 1</vt:lpstr>
      <vt:lpstr>HARJOITUS 2</vt:lpstr>
      <vt:lpstr>HARJOITUS 3</vt:lpstr>
      <vt:lpstr>HARJOITUS 4</vt:lpstr>
      <vt:lpstr>NUMEROT PUHEKIELELLÄ</vt:lpstr>
      <vt:lpstr>NUMEROT PUHEKIELELLÄ</vt:lpstr>
      <vt:lpstr>NUMEROT PUHEKIELELLÄ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 II</dc:title>
  <dc:creator>HP</dc:creator>
  <cp:lastModifiedBy>HP</cp:lastModifiedBy>
  <cp:revision>8</cp:revision>
  <dcterms:created xsi:type="dcterms:W3CDTF">2020-12-08T23:26:51Z</dcterms:created>
  <dcterms:modified xsi:type="dcterms:W3CDTF">2020-12-10T18:02:41Z</dcterms:modified>
</cp:coreProperties>
</file>