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1B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78CC8D-22F7-407D-9A62-F02225AC894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00181DC-7C45-421A-A6EC-3C7FB9A657A4}">
      <dgm:prSet/>
      <dgm:spPr/>
      <dgm:t>
        <a:bodyPr/>
        <a:lstStyle/>
        <a:p>
          <a:pPr rtl="0"/>
          <a:r>
            <a:rPr lang="cs-CZ" dirty="0">
              <a:solidFill>
                <a:schemeClr val="tx1"/>
              </a:solidFill>
            </a:rPr>
            <a:t>PPP</a:t>
          </a:r>
        </a:p>
      </dgm:t>
    </dgm:pt>
    <dgm:pt modelId="{C15573C5-DD16-4FE8-8FA6-0166ECE13CA3}" type="parTrans" cxnId="{DF096272-4824-4FCA-8C6B-F55761ED01C0}">
      <dgm:prSet/>
      <dgm:spPr/>
      <dgm:t>
        <a:bodyPr/>
        <a:lstStyle/>
        <a:p>
          <a:endParaRPr lang="cs-CZ"/>
        </a:p>
      </dgm:t>
    </dgm:pt>
    <dgm:pt modelId="{DE1817E0-99E6-4719-8D31-5A6DA756D7A0}" type="sibTrans" cxnId="{DF096272-4824-4FCA-8C6B-F55761ED01C0}">
      <dgm:prSet/>
      <dgm:spPr/>
      <dgm:t>
        <a:bodyPr/>
        <a:lstStyle/>
        <a:p>
          <a:endParaRPr lang="cs-CZ"/>
        </a:p>
      </dgm:t>
    </dgm:pt>
    <dgm:pt modelId="{83EB54E0-7748-430F-B0FA-78C62C41A758}">
      <dgm:prSet/>
      <dgm:spPr/>
      <dgm:t>
        <a:bodyPr/>
        <a:lstStyle/>
        <a:p>
          <a:pPr rtl="0"/>
          <a:r>
            <a:rPr lang="cs-CZ" dirty="0">
              <a:solidFill>
                <a:schemeClr val="tx1"/>
              </a:solidFill>
            </a:rPr>
            <a:t>SPC</a:t>
          </a:r>
        </a:p>
      </dgm:t>
    </dgm:pt>
    <dgm:pt modelId="{20AE9C8D-BF2E-4914-9465-47AD800C12B8}" type="parTrans" cxnId="{A4FF691B-A62B-4136-8733-E1A3BA74A782}">
      <dgm:prSet/>
      <dgm:spPr/>
      <dgm:t>
        <a:bodyPr/>
        <a:lstStyle/>
        <a:p>
          <a:endParaRPr lang="cs-CZ"/>
        </a:p>
      </dgm:t>
    </dgm:pt>
    <dgm:pt modelId="{BA645210-0113-4E5F-B50C-D80D29F5B0F6}" type="sibTrans" cxnId="{A4FF691B-A62B-4136-8733-E1A3BA74A782}">
      <dgm:prSet/>
      <dgm:spPr/>
      <dgm:t>
        <a:bodyPr/>
        <a:lstStyle/>
        <a:p>
          <a:endParaRPr lang="cs-CZ"/>
        </a:p>
      </dgm:t>
    </dgm:pt>
    <dgm:pt modelId="{596B5339-9D0D-43CD-9D4C-45ADAC2E496B}" type="pres">
      <dgm:prSet presAssocID="{1478CC8D-22F7-407D-9A62-F02225AC894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113EFF3-FFA5-446F-B7C5-4066CAA73B30}" type="pres">
      <dgm:prSet presAssocID="{300181DC-7C45-421A-A6EC-3C7FB9A657A4}" presName="hierRoot1" presStyleCnt="0">
        <dgm:presLayoutVars>
          <dgm:hierBranch val="init"/>
        </dgm:presLayoutVars>
      </dgm:prSet>
      <dgm:spPr/>
    </dgm:pt>
    <dgm:pt modelId="{EE13A382-4131-44A1-86AE-AE0702F9EB31}" type="pres">
      <dgm:prSet presAssocID="{300181DC-7C45-421A-A6EC-3C7FB9A657A4}" presName="rootComposite1" presStyleCnt="0"/>
      <dgm:spPr/>
    </dgm:pt>
    <dgm:pt modelId="{BC16D635-1550-4F33-B61A-F91DC54679C4}" type="pres">
      <dgm:prSet presAssocID="{300181DC-7C45-421A-A6EC-3C7FB9A657A4}" presName="rootText1" presStyleLbl="node0" presStyleIdx="0" presStyleCnt="2">
        <dgm:presLayoutVars>
          <dgm:chPref val="3"/>
        </dgm:presLayoutVars>
      </dgm:prSet>
      <dgm:spPr/>
    </dgm:pt>
    <dgm:pt modelId="{74A2BF56-ECD6-445A-B280-A22712F1A132}" type="pres">
      <dgm:prSet presAssocID="{300181DC-7C45-421A-A6EC-3C7FB9A657A4}" presName="rootConnector1" presStyleLbl="node1" presStyleIdx="0" presStyleCnt="0"/>
      <dgm:spPr/>
    </dgm:pt>
    <dgm:pt modelId="{21B2789F-3D2B-4464-82E7-EB40C91C42BD}" type="pres">
      <dgm:prSet presAssocID="{300181DC-7C45-421A-A6EC-3C7FB9A657A4}" presName="hierChild2" presStyleCnt="0"/>
      <dgm:spPr/>
    </dgm:pt>
    <dgm:pt modelId="{138BCF7C-CA52-4EBD-B91D-57A818387737}" type="pres">
      <dgm:prSet presAssocID="{300181DC-7C45-421A-A6EC-3C7FB9A657A4}" presName="hierChild3" presStyleCnt="0"/>
      <dgm:spPr/>
    </dgm:pt>
    <dgm:pt modelId="{9012046F-55DF-4EE4-8011-7BDCF1B8FC98}" type="pres">
      <dgm:prSet presAssocID="{83EB54E0-7748-430F-B0FA-78C62C41A758}" presName="hierRoot1" presStyleCnt="0">
        <dgm:presLayoutVars>
          <dgm:hierBranch val="init"/>
        </dgm:presLayoutVars>
      </dgm:prSet>
      <dgm:spPr/>
    </dgm:pt>
    <dgm:pt modelId="{D0F37C87-8EBA-47DB-A9F9-FC586058AC3A}" type="pres">
      <dgm:prSet presAssocID="{83EB54E0-7748-430F-B0FA-78C62C41A758}" presName="rootComposite1" presStyleCnt="0"/>
      <dgm:spPr/>
    </dgm:pt>
    <dgm:pt modelId="{F52389FB-BAA4-4E39-84E0-8542DCBE411A}" type="pres">
      <dgm:prSet presAssocID="{83EB54E0-7748-430F-B0FA-78C62C41A758}" presName="rootText1" presStyleLbl="node0" presStyleIdx="1" presStyleCnt="2">
        <dgm:presLayoutVars>
          <dgm:chPref val="3"/>
        </dgm:presLayoutVars>
      </dgm:prSet>
      <dgm:spPr/>
    </dgm:pt>
    <dgm:pt modelId="{4EDC1102-A191-4788-AB7C-1B641C627C4C}" type="pres">
      <dgm:prSet presAssocID="{83EB54E0-7748-430F-B0FA-78C62C41A758}" presName="rootConnector1" presStyleLbl="node1" presStyleIdx="0" presStyleCnt="0"/>
      <dgm:spPr/>
    </dgm:pt>
    <dgm:pt modelId="{9929E230-2E0E-46F2-B4F8-9C81CFBEA79D}" type="pres">
      <dgm:prSet presAssocID="{83EB54E0-7748-430F-B0FA-78C62C41A758}" presName="hierChild2" presStyleCnt="0"/>
      <dgm:spPr/>
    </dgm:pt>
    <dgm:pt modelId="{23BF61B1-40E8-40A5-AB67-2A6137ADBEB5}" type="pres">
      <dgm:prSet presAssocID="{83EB54E0-7748-430F-B0FA-78C62C41A758}" presName="hierChild3" presStyleCnt="0"/>
      <dgm:spPr/>
    </dgm:pt>
  </dgm:ptLst>
  <dgm:cxnLst>
    <dgm:cxn modelId="{A4FF691B-A62B-4136-8733-E1A3BA74A782}" srcId="{1478CC8D-22F7-407D-9A62-F02225AC894F}" destId="{83EB54E0-7748-430F-B0FA-78C62C41A758}" srcOrd="1" destOrd="0" parTransId="{20AE9C8D-BF2E-4914-9465-47AD800C12B8}" sibTransId="{BA645210-0113-4E5F-B50C-D80D29F5B0F6}"/>
    <dgm:cxn modelId="{0FC9362B-6C36-4FBA-B6C5-22039EE45073}" type="presOf" srcId="{300181DC-7C45-421A-A6EC-3C7FB9A657A4}" destId="{BC16D635-1550-4F33-B61A-F91DC54679C4}" srcOrd="0" destOrd="0" presId="urn:microsoft.com/office/officeart/2005/8/layout/orgChart1"/>
    <dgm:cxn modelId="{DF096272-4824-4FCA-8C6B-F55761ED01C0}" srcId="{1478CC8D-22F7-407D-9A62-F02225AC894F}" destId="{300181DC-7C45-421A-A6EC-3C7FB9A657A4}" srcOrd="0" destOrd="0" parTransId="{C15573C5-DD16-4FE8-8FA6-0166ECE13CA3}" sibTransId="{DE1817E0-99E6-4719-8D31-5A6DA756D7A0}"/>
    <dgm:cxn modelId="{28BCD375-F126-45D0-B51D-AC2CACBFFE06}" type="presOf" srcId="{83EB54E0-7748-430F-B0FA-78C62C41A758}" destId="{F52389FB-BAA4-4E39-84E0-8542DCBE411A}" srcOrd="0" destOrd="0" presId="urn:microsoft.com/office/officeart/2005/8/layout/orgChart1"/>
    <dgm:cxn modelId="{A084377D-F8B4-4B09-9BD3-ADCFC36C6D97}" type="presOf" srcId="{83EB54E0-7748-430F-B0FA-78C62C41A758}" destId="{4EDC1102-A191-4788-AB7C-1B641C627C4C}" srcOrd="1" destOrd="0" presId="urn:microsoft.com/office/officeart/2005/8/layout/orgChart1"/>
    <dgm:cxn modelId="{7B28BC90-8B05-47CC-84A6-DA93EF2D9A8D}" type="presOf" srcId="{300181DC-7C45-421A-A6EC-3C7FB9A657A4}" destId="{74A2BF56-ECD6-445A-B280-A22712F1A132}" srcOrd="1" destOrd="0" presId="urn:microsoft.com/office/officeart/2005/8/layout/orgChart1"/>
    <dgm:cxn modelId="{64378598-C39F-4FA8-AE8A-DA74FBE63F22}" type="presOf" srcId="{1478CC8D-22F7-407D-9A62-F02225AC894F}" destId="{596B5339-9D0D-43CD-9D4C-45ADAC2E496B}" srcOrd="0" destOrd="0" presId="urn:microsoft.com/office/officeart/2005/8/layout/orgChart1"/>
    <dgm:cxn modelId="{DBF34E40-0D7E-431C-BF04-3751E393AC57}" type="presParOf" srcId="{596B5339-9D0D-43CD-9D4C-45ADAC2E496B}" destId="{6113EFF3-FFA5-446F-B7C5-4066CAA73B30}" srcOrd="0" destOrd="0" presId="urn:microsoft.com/office/officeart/2005/8/layout/orgChart1"/>
    <dgm:cxn modelId="{C77E225E-3BFF-41C5-959D-ACFE3C626702}" type="presParOf" srcId="{6113EFF3-FFA5-446F-B7C5-4066CAA73B30}" destId="{EE13A382-4131-44A1-86AE-AE0702F9EB31}" srcOrd="0" destOrd="0" presId="urn:microsoft.com/office/officeart/2005/8/layout/orgChart1"/>
    <dgm:cxn modelId="{C55D2C0A-F013-40CB-AE2A-7030FAE3AD17}" type="presParOf" srcId="{EE13A382-4131-44A1-86AE-AE0702F9EB31}" destId="{BC16D635-1550-4F33-B61A-F91DC54679C4}" srcOrd="0" destOrd="0" presId="urn:microsoft.com/office/officeart/2005/8/layout/orgChart1"/>
    <dgm:cxn modelId="{54DE29E1-485D-41C2-87EA-8C1D9A16CB90}" type="presParOf" srcId="{EE13A382-4131-44A1-86AE-AE0702F9EB31}" destId="{74A2BF56-ECD6-445A-B280-A22712F1A132}" srcOrd="1" destOrd="0" presId="urn:microsoft.com/office/officeart/2005/8/layout/orgChart1"/>
    <dgm:cxn modelId="{58DE0C1A-F984-47EE-9883-E616B483C987}" type="presParOf" srcId="{6113EFF3-FFA5-446F-B7C5-4066CAA73B30}" destId="{21B2789F-3D2B-4464-82E7-EB40C91C42BD}" srcOrd="1" destOrd="0" presId="urn:microsoft.com/office/officeart/2005/8/layout/orgChart1"/>
    <dgm:cxn modelId="{800A0685-743B-4FFE-907A-4A03245C6596}" type="presParOf" srcId="{6113EFF3-FFA5-446F-B7C5-4066CAA73B30}" destId="{138BCF7C-CA52-4EBD-B91D-57A818387737}" srcOrd="2" destOrd="0" presId="urn:microsoft.com/office/officeart/2005/8/layout/orgChart1"/>
    <dgm:cxn modelId="{08E1ED2C-6D02-4843-9380-B165D1C9DB87}" type="presParOf" srcId="{596B5339-9D0D-43CD-9D4C-45ADAC2E496B}" destId="{9012046F-55DF-4EE4-8011-7BDCF1B8FC98}" srcOrd="1" destOrd="0" presId="urn:microsoft.com/office/officeart/2005/8/layout/orgChart1"/>
    <dgm:cxn modelId="{8E02972B-26D5-44EA-9973-99D58DCCE4C2}" type="presParOf" srcId="{9012046F-55DF-4EE4-8011-7BDCF1B8FC98}" destId="{D0F37C87-8EBA-47DB-A9F9-FC586058AC3A}" srcOrd="0" destOrd="0" presId="urn:microsoft.com/office/officeart/2005/8/layout/orgChart1"/>
    <dgm:cxn modelId="{CC482ED6-B2A6-4804-BB09-1C6743B43710}" type="presParOf" srcId="{D0F37C87-8EBA-47DB-A9F9-FC586058AC3A}" destId="{F52389FB-BAA4-4E39-84E0-8542DCBE411A}" srcOrd="0" destOrd="0" presId="urn:microsoft.com/office/officeart/2005/8/layout/orgChart1"/>
    <dgm:cxn modelId="{258644D5-7926-46CA-A1B2-B4E638E33E64}" type="presParOf" srcId="{D0F37C87-8EBA-47DB-A9F9-FC586058AC3A}" destId="{4EDC1102-A191-4788-AB7C-1B641C627C4C}" srcOrd="1" destOrd="0" presId="urn:microsoft.com/office/officeart/2005/8/layout/orgChart1"/>
    <dgm:cxn modelId="{A527C20D-B6D6-4B4D-8823-9107FD94B09B}" type="presParOf" srcId="{9012046F-55DF-4EE4-8011-7BDCF1B8FC98}" destId="{9929E230-2E0E-46F2-B4F8-9C81CFBEA79D}" srcOrd="1" destOrd="0" presId="urn:microsoft.com/office/officeart/2005/8/layout/orgChart1"/>
    <dgm:cxn modelId="{73979423-9ED3-4662-85BA-9C0FD1EF65B6}" type="presParOf" srcId="{9012046F-55DF-4EE4-8011-7BDCF1B8FC98}" destId="{23BF61B1-40E8-40A5-AB67-2A6137ADBEB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6D635-1550-4F33-B61A-F91DC54679C4}">
      <dsp:nvSpPr>
        <dsp:cNvPr id="0" name=""/>
        <dsp:cNvSpPr/>
      </dsp:nvSpPr>
      <dsp:spPr>
        <a:xfrm>
          <a:off x="843" y="832599"/>
          <a:ext cx="1582485" cy="791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300" kern="1200" dirty="0">
              <a:solidFill>
                <a:schemeClr val="tx1"/>
              </a:solidFill>
            </a:rPr>
            <a:t>PPP</a:t>
          </a:r>
        </a:p>
      </dsp:txBody>
      <dsp:txXfrm>
        <a:off x="843" y="832599"/>
        <a:ext cx="1582485" cy="791242"/>
      </dsp:txXfrm>
    </dsp:sp>
    <dsp:sp modelId="{F52389FB-BAA4-4E39-84E0-8542DCBE411A}">
      <dsp:nvSpPr>
        <dsp:cNvPr id="0" name=""/>
        <dsp:cNvSpPr/>
      </dsp:nvSpPr>
      <dsp:spPr>
        <a:xfrm>
          <a:off x="1915650" y="832599"/>
          <a:ext cx="1582485" cy="791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300" kern="1200" dirty="0">
              <a:solidFill>
                <a:schemeClr val="tx1"/>
              </a:solidFill>
            </a:rPr>
            <a:t>SPC</a:t>
          </a:r>
        </a:p>
      </dsp:txBody>
      <dsp:txXfrm>
        <a:off x="1915650" y="832599"/>
        <a:ext cx="1582485" cy="791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ŠKOLSKÁ PORADENSKÁ ZAŘÍZENÍ</a:t>
            </a:r>
          </a:p>
        </p:txBody>
      </p:sp>
      <p:sp>
        <p:nvSpPr>
          <p:cNvPr id="6" name="AutoShape 6" descr="Nálepka Veselé deti - Dojč | Bazar.sk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5128971" y="8903662"/>
            <a:ext cx="8673427" cy="132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pic>
        <p:nvPicPr>
          <p:cNvPr id="1032" name="Picture 8" descr="Nálepka Veselé deti - Dojč | Bazar.s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309" y="3824233"/>
            <a:ext cx="495300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41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04880080"/>
              </p:ext>
            </p:extLst>
          </p:nvPr>
        </p:nvGraphicFramePr>
        <p:xfrm>
          <a:off x="888631" y="2349925"/>
          <a:ext cx="3498979" cy="2456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18447" y="803186"/>
            <a:ext cx="6870353" cy="53266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200" dirty="0"/>
              <a:t>Speciální vzdělávání se poskytuje žákům, u kterých jsou speciálně vzdělávací potřeby takové, že jejich rozsah a závažnost jsou důvodem k zařazení do režimu speciálního vzdělávání( nezbytnou podmínkou je </a:t>
            </a:r>
          </a:p>
          <a:p>
            <a:pPr marL="0" indent="0" algn="just">
              <a:buNone/>
            </a:pPr>
            <a:r>
              <a:rPr lang="cs-CZ" sz="2200" dirty="0"/>
              <a:t>vyjádření školského poradenského zařízení – </a:t>
            </a:r>
            <a:r>
              <a:rPr lang="cs-CZ" sz="2200" b="1" dirty="0">
                <a:solidFill>
                  <a:srgbClr val="FF0000"/>
                </a:solidFill>
              </a:rPr>
              <a:t>ŠPZ</a:t>
            </a:r>
          </a:p>
          <a:p>
            <a:pPr marL="0" indent="0" algn="just">
              <a:buNone/>
            </a:pPr>
            <a:r>
              <a:rPr lang="cs-CZ" sz="2200" dirty="0" err="1"/>
              <a:t>Pedagogicko</a:t>
            </a:r>
            <a:r>
              <a:rPr lang="cs-CZ" sz="2200" dirty="0"/>
              <a:t> psychologické poradny – </a:t>
            </a:r>
            <a:r>
              <a:rPr lang="cs-CZ" sz="2200" b="1" dirty="0">
                <a:solidFill>
                  <a:srgbClr val="FF0000"/>
                </a:solidFill>
              </a:rPr>
              <a:t>PPP</a:t>
            </a:r>
          </a:p>
          <a:p>
            <a:pPr marL="0" indent="0" algn="just">
              <a:buNone/>
            </a:pPr>
            <a:r>
              <a:rPr lang="cs-CZ" sz="2200" dirty="0"/>
              <a:t>Speciálně pedagogická centra – </a:t>
            </a:r>
            <a:r>
              <a:rPr lang="cs-CZ" sz="2200" b="1" dirty="0">
                <a:solidFill>
                  <a:srgbClr val="FF0000"/>
                </a:solidFill>
              </a:rPr>
              <a:t>SPC</a:t>
            </a:r>
          </a:p>
          <a:p>
            <a:pPr marL="0" indent="0" algn="just">
              <a:buNone/>
            </a:pPr>
            <a:r>
              <a:rPr lang="cs-CZ" sz="2200" dirty="0"/>
              <a:t>Tito žáci jsou pak vedeni jako </a:t>
            </a:r>
            <a:r>
              <a:rPr lang="cs-CZ" sz="2200" b="1" dirty="0"/>
              <a:t>tzv. integrovaní žáci </a:t>
            </a:r>
            <a:r>
              <a:rPr lang="cs-CZ" sz="2200" dirty="0"/>
              <a:t>a to bud </a:t>
            </a:r>
            <a:r>
              <a:rPr lang="cs-CZ" sz="2200" b="1" dirty="0"/>
              <a:t>individuálně</a:t>
            </a:r>
            <a:r>
              <a:rPr lang="cs-CZ" sz="2200" dirty="0"/>
              <a:t> v běžné třídě ZŠ nebo </a:t>
            </a:r>
            <a:r>
              <a:rPr lang="cs-CZ" sz="2200" b="1" dirty="0"/>
              <a:t>skupinově</a:t>
            </a:r>
            <a:r>
              <a:rPr lang="cs-CZ" sz="2200" dirty="0"/>
              <a:t> ve třídách pro žáky se zdravotním postižením nebo školách pro žáky se zdravotním postižením.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68400" y="2133600"/>
            <a:ext cx="3048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/>
              <a:t>ŠPZ</a:t>
            </a:r>
          </a:p>
        </p:txBody>
      </p:sp>
    </p:spTree>
    <p:extLst>
      <p:ext uri="{BB962C8B-B14F-4D97-AF65-F5344CB8AC3E}">
        <p14:creationId xmlns:p14="http://schemas.microsoft.com/office/powerpoint/2010/main" val="10733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PPP</a:t>
            </a:r>
            <a:br>
              <a:rPr lang="cs-CZ" dirty="0"/>
            </a:br>
            <a:r>
              <a:rPr lang="cs-CZ" dirty="0"/>
              <a:t>spádovost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effectLst/>
                <a:latin typeface="Arial" panose="020B0604020202020204" pitchFamily="34" charset="0"/>
              </a:rPr>
              <a:t>je </a:t>
            </a:r>
            <a:r>
              <a:rPr lang="cs-CZ" dirty="0">
                <a:latin typeface="Arial" panose="020B0604020202020204" pitchFamily="34" charset="0"/>
              </a:rPr>
              <a:t>školské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poradenské</a:t>
            </a:r>
            <a:r>
              <a:rPr lang="cs-CZ" b="0" i="0" dirty="0">
                <a:effectLst/>
                <a:latin typeface="Arial" panose="020B0604020202020204" pitchFamily="34" charset="0"/>
              </a:rPr>
              <a:t> zařízení spadající do kompetence </a:t>
            </a:r>
            <a:r>
              <a:rPr lang="cs-CZ" dirty="0">
                <a:latin typeface="Arial" panose="020B0604020202020204" pitchFamily="34" charset="0"/>
              </a:rPr>
              <a:t>školských odborů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 jednotlivých </a:t>
            </a:r>
            <a:r>
              <a:rPr lang="cs-CZ" dirty="0">
                <a:latin typeface="Arial" panose="020B0604020202020204" pitchFamily="34" charset="0"/>
              </a:rPr>
              <a:t>krajích celé ČR</a:t>
            </a:r>
            <a:endParaRPr lang="cs-CZ" b="0" i="0" strike="noStrike" dirty="0"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Jde o součást podpůrného systému, jehož úkolem je přispívat k optimalizaci jednotlivých fází i celého procesu výchovy a vzdělávání ve škole a v rodině.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Podle vyhlášky č. 72/2005 Sb., poskytují PPP </a:t>
            </a:r>
            <a:r>
              <a:rPr lang="cs-CZ" dirty="0">
                <a:latin typeface="Arial" panose="020B0604020202020204" pitchFamily="34" charset="0"/>
              </a:rPr>
              <a:t>speciální pedagogické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pedagogicko</a:t>
            </a:r>
            <a:r>
              <a:rPr lang="cs-CZ" b="0" i="0" dirty="0">
                <a:effectLst/>
                <a:latin typeface="Arial" panose="020B0604020202020204" pitchFamily="34" charset="0"/>
              </a:rPr>
              <a:t> psychologické poradenství při výchově a vzdělávání žáků. Tyto služby poskytují PPP pro osoby ve věku 3 až 19 let, dále i jejich rodičům a učitelům. 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Služby poraden jsou bezplatné.</a:t>
            </a:r>
            <a:endParaRPr lang="cs-CZ" dirty="0"/>
          </a:p>
        </p:txBody>
      </p:sp>
      <p:pic>
        <p:nvPicPr>
          <p:cNvPr id="5122" name="Picture 2" descr="PPPJBC | Pedagogicko-psychologická poradna JBC">
            <a:extLst>
              <a:ext uri="{FF2B5EF4-FFF2-40B4-BE49-F238E27FC236}">
                <a16:creationId xmlns:a16="http://schemas.microsoft.com/office/drawing/2014/main" id="{FA993949-850A-42E5-AD15-252209630F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532" y="4490210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757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SPC</a:t>
            </a:r>
            <a:br>
              <a:rPr lang="cs-CZ" dirty="0"/>
            </a:br>
            <a:r>
              <a:rPr lang="cs-CZ" dirty="0"/>
              <a:t>specializace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0783" y="371061"/>
            <a:ext cx="6629537" cy="6864626"/>
          </a:xfrm>
        </p:spPr>
        <p:txBody>
          <a:bodyPr>
            <a:normAutofit/>
          </a:bodyPr>
          <a:lstStyle/>
          <a:p>
            <a:pPr algn="l"/>
            <a:r>
              <a:rPr lang="cs-CZ" b="0" i="0" dirty="0">
                <a:solidFill>
                  <a:srgbClr val="212529"/>
                </a:solidFill>
                <a:effectLst/>
                <a:latin typeface="Roboto Condensed"/>
              </a:rPr>
              <a:t>SPC zabezpečují speciálně pedagogickou, psychologickou a další potřebnou péči klientům se zdravotním postižením a poskytují jim odbornou pomoc v procesu pedagogické a sociální integrace ve spolupráci s rodinou, školami, školskými poradenskými zařízeními a odborníky.</a:t>
            </a:r>
          </a:p>
          <a:p>
            <a:pPr algn="l"/>
            <a:r>
              <a:rPr lang="cs-CZ" b="0" i="0" dirty="0">
                <a:solidFill>
                  <a:srgbClr val="212529"/>
                </a:solidFill>
                <a:effectLst/>
                <a:latin typeface="Roboto Condensed"/>
              </a:rPr>
              <a:t>Tým pracovníků SPC tvoří psycholog, speciální pedagog a sociální pracovník. Pracují s žáky zpravidla ve věku od 3 do 19 let. </a:t>
            </a:r>
          </a:p>
          <a:p>
            <a:pPr algn="l"/>
            <a:r>
              <a:rPr lang="cs-CZ" b="0" i="0" dirty="0">
                <a:solidFill>
                  <a:srgbClr val="212529"/>
                </a:solidFill>
                <a:effectLst/>
                <a:latin typeface="Roboto Condensed"/>
              </a:rPr>
              <a:t>SPC se dělí podle zdravotního postižení klientů.</a:t>
            </a:r>
          </a:p>
          <a:p>
            <a:pPr marL="0" indent="0" algn="l">
              <a:buNone/>
            </a:pPr>
            <a:endParaRPr lang="cs-CZ" b="0" i="0" dirty="0">
              <a:solidFill>
                <a:srgbClr val="0057A4"/>
              </a:solidFill>
              <a:effectLst/>
              <a:latin typeface="Roboto Condensed"/>
            </a:endParaRPr>
          </a:p>
          <a:p>
            <a:pPr marL="0" indent="0" algn="ctr">
              <a:buNone/>
            </a:pPr>
            <a:r>
              <a:rPr lang="cs-CZ" b="1" i="0" u="sng" dirty="0">
                <a:effectLst/>
                <a:latin typeface="Roboto Condensed"/>
              </a:rPr>
              <a:t>Legislativní vymezení</a:t>
            </a:r>
          </a:p>
          <a:p>
            <a:pPr marL="0" indent="0">
              <a:buNone/>
            </a:pPr>
            <a:r>
              <a:rPr lang="cs-CZ" b="0" i="0" dirty="0">
                <a:solidFill>
                  <a:srgbClr val="212529"/>
                </a:solidFill>
                <a:effectLst/>
                <a:latin typeface="Roboto Condensed"/>
              </a:rPr>
              <a:t>Činnost speciálně pedagogických center (a dalších školských poradenských zařízení) upravuje Školský zákon č. 561/2004 Sb., Vyhláška č. 73/2005 Sb. a  její novela Vyhláška č. 147/2011 Sb., zejména pak Vyhláška č. 72/2005 Sb. a její novela Vyhláška č. 116/2011Sb.</a:t>
            </a:r>
          </a:p>
          <a:p>
            <a:pPr algn="l"/>
            <a:endParaRPr lang="cs-CZ" b="0" i="0" dirty="0">
              <a:solidFill>
                <a:srgbClr val="212529"/>
              </a:solidFill>
              <a:effectLst/>
              <a:latin typeface="Roboto Condensed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146" name="Picture 2" descr="SPC">
            <a:extLst>
              <a:ext uri="{FF2B5EF4-FFF2-40B4-BE49-F238E27FC236}">
                <a16:creationId xmlns:a16="http://schemas.microsoft.com/office/drawing/2014/main" id="{550F0BCB-1DD1-4F6E-84B5-C566E73EC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77" y="4416080"/>
            <a:ext cx="241935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448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Skupina 10"/>
          <p:cNvGrpSpPr/>
          <p:nvPr/>
        </p:nvGrpSpPr>
        <p:grpSpPr>
          <a:xfrm>
            <a:off x="377619" y="482602"/>
            <a:ext cx="11577315" cy="3202133"/>
            <a:chOff x="2475788" y="854272"/>
            <a:chExt cx="1942769" cy="629687"/>
          </a:xfrm>
        </p:grpSpPr>
        <p:sp>
          <p:nvSpPr>
            <p:cNvPr id="12" name="Obdélník 11"/>
            <p:cNvSpPr/>
            <p:nvPr/>
          </p:nvSpPr>
          <p:spPr>
            <a:xfrm>
              <a:off x="2475788" y="972482"/>
              <a:ext cx="1022955" cy="51147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TextovéPole 12"/>
            <p:cNvSpPr txBox="1"/>
            <p:nvPr/>
          </p:nvSpPr>
          <p:spPr>
            <a:xfrm>
              <a:off x="2489143" y="854272"/>
              <a:ext cx="1929414" cy="5114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1511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3400" kern="1200" dirty="0">
                <a:solidFill>
                  <a:schemeClr val="tx1"/>
                </a:solidFill>
              </a:endParaRPr>
            </a:p>
            <a:p>
              <a:pPr lvl="0" algn="ctr" defTabSz="1511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400" kern="1200" dirty="0">
                  <a:solidFill>
                    <a:schemeClr val="tx1"/>
                  </a:solidFill>
                </a:rPr>
                <a:t>V případě, že se jedná o závažný handicap, který významně a dlouhodobě ovlivňuje nejen výkon dítěte, ale i perspektivně i jeho další studijní i životní úspěšnost, může být škole poskytnuta na zajištění péče o žáka finanční dotace – </a:t>
              </a:r>
              <a:r>
                <a:rPr lang="cs-CZ" sz="3400" b="1" kern="1200" dirty="0">
                  <a:solidFill>
                    <a:schemeClr val="tx1"/>
                  </a:solidFill>
                </a:rPr>
                <a:t>stupně  podpůrných opatření </a:t>
              </a:r>
              <a:r>
                <a:rPr lang="cs-CZ" sz="3400" b="1" kern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</a:t>
              </a:r>
            </a:p>
            <a:p>
              <a:pPr lvl="0" algn="ctr" defTabSz="1511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400" b="1" dirty="0">
                  <a:solidFill>
                    <a:schemeClr val="tx1"/>
                  </a:solidFill>
                  <a:sym typeface="Wingdings" panose="05000000000000000000" pitchFamily="2" charset="2"/>
                </a:rPr>
                <a:t>1.PO –plán pedagogické podpory, 2.-5.-IVP</a:t>
              </a:r>
              <a:endParaRPr lang="cs-CZ" sz="34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457204" y="3684735"/>
            <a:ext cx="11497730" cy="3173261"/>
            <a:chOff x="1857444" y="919754"/>
            <a:chExt cx="1641299" cy="748931"/>
          </a:xfrm>
        </p:grpSpPr>
        <p:sp>
          <p:nvSpPr>
            <p:cNvPr id="15" name="Obdélník 14"/>
            <p:cNvSpPr/>
            <p:nvPr/>
          </p:nvSpPr>
          <p:spPr>
            <a:xfrm>
              <a:off x="2475788" y="972482"/>
              <a:ext cx="1022955" cy="51147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TextovéPole 15"/>
            <p:cNvSpPr txBox="1"/>
            <p:nvPr/>
          </p:nvSpPr>
          <p:spPr>
            <a:xfrm>
              <a:off x="1857444" y="919754"/>
              <a:ext cx="1616710" cy="7489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lvl="0" algn="ctr" defTabSz="1511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400" kern="1200" dirty="0">
                  <a:solidFill>
                    <a:schemeClr val="tx1"/>
                  </a:solidFill>
                </a:rPr>
                <a:t>Podkladem pro poskytnutí této finanční dotace je posudek ŠPZ, který je vypracován na základě speciálně pedagogického , popřípadě psychologického vyšetření a písemného </a:t>
              </a:r>
              <a:r>
                <a:rPr lang="cs-CZ" sz="3400" b="1" kern="1200" dirty="0">
                  <a:solidFill>
                    <a:schemeClr val="tx1"/>
                  </a:solidFill>
                </a:rPr>
                <a:t>doporučení k vypracování IVP včetně písemné zprávy z vyšetření dítěte.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293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3733" y="1862667"/>
            <a:ext cx="3306096" cy="2961745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solidFill>
                  <a:schemeClr val="tx1"/>
                </a:solidFill>
              </a:rPr>
              <a:t>MŠMT – NPI </a:t>
            </a:r>
            <a:r>
              <a:rPr lang="cs-CZ" sz="9600" b="1" dirty="0">
                <a:solidFill>
                  <a:schemeClr val="tx1"/>
                </a:solidFill>
              </a:rPr>
              <a:t>RVP</a:t>
            </a:r>
            <a:br>
              <a:rPr lang="cs-CZ" sz="9600" b="1" dirty="0">
                <a:solidFill>
                  <a:schemeClr val="tx1"/>
                </a:solidFill>
              </a:rPr>
            </a:br>
            <a:r>
              <a:rPr lang="cs-CZ" sz="4400" b="1" dirty="0">
                <a:solidFill>
                  <a:schemeClr val="tx1"/>
                </a:solidFill>
              </a:rPr>
              <a:t>RÁMCOVÝ VZDĚLÁVACÍ PLÁN</a:t>
            </a:r>
            <a:endParaRPr lang="cs-CZ" sz="9600" b="1" dirty="0">
              <a:solidFill>
                <a:schemeClr val="tx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5266267" y="4008787"/>
            <a:ext cx="6116800" cy="342900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3078" name="Picture 6" descr="Rámcový vzděl. program Alternativní školy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447" y="640112"/>
            <a:ext cx="5905915" cy="354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Rámcový vzděl. program Alternativní škol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8" descr="RVP ZUV • Informace o Metodickém portálu"/>
          <p:cNvSpPr>
            <a:spLocks noGrp="1" noChangeAspect="1" noChangeArrowheads="1"/>
          </p:cNvSpPr>
          <p:nvPr>
            <p:ph sz="quarter" idx="4"/>
          </p:nvPr>
        </p:nvSpPr>
        <p:spPr bwMode="auto">
          <a:xfrm>
            <a:off x="4605866" y="4351687"/>
            <a:ext cx="7586133" cy="196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cs-CZ" dirty="0"/>
              <a:t>Rámcové vzdělávací programy (RVP) tvoří obecně závazný rámec pro tvorbu školních vzdělávacích programů škol všech oborů vzdělání v předškolním, základním, základním uměleckém, jazykovém a středním vzdělávání.  Do vzdělávání v České republice byly zavedeny zákonem č. 561/2004 Sb., o předškolním, základním, středním, vyšším odborném a jiném vzdělávání (školský zákon).</a:t>
            </a:r>
          </a:p>
          <a:p>
            <a:pPr marL="0" indent="0">
              <a:buNone/>
            </a:pPr>
            <a:r>
              <a:rPr lang="cs-CZ" b="1" dirty="0"/>
              <a:t>http://www.nuv.cz/t/rvp-pro-zakladni-vzdelavani</a:t>
            </a:r>
          </a:p>
        </p:txBody>
      </p:sp>
      <p:sp>
        <p:nvSpPr>
          <p:cNvPr id="11" name="AutoShape 12" descr="Ondřej Šteffl k revizi RVP, 2. část | EDUi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AutoShape 14" descr="Ondřej Šteffl k revizi RVP, 2. část | EDUin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4098" name="Picture 2" descr="Dětský den v Mostištích - Jupiter Club">
            <a:extLst>
              <a:ext uri="{FF2B5EF4-FFF2-40B4-BE49-F238E27FC236}">
                <a16:creationId xmlns:a16="http://schemas.microsoft.com/office/drawing/2014/main" id="{CB1D3CCD-BE0B-4FF5-9981-9272AD98B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420" y="4824412"/>
            <a:ext cx="2067752" cy="1745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866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8631" y="1431235"/>
            <a:ext cx="3498979" cy="2968488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škola</a:t>
            </a:r>
            <a:br>
              <a:rPr lang="cs-CZ" dirty="0"/>
            </a:br>
            <a:br>
              <a:rPr lang="cs-CZ" dirty="0"/>
            </a:br>
            <a:r>
              <a:rPr lang="cs-CZ" dirty="0"/>
              <a:t>ŠVP</a:t>
            </a:r>
            <a:br>
              <a:rPr lang="cs-CZ" dirty="0"/>
            </a:br>
            <a:r>
              <a:rPr lang="cs-CZ" dirty="0"/>
              <a:t>ŠKOLNÍ VZDĚLÁVACÍ PLÁN</a:t>
            </a:r>
          </a:p>
        </p:txBody>
      </p:sp>
      <p:pic>
        <p:nvPicPr>
          <p:cNvPr id="2050" name="Picture 2" descr="Zápis do 1. ročníku - Aktuality - ZŠ T. G. Masaryka, Jihlava - škola pro  život">
            <a:extLst>
              <a:ext uri="{FF2B5EF4-FFF2-40B4-BE49-F238E27FC236}">
                <a16:creationId xmlns:a16="http://schemas.microsoft.com/office/drawing/2014/main" id="{B1AFAD0D-1D3E-48D0-8087-D9510A76B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43" y="4555370"/>
            <a:ext cx="3817767" cy="149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ŠVP | Gymnázium Omská">
            <a:extLst>
              <a:ext uri="{FF2B5EF4-FFF2-40B4-BE49-F238E27FC236}">
                <a16:creationId xmlns:a16="http://schemas.microsoft.com/office/drawing/2014/main" id="{42871CF9-F1CF-4E7F-B8DD-D75EC2BF501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270" y="333549"/>
            <a:ext cx="6904779" cy="598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135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8631" y="1457739"/>
            <a:ext cx="3696621" cy="3127513"/>
          </a:xfrm>
        </p:spPr>
        <p:txBody>
          <a:bodyPr>
            <a:normAutofit/>
          </a:bodyPr>
          <a:lstStyle/>
          <a:p>
            <a:r>
              <a:rPr lang="cs-CZ" sz="3100" dirty="0"/>
              <a:t>Ředitel </a:t>
            </a:r>
            <a:r>
              <a:rPr lang="cs-CZ" sz="3100" dirty="0" err="1"/>
              <a:t>školy+učitel</a:t>
            </a:r>
            <a:r>
              <a:rPr lang="cs-CZ" sz="3100" dirty="0"/>
              <a:t>  TV</a:t>
            </a:r>
            <a:br>
              <a:rPr lang="cs-CZ" sz="3100" dirty="0"/>
            </a:br>
            <a:br>
              <a:rPr lang="cs-CZ" dirty="0"/>
            </a:br>
            <a:r>
              <a:rPr lang="cs-CZ" sz="3600" dirty="0"/>
              <a:t>IVP</a:t>
            </a:r>
            <a:br>
              <a:rPr lang="cs-CZ" sz="3600" dirty="0"/>
            </a:br>
            <a:r>
              <a:rPr lang="cs-CZ" sz="3600" dirty="0"/>
              <a:t>INDIVIDUÁLNÍ VZDĚLÁVACÍ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3074" name="Picture 2" descr="Co bêlo gdêsê rôšeny jako socialistické přežêtek, je dneska znovô v kurzô.  Žádéte dotace na jesle! | Furtovník.cz">
            <a:extLst>
              <a:ext uri="{FF2B5EF4-FFF2-40B4-BE49-F238E27FC236}">
                <a16:creationId xmlns:a16="http://schemas.microsoft.com/office/drawing/2014/main" id="{7CE86E19-4D11-4E61-9389-05DB95C90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237" y="4281416"/>
            <a:ext cx="2787766" cy="229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DF) Návrh pro tvorbu IVP | tomas rotter - Academia.edu">
            <a:extLst>
              <a:ext uri="{FF2B5EF4-FFF2-40B4-BE49-F238E27FC236}">
                <a16:creationId xmlns:a16="http://schemas.microsoft.com/office/drawing/2014/main" id="{6594F182-C78A-4613-AC54-F7A28A4B2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198" y="0"/>
            <a:ext cx="4645719" cy="657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49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5"/>
          <p:cNvSpPr>
            <a:spLocks noGrp="1"/>
          </p:cNvSpPr>
          <p:nvPr>
            <p:ph type="pic" idx="1"/>
          </p:nvPr>
        </p:nvSpPr>
        <p:spPr>
          <a:xfrm>
            <a:off x="5651500" y="1727200"/>
            <a:ext cx="6540500" cy="5130799"/>
          </a:xfrm>
        </p:spPr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0" y="338667"/>
            <a:ext cx="5300133" cy="1388533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DĚKUJI 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ZA POZORNOST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1688592" y="1272209"/>
            <a:ext cx="3302000" cy="31092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6600" dirty="0">
                <a:solidFill>
                  <a:schemeClr val="tx1"/>
                </a:solidFill>
              </a:rPr>
              <a:t>Děkuji </a:t>
            </a:r>
          </a:p>
          <a:p>
            <a:pPr>
              <a:lnSpc>
                <a:spcPct val="100000"/>
              </a:lnSpc>
            </a:pPr>
            <a:r>
              <a:rPr lang="cs-CZ" sz="4800" dirty="0">
                <a:solidFill>
                  <a:schemeClr val="tx1"/>
                </a:solidFill>
              </a:rPr>
              <a:t>za</a:t>
            </a:r>
          </a:p>
          <a:p>
            <a:pPr>
              <a:lnSpc>
                <a:spcPct val="100000"/>
              </a:lnSpc>
            </a:pPr>
            <a:r>
              <a:rPr lang="cs-CZ" sz="4800" dirty="0">
                <a:solidFill>
                  <a:schemeClr val="tx1"/>
                </a:solidFill>
              </a:rPr>
              <a:t>pozornost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125127D-2630-43F1-BE86-1A1818892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781" y="4120321"/>
            <a:ext cx="2083219" cy="1757958"/>
          </a:xfrm>
          <a:prstGeom prst="rect">
            <a:avLst/>
          </a:prstGeom>
        </p:spPr>
      </p:pic>
      <p:pic>
        <p:nvPicPr>
          <p:cNvPr id="4098" name="Picture 2" descr="7 Tezí k aktuální revizi RVP ZV - Otevřený dopis ministru Robertu Plagovi |  19. 2. 2021 | Britské lis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107" y="1638299"/>
            <a:ext cx="6644132" cy="4523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50426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240</TotalTime>
  <Words>504</Words>
  <Application>Microsoft Office PowerPoint</Application>
  <PresentationFormat>Širokoúhlá obrazovka</PresentationFormat>
  <Paragraphs>36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 Light</vt:lpstr>
      <vt:lpstr>Roboto Condensed</vt:lpstr>
      <vt:lpstr>Rockwell</vt:lpstr>
      <vt:lpstr>Wingdings</vt:lpstr>
      <vt:lpstr>Atlas</vt:lpstr>
      <vt:lpstr>ŠKOLSKÁ PORADENSKÁ ZAŘÍZENÍ</vt:lpstr>
      <vt:lpstr>Prezentace aplikace PowerPoint</vt:lpstr>
      <vt:lpstr>PPP spádovost</vt:lpstr>
      <vt:lpstr>SPC specializace</vt:lpstr>
      <vt:lpstr>Prezentace aplikace PowerPoint</vt:lpstr>
      <vt:lpstr>MŠMT – NPI RVP RÁMCOVÝ VZDĚLÁVACÍ PLÁN</vt:lpstr>
      <vt:lpstr>Základní škola  ŠVP ŠKOLNÍ VZDĚLÁVACÍ PLÁN</vt:lpstr>
      <vt:lpstr>Ředitel školy+učitel  TV  IVP INDIVIDUÁLNÍ VZDĚLÁVACÍ PLÁN</vt:lpstr>
      <vt:lpstr>DĚKUJI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RVP-ŠVP-IVP</dc:title>
  <dc:creator>Ilona Pavlova</dc:creator>
  <cp:lastModifiedBy>Ilona Pavlová</cp:lastModifiedBy>
  <cp:revision>18</cp:revision>
  <dcterms:created xsi:type="dcterms:W3CDTF">2021-03-30T12:24:12Z</dcterms:created>
  <dcterms:modified xsi:type="dcterms:W3CDTF">2021-03-30T17:48:03Z</dcterms:modified>
</cp:coreProperties>
</file>