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94" r:id="rId2"/>
    <p:sldId id="295" r:id="rId3"/>
    <p:sldId id="296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</p:sldIdLst>
  <p:sldSz cx="12192000" cy="6858000"/>
  <p:notesSz cx="12192000" cy="6858000"/>
  <p:embeddedFontLst>
    <p:embeddedFont>
      <p:font typeface="Calibri" panose="020F0502020204030204" pitchFamily="34" charset="0"/>
      <p:regular r:id="rId15"/>
      <p:bold r:id="rId16"/>
      <p:italic r:id="rId17"/>
      <p:boldItalic r:id="rId18"/>
    </p:embeddedFont>
    <p:embeddedFont>
      <p:font typeface="CKOVOK+Wingdings 3" panose="020B0604020202020204" charset="2"/>
      <p:regular r:id="rId19"/>
    </p:embeddedFont>
    <p:embeddedFont>
      <p:font typeface="FIMQOB+Trebuchet MS" panose="020B0604020202020204" charset="0"/>
      <p:regular r:id="rId20"/>
    </p:embeddedFont>
    <p:embeddedFont>
      <p:font typeface="MWEQRD+Trebuchet MS" panose="020B0604020202020204" charset="0"/>
      <p:regular r:id="rId21"/>
    </p:embeddedFont>
    <p:embeddedFont>
      <p:font typeface="Times New Roman" panose="02020603050405020304" pitchFamily="18" charset="0"/>
      <p:regular r:id="rId22"/>
    </p:embeddedFont>
  </p:embeddedFont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778" y="58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4.fntdata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font" Target="fonts/font7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3.fntdata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font" Target="fonts/font2.fntdata"/><Relationship Id="rId20" Type="http://schemas.openxmlformats.org/officeDocument/2006/relationships/font" Target="fonts/font6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font" Target="fonts/font1.fntdata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8.fntdata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Title</a:t>
            </a:r>
          </a:p>
        </p:txBody>
      </p:sp>
      <p:sp>
        <p:nvSpPr>
          <p:cNvPr id="3" name="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525B2-4347-4F72-BAF7-76B19438D329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5" name="Foo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073CC-40D5-4B23-8DF0-9BD0A0C12F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666" y="427735"/>
            <a:ext cx="6797992" cy="171094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666" y="2459482"/>
            <a:ext cx="679799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68130" y="9944862"/>
            <a:ext cx="2417063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7666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4/8/2021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38394" y="9944862"/>
            <a:ext cx="173726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69010" y="669763"/>
            <a:ext cx="6259509" cy="568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180"/>
              </a:lnSpc>
              <a:spcBef>
                <a:spcPts val="0"/>
              </a:spcBef>
              <a:spcAft>
                <a:spcPts val="0"/>
              </a:spcAft>
            </a:pP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Důsledky pro</a:t>
            </a:r>
            <a:r>
              <a:rPr sz="3600" spc="16" dirty="0">
                <a:solidFill>
                  <a:srgbClr val="5FCBEF"/>
                </a:solidFill>
                <a:latin typeface="FIMQOB+Trebuchet MS"/>
                <a:cs typeface="FIMQOB+Trebuchet MS"/>
              </a:rPr>
              <a:t> </a:t>
            </a: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soběstačnost (1)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69010" y="2214322"/>
            <a:ext cx="7568211" cy="30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2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pro</a:t>
            </a:r>
            <a:r>
              <a:rPr sz="1800" spc="-11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každou</a:t>
            </a:r>
            <a:r>
              <a:rPr sz="1800" spc="-18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polohu optimální nastavení</a:t>
            </a:r>
            <a:r>
              <a:rPr sz="1800" spc="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segmentů, aby</a:t>
            </a:r>
            <a:r>
              <a:rPr sz="1800" spc="-16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nedocházelo k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11910" y="2489182"/>
            <a:ext cx="2605366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decentracím v kloubech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9010" y="2889994"/>
            <a:ext cx="3508285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instruovat</a:t>
            </a:r>
            <a:r>
              <a:rPr sz="1800" spc="18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i</a:t>
            </a:r>
            <a:r>
              <a:rPr sz="1800" spc="-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pomáhající osoby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69010" y="3290806"/>
            <a:ext cx="8330882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pomůcky pro</a:t>
            </a:r>
            <a:r>
              <a:rPr sz="1800" spc="-28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lepší</a:t>
            </a:r>
            <a:r>
              <a:rPr sz="1800" spc="-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efektivitu</a:t>
            </a:r>
            <a:r>
              <a:rPr sz="1800" spc="1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a prevenci</a:t>
            </a:r>
            <a:r>
              <a:rPr sz="1800" spc="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přetížení (např. hrazda pro</a:t>
            </a:r>
            <a:r>
              <a:rPr sz="1800" spc="-28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mobilitu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111910" y="3564840"/>
            <a:ext cx="1090952" cy="30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2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na lůžku)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69010" y="3967843"/>
            <a:ext cx="8523874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pro</a:t>
            </a:r>
            <a:r>
              <a:rPr sz="1800" spc="-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přesuny</a:t>
            </a:r>
            <a:r>
              <a:rPr sz="1800" spc="-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a jízdu na vozíku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je nezbytné zvládnutí stabilního</a:t>
            </a:r>
            <a:r>
              <a:rPr sz="1800" spc="-2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sedu</a:t>
            </a:r>
            <a:r>
              <a:rPr sz="1800" spc="-16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</a:t>
            </a:r>
            <a:r>
              <a:rPr sz="1800" spc="-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oporou</a:t>
            </a:r>
            <a:r>
              <a:rPr sz="1800" spc="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o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111910" y="4242163"/>
            <a:ext cx="1741207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horní</a:t>
            </a:r>
            <a:r>
              <a:rPr sz="1800" spc="1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končetiny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69010" y="4642975"/>
            <a:ext cx="8394256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pro</a:t>
            </a:r>
            <a:r>
              <a:rPr sz="1800" spc="-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manipulaci</a:t>
            </a:r>
            <a:r>
              <a:rPr sz="1800" spc="-1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horními končetinami</a:t>
            </a:r>
            <a:r>
              <a:rPr sz="1800" spc="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je naopak třeba nácvik</a:t>
            </a:r>
            <a:r>
              <a:rPr sz="1800" spc="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jejich uvolnění</a:t>
            </a:r>
            <a:r>
              <a:rPr sz="1800" spc="2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z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111910" y="4917549"/>
            <a:ext cx="726690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opory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769010" y="5318361"/>
            <a:ext cx="7522323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souhra svalů</a:t>
            </a:r>
            <a:r>
              <a:rPr sz="1800" spc="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pletence ramenního</a:t>
            </a:r>
            <a:r>
              <a:rPr sz="1800" spc="18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a trupového</a:t>
            </a:r>
            <a:r>
              <a:rPr sz="1800" spc="2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svalstva</a:t>
            </a:r>
            <a:r>
              <a:rPr sz="1800" spc="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pro</a:t>
            </a:r>
            <a:r>
              <a:rPr sz="1800" spc="-27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efektivitu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69010" y="669763"/>
            <a:ext cx="8387100" cy="11176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180"/>
              </a:lnSpc>
              <a:spcBef>
                <a:spcPts val="0"/>
              </a:spcBef>
              <a:spcAft>
                <a:spcPts val="0"/>
              </a:spcAft>
            </a:pPr>
            <a:r>
              <a:rPr sz="3600" spc="-25" dirty="0">
                <a:solidFill>
                  <a:srgbClr val="5FCBEF"/>
                </a:solidFill>
                <a:latin typeface="FIMQOB+Trebuchet MS"/>
                <a:cs typeface="FIMQOB+Trebuchet MS"/>
              </a:rPr>
              <a:t>Kožní</a:t>
            </a:r>
            <a:r>
              <a:rPr sz="3600" spc="24" dirty="0">
                <a:solidFill>
                  <a:srgbClr val="5FCBEF"/>
                </a:solidFill>
                <a:latin typeface="FIMQOB+Trebuchet MS"/>
                <a:cs typeface="FIMQOB+Trebuchet MS"/>
              </a:rPr>
              <a:t> </a:t>
            </a: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změny v důsledku sezení a užívání</a:t>
            </a:r>
          </a:p>
          <a:p>
            <a:pPr marL="0" marR="0">
              <a:lnSpc>
                <a:spcPts val="4182"/>
              </a:lnSpc>
              <a:spcBef>
                <a:spcPts val="137"/>
              </a:spcBef>
              <a:spcAft>
                <a:spcPts val="0"/>
              </a:spcAft>
            </a:pP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vozíku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69010" y="2615674"/>
            <a:ext cx="4547678" cy="7043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změna barvy kůže v</a:t>
            </a:r>
            <a:r>
              <a:rPr sz="1800" spc="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místě tření či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tlaku</a:t>
            </a:r>
          </a:p>
          <a:p>
            <a:pPr marL="0" marR="0">
              <a:lnSpc>
                <a:spcPts val="2090"/>
              </a:lnSpc>
              <a:spcBef>
                <a:spcPts val="1015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mozoly na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zápěstí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69010" y="3418536"/>
            <a:ext cx="3763123" cy="30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2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absence ochlupení</a:t>
            </a:r>
            <a:r>
              <a:rPr sz="1800" spc="-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v</a:t>
            </a:r>
            <a:r>
              <a:rPr sz="1800" spc="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místě tření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9010" y="3820015"/>
            <a:ext cx="7435605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porušená celistvost kůže</a:t>
            </a:r>
            <a:r>
              <a:rPr sz="1800" spc="19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– </a:t>
            </a:r>
            <a:r>
              <a:rPr sz="1800" spc="-31" dirty="0">
                <a:solidFill>
                  <a:srgbClr val="404040"/>
                </a:solidFill>
                <a:latin typeface="FIMQOB+Trebuchet MS"/>
                <a:cs typeface="FIMQOB+Trebuchet MS"/>
              </a:rPr>
              <a:t>oděrky,</a:t>
            </a:r>
            <a:r>
              <a:rPr sz="1800" spc="3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spc="-19" dirty="0">
                <a:solidFill>
                  <a:srgbClr val="404040"/>
                </a:solidFill>
                <a:latin typeface="FIMQOB+Trebuchet MS"/>
                <a:cs typeface="FIMQOB+Trebuchet MS"/>
              </a:rPr>
              <a:t>popáleniny,</a:t>
            </a:r>
            <a:r>
              <a:rPr sz="1800" spc="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 err="1">
                <a:solidFill>
                  <a:srgbClr val="404040"/>
                </a:solidFill>
                <a:latin typeface="FIMQOB+Trebuchet MS"/>
                <a:cs typeface="FIMQOB+Trebuchet MS"/>
              </a:rPr>
              <a:t>dekubity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…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69010" y="669763"/>
            <a:ext cx="8257422" cy="568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180"/>
              </a:lnSpc>
              <a:spcBef>
                <a:spcPts val="0"/>
              </a:spcBef>
              <a:spcAft>
                <a:spcPts val="0"/>
              </a:spcAft>
            </a:pP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Optimální</a:t>
            </a:r>
            <a:r>
              <a:rPr sz="3600" spc="-27" dirty="0">
                <a:solidFill>
                  <a:srgbClr val="5FCBEF"/>
                </a:solidFill>
                <a:latin typeface="FIMQOB+Trebuchet MS"/>
                <a:cs typeface="FIMQOB+Trebuchet MS"/>
              </a:rPr>
              <a:t> </a:t>
            </a: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sed pro aktivity na vozíku (1)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69010" y="2615674"/>
            <a:ext cx="8248999" cy="70434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symetrickou podporou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směřuje k zachování</a:t>
            </a:r>
            <a:r>
              <a:rPr sz="1800" spc="1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fyziologické polohy</a:t>
            </a:r>
            <a:r>
              <a:rPr sz="1800" spc="-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v</a:t>
            </a:r>
            <a:r>
              <a:rPr sz="1800" spc="1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kloubech</a:t>
            </a:r>
          </a:p>
          <a:p>
            <a:pPr marL="0" marR="0">
              <a:lnSpc>
                <a:spcPts val="2090"/>
              </a:lnSpc>
              <a:spcBef>
                <a:spcPts val="1015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zabraňuje</a:t>
            </a:r>
            <a:r>
              <a:rPr sz="1800" spc="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vychýlení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páteře a dalším</a:t>
            </a:r>
            <a:r>
              <a:rPr sz="1800" spc="-2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funkčním</a:t>
            </a:r>
            <a:r>
              <a:rPr sz="1800" spc="1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až strukturálním</a:t>
            </a:r>
            <a:r>
              <a:rPr sz="1800" spc="36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deformitám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69010" y="3418536"/>
            <a:ext cx="7817509" cy="30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2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Plošně</a:t>
            </a:r>
            <a:r>
              <a:rPr sz="1800" spc="-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nikoli bodově rozkládá tlak v oblastech kontaktu těla s vozíkem,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111910" y="3693523"/>
            <a:ext cx="2675951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zejména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v sedací</a:t>
            </a:r>
            <a:r>
              <a:rPr sz="1800" spc="-2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oblasti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69010" y="4094335"/>
            <a:ext cx="8383713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(pomocí</a:t>
            </a:r>
            <a:r>
              <a:rPr sz="1800" spc="-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správného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polohování a</a:t>
            </a:r>
            <a:r>
              <a:rPr sz="1800" spc="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podkládání,</a:t>
            </a:r>
            <a:r>
              <a:rPr sz="1800" spc="-16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 kontrolním</a:t>
            </a:r>
            <a:r>
              <a:rPr sz="1800" spc="16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měřením</a:t>
            </a:r>
            <a:r>
              <a:rPr sz="1800" spc="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rozložení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111910" y="4368656"/>
            <a:ext cx="754707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tlaku)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69010" y="4769182"/>
            <a:ext cx="8291940" cy="30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2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stabilizuje</a:t>
            </a:r>
            <a:r>
              <a:rPr sz="1800" spc="-16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trup a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pánev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k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uvolnění paží</a:t>
            </a:r>
            <a:r>
              <a:rPr sz="1800" spc="-18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pro výkon funkčních činností včetně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111910" y="5044041"/>
            <a:ext cx="1803208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pohánění vozíku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69010" y="5446403"/>
            <a:ext cx="8458853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(vozíčkář</a:t>
            </a:r>
            <a:r>
              <a:rPr sz="1800" spc="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nemá strach z pádu,</a:t>
            </a:r>
            <a:r>
              <a:rPr sz="1800" spc="-16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nesesouvá se</a:t>
            </a:r>
            <a:r>
              <a:rPr sz="1800" spc="-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ve</a:t>
            </a:r>
            <a:r>
              <a:rPr sz="1800" spc="4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vozíku dopředu</a:t>
            </a:r>
            <a:r>
              <a:rPr sz="1800" spc="-1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a nemusí stále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111910" y="5720723"/>
            <a:ext cx="1629250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hledat oporu).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69010" y="669763"/>
            <a:ext cx="8258589" cy="568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180"/>
              </a:lnSpc>
              <a:spcBef>
                <a:spcPts val="0"/>
              </a:spcBef>
              <a:spcAft>
                <a:spcPts val="0"/>
              </a:spcAft>
            </a:pP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Optimální</a:t>
            </a:r>
            <a:r>
              <a:rPr sz="3600" spc="-27" dirty="0">
                <a:solidFill>
                  <a:srgbClr val="5FCBEF"/>
                </a:solidFill>
                <a:latin typeface="FIMQOB+Trebuchet MS"/>
                <a:cs typeface="FIMQOB+Trebuchet MS"/>
              </a:rPr>
              <a:t> </a:t>
            </a: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sed pro aktivity na</a:t>
            </a:r>
            <a:r>
              <a:rPr sz="3600" spc="-15" dirty="0">
                <a:solidFill>
                  <a:srgbClr val="5FCBEF"/>
                </a:solidFill>
                <a:latin typeface="FIMQOB+Trebuchet MS"/>
                <a:cs typeface="FIMQOB+Trebuchet MS"/>
              </a:rPr>
              <a:t> </a:t>
            </a: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vozíku</a:t>
            </a:r>
            <a:r>
              <a:rPr sz="3600" spc="18" dirty="0">
                <a:solidFill>
                  <a:srgbClr val="5FCBEF"/>
                </a:solidFill>
                <a:latin typeface="FIMQOB+Trebuchet MS"/>
                <a:cs typeface="FIMQOB+Trebuchet MS"/>
              </a:rPr>
              <a:t> </a:t>
            </a:r>
            <a:r>
              <a:rPr sz="3600" dirty="0">
                <a:solidFill>
                  <a:srgbClr val="5FCBEF"/>
                </a:solidFill>
                <a:latin typeface="MWEQRD+Trebuchet MS"/>
                <a:cs typeface="MWEQRD+Trebuchet MS"/>
              </a:rPr>
              <a:t>(2)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69010" y="2186890"/>
            <a:ext cx="5640711" cy="30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2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zvyšuje</a:t>
            </a:r>
            <a:r>
              <a:rPr sz="1800" spc="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toleranci sedu</a:t>
            </a:r>
            <a:r>
              <a:rPr sz="1800" spc="-16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a zvládání aktivit na vozíku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69010" y="2560810"/>
            <a:ext cx="8148057" cy="55042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(omezuje</a:t>
            </a:r>
            <a:r>
              <a:rPr sz="1800" spc="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přetěžování</a:t>
            </a:r>
            <a:r>
              <a:rPr sz="1800" spc="26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a</a:t>
            </a:r>
            <a:r>
              <a:rPr sz="1800" spc="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následné</a:t>
            </a:r>
            <a:r>
              <a:rPr sz="1800" spc="-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bolesti</a:t>
            </a:r>
            <a:r>
              <a:rPr sz="1800" spc="-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především trapézových svalů, ale</a:t>
            </a:r>
          </a:p>
          <a:p>
            <a:pPr marL="342900" marR="0">
              <a:lnSpc>
                <a:spcPts val="1944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i</a:t>
            </a:r>
            <a:r>
              <a:rPr sz="1800" spc="-12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dalších</a:t>
            </a:r>
            <a:r>
              <a:rPr sz="1800" spc="-18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svalů horních končetin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a</a:t>
            </a:r>
            <a:r>
              <a:rPr sz="1800" spc="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lopatek)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9010" y="3181078"/>
            <a:ext cx="3631780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umožňuje</a:t>
            </a:r>
            <a:r>
              <a:rPr sz="1800" spc="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přímou linii</a:t>
            </a:r>
            <a:r>
              <a:rPr sz="1800" spc="-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pohledu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69010" y="3555696"/>
            <a:ext cx="5695274" cy="30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2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minimalizuje projevy</a:t>
            </a:r>
            <a:r>
              <a:rPr sz="1800" spc="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nežádoucí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spasticity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,</a:t>
            </a:r>
            <a:r>
              <a:rPr sz="1800" spc="-28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spazmů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69010" y="3929743"/>
            <a:ext cx="7726360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(</a:t>
            </a:r>
            <a:r>
              <a:rPr sz="1800" dirty="0" err="1">
                <a:solidFill>
                  <a:srgbClr val="404040"/>
                </a:solidFill>
                <a:latin typeface="FIMQOB+Trebuchet MS"/>
                <a:cs typeface="FIMQOB+Trebuchet MS"/>
              </a:rPr>
              <a:t>zvýšený</a:t>
            </a:r>
            <a:r>
              <a:rPr sz="1800" spc="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 err="1">
                <a:solidFill>
                  <a:srgbClr val="404040"/>
                </a:solidFill>
                <a:latin typeface="FIMQOB+Trebuchet MS"/>
                <a:cs typeface="FIMQOB+Trebuchet MS"/>
              </a:rPr>
              <a:t>tlak</a:t>
            </a:r>
            <a:r>
              <a:rPr lang="cs-CZ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 err="1">
                <a:solidFill>
                  <a:srgbClr val="404040"/>
                </a:solidFill>
                <a:latin typeface="FIMQOB+Trebuchet MS"/>
                <a:cs typeface="FIMQOB+Trebuchet MS"/>
              </a:rPr>
              <a:t>může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 způsobit</a:t>
            </a:r>
            <a:r>
              <a:rPr sz="1800" spc="-29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dráždění a</a:t>
            </a:r>
            <a:r>
              <a:rPr sz="1800" spc="18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zvyšovat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111910" y="4176632"/>
            <a:ext cx="1219293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spasticitu)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69010" y="4550011"/>
            <a:ext cx="3227163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neomezuje dýchací funkce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69010" y="4925170"/>
            <a:ext cx="6827809" cy="105032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neomezuje funkce trávicího</a:t>
            </a:r>
            <a:r>
              <a:rPr sz="1800" spc="16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traktu, zejména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činnost střev</a:t>
            </a:r>
          </a:p>
          <a:p>
            <a:pPr marL="0" marR="0">
              <a:lnSpc>
                <a:spcPts val="2090"/>
              </a:lnSpc>
              <a:spcBef>
                <a:spcPts val="849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podporuje</a:t>
            </a:r>
            <a:r>
              <a:rPr sz="1800" spc="-15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funkci ledvin a</a:t>
            </a:r>
            <a:r>
              <a:rPr sz="1800" spc="15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močového</a:t>
            </a:r>
            <a:r>
              <a:rPr sz="1800" spc="2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měchýře</a:t>
            </a:r>
          </a:p>
          <a:p>
            <a:pPr marL="0" marR="0">
              <a:lnSpc>
                <a:spcPts val="2090"/>
              </a:lnSpc>
              <a:spcBef>
                <a:spcPts val="85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facilituje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další</a:t>
            </a:r>
            <a:r>
              <a:rPr sz="1800" spc="-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funkce</a:t>
            </a:r>
            <a:r>
              <a:rPr sz="1800" spc="18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– kardiovaskulární,</a:t>
            </a:r>
            <a:r>
              <a:rPr sz="1800" spc="-10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ADL, komunikační</a:t>
            </a:r>
            <a:r>
              <a:rPr sz="1800" spc="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…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9010" y="669763"/>
            <a:ext cx="7576041" cy="568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180"/>
              </a:lnSpc>
              <a:spcBef>
                <a:spcPts val="0"/>
              </a:spcBef>
              <a:spcAft>
                <a:spcPts val="0"/>
              </a:spcAft>
            </a:pP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Ochrnutí</a:t>
            </a:r>
            <a:r>
              <a:rPr sz="3600" spc="-24" dirty="0">
                <a:solidFill>
                  <a:srgbClr val="5FCBEF"/>
                </a:solidFill>
                <a:latin typeface="FIMQOB+Trebuchet MS"/>
                <a:cs typeface="FIMQOB+Trebuchet MS"/>
              </a:rPr>
              <a:t> </a:t>
            </a: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ve filmu (nejen míšní léze)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69010" y="2168580"/>
            <a:ext cx="3339169" cy="2454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33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100" spc="1458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Návrat domů</a:t>
            </a:r>
            <a:r>
              <a:rPr sz="1400" spc="-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- Coming Home</a:t>
            </a:r>
            <a:r>
              <a:rPr sz="1400" spc="-30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(1978)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69010" y="2467825"/>
            <a:ext cx="4308645" cy="24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30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100" spc="1458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Skutečný</a:t>
            </a:r>
            <a:r>
              <a:rPr sz="1400" spc="-3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život v Belle</a:t>
            </a:r>
            <a:r>
              <a:rPr sz="1400" spc="-16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400" spc="-19" dirty="0">
                <a:solidFill>
                  <a:srgbClr val="404040"/>
                </a:solidFill>
                <a:latin typeface="MWEQRD+Trebuchet MS"/>
                <a:cs typeface="MWEQRD+Trebuchet MS"/>
              </a:rPr>
              <a:t>Reve</a:t>
            </a:r>
            <a:r>
              <a:rPr sz="1400" spc="21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- </a:t>
            </a:r>
            <a:r>
              <a:rPr sz="1400" spc="-11" dirty="0">
                <a:solidFill>
                  <a:srgbClr val="404040"/>
                </a:solidFill>
                <a:latin typeface="MWEQRD+Trebuchet MS"/>
                <a:cs typeface="MWEQRD+Trebuchet MS"/>
              </a:rPr>
              <a:t>Passion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 fish (1992)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9010" y="2765005"/>
            <a:ext cx="3790477" cy="2451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30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100" spc="1458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Uvnitř tančím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- Inside I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´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m dancing</a:t>
            </a:r>
            <a:r>
              <a:rPr sz="1400" spc="-21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(2004)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69010" y="3062185"/>
            <a:ext cx="7636045" cy="11385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30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100" spc="1458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Hlas</a:t>
            </a:r>
            <a:r>
              <a:rPr sz="1400" spc="-18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moře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-</a:t>
            </a:r>
            <a:r>
              <a:rPr sz="1400" spc="-24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The Sea Inside - Mar adentro (2004)</a:t>
            </a:r>
            <a:r>
              <a:rPr sz="1400" spc="12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(euthanazie)</a:t>
            </a:r>
          </a:p>
          <a:p>
            <a:pPr marL="0" marR="0">
              <a:lnSpc>
                <a:spcPts val="1630"/>
              </a:lnSpc>
              <a:spcBef>
                <a:spcPts val="771"/>
              </a:spcBef>
              <a:spcAft>
                <a:spcPts val="0"/>
              </a:spcAft>
            </a:pPr>
            <a:r>
              <a:rPr sz="110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100" spc="1458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400" spc="-17" dirty="0">
                <a:solidFill>
                  <a:srgbClr val="404040"/>
                </a:solidFill>
                <a:latin typeface="FIMQOB+Trebuchet MS"/>
                <a:cs typeface="FIMQOB+Trebuchet MS"/>
              </a:rPr>
              <a:t>Kurz</a:t>
            </a:r>
            <a:r>
              <a:rPr sz="1400" spc="2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negativního myšlení</a:t>
            </a:r>
            <a:r>
              <a:rPr sz="1400" spc="-2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-</a:t>
            </a:r>
            <a:r>
              <a:rPr sz="1400" spc="-24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The</a:t>
            </a:r>
            <a:r>
              <a:rPr sz="1400" spc="-82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Art of</a:t>
            </a:r>
            <a:r>
              <a:rPr sz="1400" spc="-20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Negative</a:t>
            </a:r>
            <a:r>
              <a:rPr sz="1400" spc="-34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Thinking</a:t>
            </a:r>
            <a:r>
              <a:rPr sz="1400" spc="-19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- Kunsten</a:t>
            </a:r>
            <a:r>
              <a:rPr sz="1400" spc="-11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a tenke</a:t>
            </a:r>
            <a:r>
              <a:rPr sz="1400" spc="-22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negativt (2006)</a:t>
            </a:r>
          </a:p>
          <a:p>
            <a:pPr marL="0" marR="0">
              <a:lnSpc>
                <a:spcPts val="1630"/>
              </a:lnSpc>
              <a:spcBef>
                <a:spcPts val="712"/>
              </a:spcBef>
              <a:spcAft>
                <a:spcPts val="0"/>
              </a:spcAft>
            </a:pPr>
            <a:r>
              <a:rPr sz="110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100" spc="1458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Skafandr a motýl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-</a:t>
            </a:r>
            <a:r>
              <a:rPr sz="1400" spc="-24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The Diving Bell</a:t>
            </a:r>
            <a:r>
              <a:rPr sz="1400" spc="-24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and</a:t>
            </a:r>
            <a:r>
              <a:rPr sz="1400" spc="-19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The Butterfly</a:t>
            </a:r>
            <a:r>
              <a:rPr sz="1400" spc="-16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(2007)</a:t>
            </a:r>
            <a:r>
              <a:rPr sz="1400" spc="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(těžká</a:t>
            </a:r>
            <a:r>
              <a:rPr sz="1400" spc="-18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mozková</a:t>
            </a:r>
            <a:r>
              <a:rPr sz="1400" spc="-3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příhoda)</a:t>
            </a:r>
          </a:p>
          <a:p>
            <a:pPr marL="0" marR="0">
              <a:lnSpc>
                <a:spcPts val="1630"/>
              </a:lnSpc>
              <a:spcBef>
                <a:spcPts val="759"/>
              </a:spcBef>
              <a:spcAft>
                <a:spcPts val="0"/>
              </a:spcAft>
            </a:pPr>
            <a:r>
              <a:rPr sz="110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100" spc="1458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Život nikdy</a:t>
            </a:r>
            <a:r>
              <a:rPr sz="1400" spc="-2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nekončí</a:t>
            </a:r>
            <a:r>
              <a:rPr sz="1400" spc="-28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- Cartagena (2009)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69010" y="4254333"/>
            <a:ext cx="3459777" cy="20518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3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110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lang="cs-CZ" sz="1100" spc="1458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Nedotknutelní</a:t>
            </a:r>
            <a:r>
              <a:rPr lang="cs-CZ" sz="1400" spc="-47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cs-CZ" sz="1400" spc="84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Intouchables</a:t>
            </a:r>
            <a:r>
              <a:rPr lang="cs-CZ" sz="1400" spc="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(2011</a:t>
            </a: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769010" y="4551514"/>
            <a:ext cx="5709565" cy="8412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30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100" spc="1458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The</a:t>
            </a:r>
            <a:r>
              <a:rPr sz="1400" spc="-10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Best</a:t>
            </a:r>
            <a:r>
              <a:rPr sz="1400" spc="-18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of Men (2012)(Stoke Mandeville,</a:t>
            </a:r>
            <a:r>
              <a:rPr sz="1400" spc="-38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Guttmann)</a:t>
            </a:r>
          </a:p>
          <a:p>
            <a:pPr marL="0" marR="0">
              <a:lnSpc>
                <a:spcPts val="1633"/>
              </a:lnSpc>
              <a:spcBef>
                <a:spcPts val="757"/>
              </a:spcBef>
              <a:spcAft>
                <a:spcPts val="0"/>
              </a:spcAft>
            </a:pPr>
            <a:r>
              <a:rPr sz="110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100" spc="1458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400" spc="-29" dirty="0">
                <a:solidFill>
                  <a:srgbClr val="404040"/>
                </a:solidFill>
                <a:latin typeface="FIMQOB+Trebuchet MS"/>
                <a:cs typeface="FIMQOB+Trebuchet MS"/>
              </a:rPr>
              <a:t>Teorie</a:t>
            </a:r>
            <a:r>
              <a:rPr sz="1400" spc="3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všeho –</a:t>
            </a:r>
            <a:r>
              <a:rPr sz="1400" spc="-2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The</a:t>
            </a:r>
            <a:r>
              <a:rPr sz="1400" spc="-26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Theory</a:t>
            </a:r>
            <a:r>
              <a:rPr sz="1400" spc="-20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of Everything</a:t>
            </a:r>
            <a:r>
              <a:rPr sz="1400" spc="-10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(2014)</a:t>
            </a:r>
            <a:r>
              <a:rPr sz="1400" spc="13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(ALS S. Hawkinga)</a:t>
            </a:r>
          </a:p>
          <a:p>
            <a:pPr marL="0" marR="0">
              <a:lnSpc>
                <a:spcPts val="1630"/>
              </a:lnSpc>
              <a:spcBef>
                <a:spcPts val="723"/>
              </a:spcBef>
              <a:spcAft>
                <a:spcPts val="0"/>
              </a:spcAft>
            </a:pPr>
            <a:r>
              <a:rPr sz="110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100" spc="1458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400" spc="-177" dirty="0">
                <a:solidFill>
                  <a:srgbClr val="404040"/>
                </a:solidFill>
                <a:latin typeface="MWEQRD+Trebuchet MS"/>
                <a:cs typeface="MWEQRD+Trebuchet MS"/>
              </a:rPr>
              <a:t>To</a:t>
            </a:r>
            <a:r>
              <a:rPr sz="1400" spc="180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nejsi</a:t>
            </a:r>
            <a:r>
              <a:rPr sz="1400" spc="-18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ty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–</a:t>
            </a:r>
            <a:r>
              <a:rPr sz="1400" spc="-2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400" spc="-49" dirty="0">
                <a:solidFill>
                  <a:srgbClr val="404040"/>
                </a:solidFill>
                <a:latin typeface="MWEQRD+Trebuchet MS"/>
                <a:cs typeface="MWEQRD+Trebuchet MS"/>
              </a:rPr>
              <a:t>You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´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re Not</a:t>
            </a:r>
            <a:r>
              <a:rPr sz="1400" spc="-50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spc="-49" dirty="0">
                <a:solidFill>
                  <a:srgbClr val="404040"/>
                </a:solidFill>
                <a:latin typeface="MWEQRD+Trebuchet MS"/>
                <a:cs typeface="MWEQRD+Trebuchet MS"/>
              </a:rPr>
              <a:t>You</a:t>
            </a:r>
            <a:r>
              <a:rPr sz="1400" spc="40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(2014)</a:t>
            </a:r>
            <a:r>
              <a:rPr sz="1400" spc="2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(ALS u ženy)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69010" y="5444857"/>
            <a:ext cx="4959277" cy="54231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630"/>
              </a:lnSpc>
              <a:spcBef>
                <a:spcPts val="0"/>
              </a:spcBef>
              <a:spcAft>
                <a:spcPts val="0"/>
              </a:spcAft>
            </a:pPr>
            <a:r>
              <a:rPr sz="110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100" spc="1458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Než</a:t>
            </a:r>
            <a:r>
              <a:rPr sz="1400" spc="-2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jsem tě</a:t>
            </a:r>
            <a:r>
              <a:rPr sz="1400" spc="-1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poznala</a:t>
            </a:r>
            <a:r>
              <a:rPr sz="1400" spc="-1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- Me</a:t>
            </a:r>
            <a:r>
              <a:rPr sz="1400" spc="-12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before</a:t>
            </a:r>
            <a:r>
              <a:rPr sz="1400" spc="-34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spc="-49" dirty="0">
                <a:solidFill>
                  <a:srgbClr val="404040"/>
                </a:solidFill>
                <a:latin typeface="MWEQRD+Trebuchet MS"/>
                <a:cs typeface="MWEQRD+Trebuchet MS"/>
              </a:rPr>
              <a:t>You</a:t>
            </a:r>
            <a:r>
              <a:rPr sz="1400" spc="40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(2016)</a:t>
            </a:r>
            <a:r>
              <a:rPr sz="1400" spc="24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(romantika)</a:t>
            </a:r>
          </a:p>
          <a:p>
            <a:pPr marL="0" marR="0">
              <a:lnSpc>
                <a:spcPts val="1630"/>
              </a:lnSpc>
              <a:spcBef>
                <a:spcPts val="759"/>
              </a:spcBef>
              <a:spcAft>
                <a:spcPts val="0"/>
              </a:spcAft>
            </a:pPr>
            <a:r>
              <a:rPr sz="110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100" spc="1458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The</a:t>
            </a:r>
            <a:r>
              <a:rPr sz="1400" spc="-10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Fundamentals</a:t>
            </a:r>
            <a:r>
              <a:rPr sz="1400" spc="-16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of</a:t>
            </a:r>
            <a:r>
              <a:rPr sz="1400" spc="-17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MWEQRD+Trebuchet MS"/>
                <a:cs typeface="MWEQRD+Trebuchet MS"/>
              </a:rPr>
              <a:t>Caring</a:t>
            </a:r>
            <a:r>
              <a:rPr sz="1400" spc="12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(2016)</a:t>
            </a:r>
            <a:r>
              <a:rPr sz="1400" spc="2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400" dirty="0">
                <a:solidFill>
                  <a:srgbClr val="404040"/>
                </a:solidFill>
                <a:latin typeface="FIMQOB+Trebuchet MS"/>
                <a:cs typeface="FIMQOB+Trebuchet MS"/>
              </a:rPr>
              <a:t>(svalová dystrofie)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69010" y="669763"/>
            <a:ext cx="6260373" cy="5689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180"/>
              </a:lnSpc>
              <a:spcBef>
                <a:spcPts val="0"/>
              </a:spcBef>
              <a:spcAft>
                <a:spcPts val="0"/>
              </a:spcAft>
            </a:pP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Důsledky pro</a:t>
            </a:r>
            <a:r>
              <a:rPr sz="3600" spc="11" dirty="0">
                <a:solidFill>
                  <a:srgbClr val="5FCBEF"/>
                </a:solidFill>
                <a:latin typeface="FIMQOB+Trebuchet MS"/>
                <a:cs typeface="FIMQOB+Trebuchet MS"/>
              </a:rPr>
              <a:t> </a:t>
            </a: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soběstačnost</a:t>
            </a:r>
            <a:r>
              <a:rPr sz="3600" spc="17" dirty="0">
                <a:solidFill>
                  <a:srgbClr val="5FCBEF"/>
                </a:solidFill>
                <a:latin typeface="FIMQOB+Trebuchet MS"/>
                <a:cs typeface="FIMQOB+Trebuchet MS"/>
              </a:rPr>
              <a:t> </a:t>
            </a:r>
            <a:r>
              <a:rPr sz="3600" dirty="0">
                <a:solidFill>
                  <a:srgbClr val="5FCBEF"/>
                </a:solidFill>
                <a:latin typeface="MWEQRD+Trebuchet MS"/>
                <a:cs typeface="MWEQRD+Trebuchet MS"/>
              </a:rPr>
              <a:t>(2)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69010" y="2214322"/>
            <a:ext cx="7764998" cy="30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2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optimální</a:t>
            </a:r>
            <a:r>
              <a:rPr sz="1800" spc="-16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koordinace činnosti</a:t>
            </a:r>
            <a:r>
              <a:rPr sz="1800" spc="-1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svalů je nejlepší</a:t>
            </a:r>
            <a:r>
              <a:rPr sz="1800" spc="-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prevencí vzniku</a:t>
            </a:r>
            <a:r>
              <a:rPr sz="1800" spc="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obtíží</a:t>
            </a:r>
            <a:r>
              <a:rPr sz="1800" spc="-1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z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11910" y="2489182"/>
            <a:ext cx="2951878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dlouhodobého přetěžování.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9010" y="2889994"/>
            <a:ext cx="7967864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dosažené pohybové stereotypy využívat</a:t>
            </a:r>
            <a:r>
              <a:rPr sz="1800" spc="1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pro</a:t>
            </a:r>
            <a:r>
              <a:rPr sz="1800" spc="-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co</a:t>
            </a:r>
            <a:r>
              <a:rPr sz="1800" spc="-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nejširší</a:t>
            </a:r>
            <a:r>
              <a:rPr sz="1800" spc="-1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spektrum denních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111910" y="3164314"/>
            <a:ext cx="811410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aktivit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69010" y="3564840"/>
            <a:ext cx="4822553" cy="30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2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polohování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a nácvik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úchopové</a:t>
            </a:r>
            <a:r>
              <a:rPr sz="1800" spc="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funkce</a:t>
            </a:r>
            <a:r>
              <a:rPr sz="1800" spc="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ruky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69010" y="3967843"/>
            <a:ext cx="8305235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nácvik</a:t>
            </a:r>
            <a:r>
              <a:rPr sz="1800" spc="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soběstačnosti</a:t>
            </a:r>
            <a:r>
              <a:rPr sz="1800" spc="-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a mobility</a:t>
            </a:r>
            <a:r>
              <a:rPr sz="1800" spc="-1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na lůžku, nácvik</a:t>
            </a:r>
            <a:r>
              <a:rPr sz="1800" spc="1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přesunů, </a:t>
            </a:r>
            <a:r>
              <a:rPr sz="1800" spc="-27" dirty="0">
                <a:solidFill>
                  <a:srgbClr val="404040"/>
                </a:solidFill>
                <a:latin typeface="FIMQOB+Trebuchet MS"/>
                <a:cs typeface="FIMQOB+Trebuchet MS"/>
              </a:rPr>
              <a:t>hygieny,</a:t>
            </a:r>
            <a:r>
              <a:rPr sz="1800" spc="3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oblékání,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111910" y="4242163"/>
            <a:ext cx="1674684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příjmu potravy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69010" y="4642975"/>
            <a:ext cx="3247680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vhodně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upravené</a:t>
            </a:r>
            <a:r>
              <a:rPr sz="1800" spc="2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prostředí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769010" y="5044041"/>
            <a:ext cx="4126191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odpovídající</a:t>
            </a:r>
            <a:r>
              <a:rPr sz="1800" spc="-1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kompenzační pomůcky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69010" y="668217"/>
            <a:ext cx="7218379" cy="47448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720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5FCBEF"/>
                </a:solidFill>
                <a:latin typeface="FIMQOB+Trebuchet MS"/>
                <a:cs typeface="FIMQOB+Trebuchet MS"/>
              </a:rPr>
              <a:t>Fyzioterapeutické techniky a</a:t>
            </a:r>
            <a:r>
              <a:rPr sz="3200" spc="20" dirty="0">
                <a:solidFill>
                  <a:srgbClr val="5FCBEF"/>
                </a:solidFill>
                <a:latin typeface="FIMQOB+Trebuchet MS"/>
                <a:cs typeface="FIMQOB+Trebuchet MS"/>
              </a:rPr>
              <a:t> </a:t>
            </a:r>
            <a:r>
              <a:rPr sz="3200" dirty="0" err="1">
                <a:solidFill>
                  <a:srgbClr val="5FCBEF"/>
                </a:solidFill>
                <a:latin typeface="MWEQRD+Trebuchet MS"/>
                <a:cs typeface="MWEQRD+Trebuchet MS"/>
              </a:rPr>
              <a:t>koncepty</a:t>
            </a:r>
            <a:endParaRPr sz="3200" dirty="0">
              <a:solidFill>
                <a:srgbClr val="5FCBEF"/>
              </a:solidFill>
              <a:latin typeface="MWEQRD+Trebuchet MS"/>
              <a:cs typeface="MWEQRD+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9010" y="2161762"/>
            <a:ext cx="7911084" cy="6236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81"/>
              </a:lnSpc>
              <a:spcBef>
                <a:spcPts val="0"/>
              </a:spcBef>
              <a:spcAft>
                <a:spcPts val="0"/>
              </a:spcAft>
            </a:pPr>
            <a:r>
              <a:rPr sz="13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350" spc="1175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individuální</a:t>
            </a:r>
            <a:r>
              <a:rPr sz="1700" spc="-2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preference terapeuta</a:t>
            </a:r>
            <a:r>
              <a:rPr sz="1700" spc="-1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x konkrétní</a:t>
            </a:r>
            <a:r>
              <a:rPr sz="1700" spc="-1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stav pacienta</a:t>
            </a:r>
            <a:r>
              <a:rPr sz="1700" spc="-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x stanovené</a:t>
            </a:r>
            <a:r>
              <a:rPr sz="1700" spc="-3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cíle</a:t>
            </a:r>
          </a:p>
          <a:p>
            <a:pPr marL="0" marR="0">
              <a:lnSpc>
                <a:spcPts val="1978"/>
              </a:lnSpc>
              <a:spcBef>
                <a:spcPts val="600"/>
              </a:spcBef>
              <a:spcAft>
                <a:spcPts val="0"/>
              </a:spcAft>
            </a:pPr>
            <a:r>
              <a:rPr sz="13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350" spc="1175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700" spc="-18" dirty="0">
                <a:solidFill>
                  <a:srgbClr val="404040"/>
                </a:solidFill>
                <a:latin typeface="MWEQRD+Trebuchet MS"/>
                <a:cs typeface="MWEQRD+Trebuchet MS"/>
              </a:rPr>
              <a:t>Vojtova</a:t>
            </a:r>
            <a:r>
              <a:rPr sz="1700" spc="18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reflexní</a:t>
            </a:r>
            <a:r>
              <a:rPr sz="1700" spc="-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lokomoce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69010" y="2829814"/>
            <a:ext cx="4300923" cy="62465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78"/>
              </a:lnSpc>
              <a:spcBef>
                <a:spcPts val="0"/>
              </a:spcBef>
              <a:spcAft>
                <a:spcPts val="0"/>
              </a:spcAft>
            </a:pPr>
            <a:r>
              <a:rPr sz="13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350" spc="1175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Dynamická</a:t>
            </a:r>
            <a:r>
              <a:rPr sz="1700" spc="-39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neuromuskulární</a:t>
            </a:r>
            <a:r>
              <a:rPr sz="1700" spc="-2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stabilizace</a:t>
            </a:r>
          </a:p>
          <a:p>
            <a:pPr marL="0" marR="0">
              <a:lnSpc>
                <a:spcPts val="1978"/>
              </a:lnSpc>
              <a:spcBef>
                <a:spcPts val="611"/>
              </a:spcBef>
              <a:spcAft>
                <a:spcPts val="0"/>
              </a:spcAft>
            </a:pPr>
            <a:r>
              <a:rPr sz="13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350" spc="1175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404040"/>
                </a:solidFill>
                <a:latin typeface="MWEQRD+Trebuchet MS"/>
                <a:cs typeface="MWEQRD+Trebuchet MS"/>
              </a:rPr>
              <a:t>Bobath</a:t>
            </a:r>
            <a:r>
              <a:rPr sz="1700" spc="-13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700" dirty="0">
                <a:solidFill>
                  <a:srgbClr val="404040"/>
                </a:solidFill>
                <a:latin typeface="MWEQRD+Trebuchet MS"/>
                <a:cs typeface="MWEQRD+Trebuchet MS"/>
              </a:rPr>
              <a:t>koncept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9010" y="3498564"/>
            <a:ext cx="4610114" cy="6238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81"/>
              </a:lnSpc>
              <a:spcBef>
                <a:spcPts val="0"/>
              </a:spcBef>
              <a:spcAft>
                <a:spcPts val="0"/>
              </a:spcAft>
            </a:pPr>
            <a:r>
              <a:rPr sz="13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350" spc="1175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Proprioceptivní</a:t>
            </a:r>
            <a:r>
              <a:rPr sz="1700" spc="27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neuromuskulární</a:t>
            </a:r>
            <a:r>
              <a:rPr sz="1700" spc="-27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facilitace</a:t>
            </a:r>
          </a:p>
          <a:p>
            <a:pPr marL="0" marR="0">
              <a:lnSpc>
                <a:spcPts val="1978"/>
              </a:lnSpc>
              <a:spcBef>
                <a:spcPts val="601"/>
              </a:spcBef>
              <a:spcAft>
                <a:spcPts val="0"/>
              </a:spcAft>
            </a:pPr>
            <a:r>
              <a:rPr sz="13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350" spc="1175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Senzomotorická stimulace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69010" y="4168267"/>
            <a:ext cx="2732521" cy="2893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78"/>
              </a:lnSpc>
              <a:spcBef>
                <a:spcPts val="0"/>
              </a:spcBef>
              <a:spcAft>
                <a:spcPts val="0"/>
              </a:spcAft>
            </a:pPr>
            <a:r>
              <a:rPr sz="13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350" spc="1175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404040"/>
                </a:solidFill>
                <a:latin typeface="MWEQRD+Trebuchet MS"/>
                <a:cs typeface="MWEQRD+Trebuchet MS"/>
              </a:rPr>
              <a:t>Feldenkraisova</a:t>
            </a:r>
            <a:r>
              <a:rPr sz="1700" spc="-32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700" dirty="0">
                <a:solidFill>
                  <a:srgbClr val="404040"/>
                </a:solidFill>
                <a:latin typeface="MWEQRD+Trebuchet MS"/>
                <a:cs typeface="MWEQRD+Trebuchet MS"/>
              </a:rPr>
              <a:t>metoda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69010" y="4502023"/>
            <a:ext cx="5378955" cy="62320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78"/>
              </a:lnSpc>
              <a:spcBef>
                <a:spcPts val="0"/>
              </a:spcBef>
              <a:spcAft>
                <a:spcPts val="0"/>
              </a:spcAft>
            </a:pPr>
            <a:r>
              <a:rPr sz="13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350" spc="1175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Cvičení</a:t>
            </a:r>
            <a:r>
              <a:rPr sz="1700" spc="-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v</a:t>
            </a:r>
            <a:r>
              <a:rPr sz="1700" spc="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odlehčení</a:t>
            </a:r>
            <a:r>
              <a:rPr sz="1700" spc="-2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v závěsu </a:t>
            </a:r>
            <a:r>
              <a:rPr sz="1700" dirty="0">
                <a:solidFill>
                  <a:srgbClr val="404040"/>
                </a:solidFill>
                <a:latin typeface="MWEQRD+Trebuchet MS"/>
                <a:cs typeface="MWEQRD+Trebuchet MS"/>
              </a:rPr>
              <a:t>-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např.</a:t>
            </a:r>
            <a:r>
              <a:rPr sz="1700" spc="-27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S</a:t>
            </a:r>
            <a:r>
              <a:rPr sz="1700" dirty="0">
                <a:solidFill>
                  <a:srgbClr val="404040"/>
                </a:solidFill>
                <a:latin typeface="MWEQRD+Trebuchet MS"/>
                <a:cs typeface="MWEQRD+Trebuchet MS"/>
              </a:rPr>
              <a:t>-E-T</a:t>
            </a:r>
            <a:r>
              <a:rPr sz="1700" spc="-39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700" dirty="0">
                <a:solidFill>
                  <a:srgbClr val="404040"/>
                </a:solidFill>
                <a:latin typeface="MWEQRD+Trebuchet MS"/>
                <a:cs typeface="MWEQRD+Trebuchet MS"/>
              </a:rPr>
              <a:t>koncept</a:t>
            </a:r>
          </a:p>
          <a:p>
            <a:pPr marL="0" marR="0">
              <a:lnSpc>
                <a:spcPts val="1981"/>
              </a:lnSpc>
              <a:spcBef>
                <a:spcPts val="647"/>
              </a:spcBef>
              <a:spcAft>
                <a:spcPts val="0"/>
              </a:spcAft>
            </a:pPr>
            <a:r>
              <a:rPr sz="13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350" spc="1175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404040"/>
                </a:solidFill>
                <a:latin typeface="MWEQRD+Trebuchet MS"/>
                <a:cs typeface="MWEQRD+Trebuchet MS"/>
              </a:rPr>
              <a:t>Roboticky</a:t>
            </a:r>
            <a:r>
              <a:rPr sz="1700" spc="15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asistovaný</a:t>
            </a:r>
            <a:r>
              <a:rPr sz="1700" spc="-1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trénink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69010" y="5171313"/>
            <a:ext cx="3271402" cy="2893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78"/>
              </a:lnSpc>
              <a:spcBef>
                <a:spcPts val="0"/>
              </a:spcBef>
              <a:spcAft>
                <a:spcPts val="0"/>
              </a:spcAft>
            </a:pPr>
            <a:r>
              <a:rPr sz="13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350" spc="1175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Funkční</a:t>
            </a:r>
            <a:r>
              <a:rPr sz="1700" spc="-38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elektrická</a:t>
            </a:r>
            <a:r>
              <a:rPr sz="1700" spc="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700" dirty="0">
                <a:solidFill>
                  <a:srgbClr val="404040"/>
                </a:solidFill>
                <a:latin typeface="MWEQRD+Trebuchet MS"/>
                <a:cs typeface="MWEQRD+Trebuchet MS"/>
              </a:rPr>
              <a:t>stimulace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769010" y="5505094"/>
            <a:ext cx="654224" cy="28937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978"/>
              </a:lnSpc>
              <a:spcBef>
                <a:spcPts val="0"/>
              </a:spcBef>
              <a:spcAft>
                <a:spcPts val="0"/>
              </a:spcAft>
            </a:pPr>
            <a:r>
              <a:rPr sz="13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350" spc="1175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700" dirty="0">
                <a:solidFill>
                  <a:srgbClr val="404040"/>
                </a:solidFill>
                <a:latin typeface="FIMQOB+Trebuchet MS"/>
                <a:cs typeface="FIMQOB+Trebuchet MS"/>
              </a:rPr>
              <a:t>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69010" y="668217"/>
            <a:ext cx="6662678" cy="9983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3720"/>
              </a:lnSpc>
              <a:spcBef>
                <a:spcPts val="0"/>
              </a:spcBef>
              <a:spcAft>
                <a:spcPts val="0"/>
              </a:spcAft>
            </a:pPr>
            <a:r>
              <a:rPr sz="3200" dirty="0">
                <a:solidFill>
                  <a:srgbClr val="5FCBEF"/>
                </a:solidFill>
                <a:latin typeface="FIMQOB+Trebuchet MS"/>
                <a:cs typeface="FIMQOB+Trebuchet MS"/>
              </a:rPr>
              <a:t>Funkční schopnosti uživatele vozíku</a:t>
            </a:r>
          </a:p>
          <a:p>
            <a:pPr marL="0" marR="0" algn="ctr">
              <a:lnSpc>
                <a:spcPts val="3723"/>
              </a:lnSpc>
              <a:spcBef>
                <a:spcPts val="167"/>
              </a:spcBef>
              <a:spcAft>
                <a:spcPts val="0"/>
              </a:spcAft>
            </a:pPr>
            <a:r>
              <a:rPr sz="3200" dirty="0">
                <a:solidFill>
                  <a:srgbClr val="5FCBEF"/>
                </a:solidFill>
                <a:latin typeface="FIMQOB+Trebuchet MS"/>
                <a:cs typeface="FIMQOB+Trebuchet MS"/>
              </a:rPr>
              <a:t>(léze v </a:t>
            </a:r>
            <a:r>
              <a:rPr sz="3200" dirty="0" err="1">
                <a:solidFill>
                  <a:srgbClr val="5FCBEF"/>
                </a:solidFill>
                <a:latin typeface="FIMQOB+Trebuchet MS"/>
                <a:cs typeface="FIMQOB+Trebuchet MS"/>
              </a:rPr>
              <a:t>úr</a:t>
            </a:r>
            <a:r>
              <a:rPr lang="cs-CZ" sz="3200" dirty="0" err="1">
                <a:solidFill>
                  <a:srgbClr val="5FCBEF"/>
                </a:solidFill>
                <a:latin typeface="FIMQOB+Trebuchet MS"/>
                <a:cs typeface="FIMQOB+Trebuchet MS"/>
              </a:rPr>
              <a:t>ovni</a:t>
            </a:r>
            <a:r>
              <a:rPr lang="cs-CZ" sz="3200" dirty="0">
                <a:solidFill>
                  <a:srgbClr val="5FCBEF"/>
                </a:solidFill>
                <a:latin typeface="FIMQOB+Trebuchet MS"/>
                <a:cs typeface="FIMQOB+Trebuchet MS"/>
              </a:rPr>
              <a:t> </a:t>
            </a:r>
            <a:r>
              <a:rPr sz="3200" dirty="0">
                <a:solidFill>
                  <a:srgbClr val="5FCBEF"/>
                </a:solidFill>
                <a:latin typeface="FIMQOB+Trebuchet MS"/>
                <a:cs typeface="FIMQOB+Trebuchet MS"/>
              </a:rPr>
              <a:t>C1</a:t>
            </a:r>
            <a:r>
              <a:rPr sz="3200" dirty="0">
                <a:solidFill>
                  <a:srgbClr val="5FCBEF"/>
                </a:solidFill>
                <a:latin typeface="MWEQRD+Trebuchet MS"/>
                <a:cs typeface="MWEQRD+Trebuchet MS"/>
              </a:rPr>
              <a:t>-4)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69010" y="2214322"/>
            <a:ext cx="8545167" cy="30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2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klient s</a:t>
            </a:r>
            <a:r>
              <a:rPr sz="1800" spc="-11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ventilační</a:t>
            </a:r>
            <a:r>
              <a:rPr sz="1800" spc="2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podporou</a:t>
            </a:r>
            <a:r>
              <a:rPr sz="1800" spc="-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nebo bez,</a:t>
            </a:r>
            <a:r>
              <a:rPr sz="1800" spc="-17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není</a:t>
            </a:r>
            <a:r>
              <a:rPr sz="1800" spc="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schopen</a:t>
            </a:r>
            <a:r>
              <a:rPr sz="1800" spc="-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sedět bez</a:t>
            </a:r>
            <a:r>
              <a:rPr sz="1800" spc="-19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vnější</a:t>
            </a:r>
            <a:r>
              <a:rPr sz="1800" spc="1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spc="-38" dirty="0">
                <a:solidFill>
                  <a:srgbClr val="404040"/>
                </a:solidFill>
                <a:latin typeface="FIMQOB+Trebuchet MS"/>
                <a:cs typeface="FIMQOB+Trebuchet MS"/>
              </a:rPr>
              <a:t>opory,</a:t>
            </a:r>
            <a:r>
              <a:rPr sz="1800" spc="2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je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11910" y="2489182"/>
            <a:ext cx="4517808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plně</a:t>
            </a:r>
            <a:r>
              <a:rPr sz="1800" spc="-1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závislý na asistenci</a:t>
            </a:r>
            <a:r>
              <a:rPr sz="1800" spc="-16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při všech úkonech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9010" y="2889994"/>
            <a:ext cx="4835542" cy="26930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elektrický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vozík </a:t>
            </a:r>
            <a:r>
              <a:rPr sz="1800" dirty="0" err="1">
                <a:solidFill>
                  <a:srgbClr val="404040"/>
                </a:solidFill>
                <a:latin typeface="FIMQOB+Trebuchet MS"/>
                <a:cs typeface="FIMQOB+Trebuchet MS"/>
              </a:rPr>
              <a:t>ovládaný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lang="cs-CZ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např. bradou</a:t>
            </a:r>
            <a:endParaRPr sz="1800" dirty="0">
              <a:solidFill>
                <a:srgbClr val="404040"/>
              </a:solidFill>
              <a:latin typeface="FIMQOB+Trebuchet MS"/>
              <a:cs typeface="FIMQOB+Trebuchet MS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69010" y="3290806"/>
            <a:ext cx="8088672" cy="110706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nutná</a:t>
            </a:r>
            <a:r>
              <a:rPr sz="1800" spc="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polohovatelná</a:t>
            </a:r>
            <a:r>
              <a:rPr sz="1800" spc="2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zádová opěrka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 integrovanou</a:t>
            </a:r>
            <a:r>
              <a:rPr sz="1800" spc="3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opěrkou </a:t>
            </a:r>
            <a:r>
              <a:rPr sz="1800" spc="-37" dirty="0">
                <a:solidFill>
                  <a:srgbClr val="404040"/>
                </a:solidFill>
                <a:latin typeface="FIMQOB+Trebuchet MS"/>
                <a:cs typeface="FIMQOB+Trebuchet MS"/>
              </a:rPr>
              <a:t>hlavy,</a:t>
            </a:r>
          </a:p>
          <a:p>
            <a:pPr marL="0" marR="0">
              <a:lnSpc>
                <a:spcPts val="2090"/>
              </a:lnSpc>
              <a:spcBef>
                <a:spcPts val="1080"/>
              </a:spcBef>
              <a:spcAft>
                <a:spcPts val="0"/>
              </a:spcAft>
            </a:pPr>
            <a:r>
              <a:rPr lang="cs-CZ"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lang="cs-CZ"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lang="cs-CZ"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obvykle nutná</a:t>
            </a:r>
            <a:r>
              <a:rPr lang="cs-CZ" sz="1800" spc="19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lang="cs-CZ"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boční</a:t>
            </a:r>
            <a:r>
              <a:rPr lang="cs-CZ" sz="1800" spc="-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lang="cs-CZ"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opora bočních</a:t>
            </a:r>
            <a:r>
              <a:rPr lang="cs-CZ" sz="1800" spc="-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lang="cs-CZ"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pelot (speciální opěrky)</a:t>
            </a:r>
            <a:endParaRPr sz="1800" dirty="0">
              <a:solidFill>
                <a:srgbClr val="404040"/>
              </a:solidFill>
              <a:latin typeface="FIMQOB+Trebuchet MS"/>
              <a:cs typeface="FIMQOB+Trebuchet MS"/>
            </a:endParaRPr>
          </a:p>
          <a:p>
            <a:pPr marL="0" marR="0">
              <a:lnSpc>
                <a:spcPts val="2090"/>
              </a:lnSpc>
              <a:spcBef>
                <a:spcPts val="1015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polohovatelné</a:t>
            </a:r>
            <a:r>
              <a:rPr sz="1800" spc="2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stupačky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69010" y="4495147"/>
            <a:ext cx="6317328" cy="1507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zádová opěrka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je kombinovaná</a:t>
            </a:r>
            <a:r>
              <a:rPr sz="1800" spc="1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 bočními</a:t>
            </a:r>
            <a:r>
              <a:rPr sz="1800" spc="-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podpěrami,</a:t>
            </a:r>
          </a:p>
          <a:p>
            <a:pPr marL="0" marR="0">
              <a:lnSpc>
                <a:spcPts val="2090"/>
              </a:lnSpc>
              <a:spcBef>
                <a:spcPts val="1079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udržují fyziologické zakřivení</a:t>
            </a:r>
            <a:r>
              <a:rPr sz="1800" spc="2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páteře a stabilitu</a:t>
            </a:r>
            <a:r>
              <a:rPr sz="1800" spc="-16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těla,</a:t>
            </a:r>
          </a:p>
          <a:p>
            <a:pPr marL="0" marR="0">
              <a:lnSpc>
                <a:spcPts val="2090"/>
              </a:lnSpc>
              <a:spcBef>
                <a:spcPts val="1015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zádová opěrka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přesahuje vzhůru</a:t>
            </a:r>
            <a:r>
              <a:rPr sz="1800" spc="2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přes</a:t>
            </a:r>
            <a:r>
              <a:rPr sz="1800" spc="-1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dolní</a:t>
            </a:r>
            <a:r>
              <a:rPr sz="1800" spc="-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úhel lopatek,</a:t>
            </a:r>
          </a:p>
          <a:p>
            <a:pPr marL="0" marR="0">
              <a:lnSpc>
                <a:spcPts val="2090"/>
              </a:lnSpc>
              <a:spcBef>
                <a:spcPts val="1066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může být doplněna opěrkou hlavy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69010" y="669763"/>
            <a:ext cx="7466863" cy="11176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180"/>
              </a:lnSpc>
              <a:spcBef>
                <a:spcPts val="0"/>
              </a:spcBef>
              <a:spcAft>
                <a:spcPts val="0"/>
              </a:spcAft>
            </a:pP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Funkční schopnosti</a:t>
            </a:r>
            <a:r>
              <a:rPr sz="3600" spc="14" dirty="0">
                <a:solidFill>
                  <a:srgbClr val="5FCBEF"/>
                </a:solidFill>
                <a:latin typeface="FIMQOB+Trebuchet MS"/>
                <a:cs typeface="FIMQOB+Trebuchet MS"/>
              </a:rPr>
              <a:t> </a:t>
            </a: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uživatele vozíku</a:t>
            </a:r>
          </a:p>
          <a:p>
            <a:pPr marL="0" marR="0" algn="ctr">
              <a:lnSpc>
                <a:spcPts val="4182"/>
              </a:lnSpc>
              <a:spcBef>
                <a:spcPts val="137"/>
              </a:spcBef>
              <a:spcAft>
                <a:spcPts val="0"/>
              </a:spcAft>
            </a:pP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(</a:t>
            </a:r>
            <a:r>
              <a:rPr sz="3600" dirty="0" err="1">
                <a:solidFill>
                  <a:srgbClr val="5FCBEF"/>
                </a:solidFill>
                <a:latin typeface="FIMQOB+Trebuchet MS"/>
                <a:cs typeface="FIMQOB+Trebuchet MS"/>
              </a:rPr>
              <a:t>léze</a:t>
            </a:r>
            <a:r>
              <a:rPr sz="3600" spc="13" dirty="0">
                <a:solidFill>
                  <a:srgbClr val="5FCBEF"/>
                </a:solidFill>
                <a:latin typeface="FIMQOB+Trebuchet MS"/>
                <a:cs typeface="FIMQOB+Trebuchet MS"/>
              </a:rPr>
              <a:t> </a:t>
            </a: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C5</a:t>
            </a:r>
            <a:r>
              <a:rPr sz="3600" dirty="0">
                <a:solidFill>
                  <a:srgbClr val="5FCBEF"/>
                </a:solidFill>
                <a:latin typeface="MWEQRD+Trebuchet MS"/>
                <a:cs typeface="MWEQRD+Trebuchet MS"/>
              </a:rPr>
              <a:t>-6)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69010" y="2189137"/>
            <a:ext cx="8286638" cy="2596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44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200" spc="1345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404040"/>
                </a:solidFill>
                <a:latin typeface="MWEQRD+Trebuchet MS"/>
                <a:cs typeface="MWEQRD+Trebuchet MS"/>
              </a:rPr>
              <a:t>klient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je</a:t>
            </a:r>
            <a:r>
              <a:rPr sz="1500" spc="-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pouze schopen sedět opřen</a:t>
            </a:r>
            <a:r>
              <a:rPr sz="1500" spc="-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o vlastní</a:t>
            </a:r>
            <a:r>
              <a:rPr sz="1500" spc="-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paže</a:t>
            </a:r>
            <a:r>
              <a:rPr sz="1500" spc="-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se zamčenými</a:t>
            </a:r>
            <a:r>
              <a:rPr sz="1500" spc="-17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loketními klouby za</a:t>
            </a:r>
            <a:r>
              <a:rPr sz="1500" spc="2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stálé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11910" y="2395417"/>
            <a:ext cx="2034194" cy="259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41"/>
              </a:lnSpc>
              <a:spcBef>
                <a:spcPts val="0"/>
              </a:spcBef>
              <a:spcAft>
                <a:spcPts val="0"/>
              </a:spcAft>
            </a:pP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přítomnosti</a:t>
            </a:r>
            <a:r>
              <a:rPr sz="1500" spc="-18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asistenta,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9010" y="2729173"/>
            <a:ext cx="4514111" cy="259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41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200" spc="1345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pro pohyb paží</a:t>
            </a:r>
            <a:r>
              <a:rPr sz="1500" spc="-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potřebuje</a:t>
            </a:r>
            <a:r>
              <a:rPr sz="1500" spc="-2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vyšší zevní</a:t>
            </a:r>
            <a:r>
              <a:rPr sz="1500" spc="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oporu zad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69010" y="3061405"/>
            <a:ext cx="8289147" cy="59152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41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200" spc="1345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elektrický</a:t>
            </a:r>
            <a:r>
              <a:rPr sz="1500" spc="-16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vozík, event. bez</a:t>
            </a:r>
            <a:r>
              <a:rPr sz="1500" spc="-1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nutnosti</a:t>
            </a:r>
            <a:r>
              <a:rPr sz="1500" spc="19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polohování zádové</a:t>
            </a:r>
            <a:r>
              <a:rPr sz="1500" spc="-1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opěrky</a:t>
            </a:r>
            <a:r>
              <a:rPr sz="1500" spc="-18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a</a:t>
            </a:r>
            <a:r>
              <a:rPr sz="1500" spc="2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stupaček, ovládaný</a:t>
            </a:r>
            <a:r>
              <a:rPr sz="1500" spc="-2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rukou</a:t>
            </a:r>
          </a:p>
          <a:p>
            <a:pPr marL="0" marR="0">
              <a:lnSpc>
                <a:spcPts val="1741"/>
              </a:lnSpc>
              <a:spcBef>
                <a:spcPts val="924"/>
              </a:spcBef>
              <a:spcAft>
                <a:spcPts val="0"/>
              </a:spcAft>
            </a:pPr>
            <a:r>
              <a:rPr sz="120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200" spc="1345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(většinou do</a:t>
            </a:r>
            <a:r>
              <a:rPr sz="1500" spc="-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exteriéru)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69010" y="3727774"/>
            <a:ext cx="5681355" cy="125751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41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200" spc="1345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mechanický lehký vozík s</a:t>
            </a:r>
            <a:r>
              <a:rPr sz="1500" spc="16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možností maximální</a:t>
            </a:r>
            <a:r>
              <a:rPr sz="1500" spc="-19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spc="-13" dirty="0">
                <a:solidFill>
                  <a:srgbClr val="404040"/>
                </a:solidFill>
                <a:latin typeface="FIMQOB+Trebuchet MS"/>
                <a:cs typeface="FIMQOB+Trebuchet MS"/>
              </a:rPr>
              <a:t>variability,</a:t>
            </a:r>
          </a:p>
          <a:p>
            <a:pPr marL="0" marR="0">
              <a:lnSpc>
                <a:spcPts val="1741"/>
              </a:lnSpc>
              <a:spcBef>
                <a:spcPts val="924"/>
              </a:spcBef>
              <a:spcAft>
                <a:spcPts val="0"/>
              </a:spcAft>
            </a:pPr>
            <a:r>
              <a:rPr sz="120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200" spc="1345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500" dirty="0" err="1">
                <a:solidFill>
                  <a:srgbClr val="404040"/>
                </a:solidFill>
                <a:latin typeface="FIMQOB+Trebuchet MS"/>
                <a:cs typeface="FIMQOB+Trebuchet MS"/>
              </a:rPr>
              <a:t>nastavení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 err="1">
                <a:solidFill>
                  <a:srgbClr val="404040"/>
                </a:solidFill>
                <a:latin typeface="FIMQOB+Trebuchet MS"/>
                <a:cs typeface="FIMQOB+Trebuchet MS"/>
              </a:rPr>
              <a:t>těžiště</a:t>
            </a:r>
            <a:endParaRPr sz="1500" dirty="0">
              <a:solidFill>
                <a:srgbClr val="404040"/>
              </a:solidFill>
              <a:latin typeface="MWEQRD+Trebuchet MS"/>
              <a:cs typeface="MWEQRD+Trebuchet MS"/>
            </a:endParaRPr>
          </a:p>
          <a:p>
            <a:pPr marL="0" marR="0">
              <a:lnSpc>
                <a:spcPts val="1741"/>
              </a:lnSpc>
              <a:spcBef>
                <a:spcPts val="874"/>
              </a:spcBef>
              <a:spcAft>
                <a:spcPts val="0"/>
              </a:spcAft>
            </a:pPr>
            <a:r>
              <a:rPr sz="120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200" spc="1345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individuální úpravy obručí hnacích</a:t>
            </a:r>
            <a:r>
              <a:rPr sz="1500" spc="-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kol (pogumované,</a:t>
            </a:r>
            <a:r>
              <a:rPr sz="1500" spc="-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s</a:t>
            </a:r>
            <a:r>
              <a:rPr sz="1500" spc="17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MWEQRD+Trebuchet MS"/>
                <a:cs typeface="MWEQRD+Trebuchet MS"/>
              </a:rPr>
              <a:t>trny),</a:t>
            </a:r>
          </a:p>
          <a:p>
            <a:pPr marL="0" marR="0">
              <a:lnSpc>
                <a:spcPts val="1741"/>
              </a:lnSpc>
              <a:spcBef>
                <a:spcPts val="886"/>
              </a:spcBef>
              <a:spcAft>
                <a:spcPts val="0"/>
              </a:spcAft>
            </a:pPr>
            <a:r>
              <a:rPr sz="120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200" spc="1345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klient využívá rukavice pro lepší</a:t>
            </a:r>
            <a:r>
              <a:rPr sz="1500" spc="-17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kontakt ruky</a:t>
            </a:r>
            <a:r>
              <a:rPr sz="1500" spc="1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s</a:t>
            </a:r>
            <a:r>
              <a:rPr sz="1500" spc="2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obručí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69010" y="5058480"/>
            <a:ext cx="8531769" cy="2592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41"/>
              </a:lnSpc>
              <a:spcBef>
                <a:spcPts val="0"/>
              </a:spcBef>
              <a:spcAft>
                <a:spcPts val="0"/>
              </a:spcAft>
            </a:pPr>
            <a:r>
              <a:rPr sz="120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200" spc="1345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pro užívání mechanického vozíku dosahuje horní okraj opěrky asi</a:t>
            </a:r>
            <a:r>
              <a:rPr sz="1500" spc="-1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2 cm pod</a:t>
            </a:r>
            <a:r>
              <a:rPr sz="1500" spc="-19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dolní úhel </a:t>
            </a:r>
            <a:r>
              <a:rPr sz="1500" spc="-20" dirty="0">
                <a:solidFill>
                  <a:srgbClr val="404040"/>
                </a:solidFill>
                <a:latin typeface="FIMQOB+Trebuchet MS"/>
                <a:cs typeface="FIMQOB+Trebuchet MS"/>
              </a:rPr>
              <a:t>lopatky,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111910" y="5264220"/>
            <a:ext cx="4768066" cy="21800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1741"/>
              </a:lnSpc>
              <a:spcBef>
                <a:spcPts val="0"/>
              </a:spcBef>
              <a:spcAft>
                <a:spcPts val="0"/>
              </a:spcAft>
            </a:pP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která musí být volná pro </a:t>
            </a:r>
            <a:r>
              <a:rPr sz="1500" dirty="0" err="1">
                <a:solidFill>
                  <a:srgbClr val="404040"/>
                </a:solidFill>
                <a:latin typeface="FIMQOB+Trebuchet MS"/>
                <a:cs typeface="FIMQOB+Trebuchet MS"/>
              </a:rPr>
              <a:t>pohyb</a:t>
            </a:r>
            <a:r>
              <a:rPr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500" dirty="0" err="1">
                <a:solidFill>
                  <a:srgbClr val="404040"/>
                </a:solidFill>
                <a:latin typeface="FIMQOB+Trebuchet MS"/>
                <a:cs typeface="FIMQOB+Trebuchet MS"/>
              </a:rPr>
              <a:t>paží</a:t>
            </a:r>
            <a:r>
              <a:rPr lang="cs-CZ" sz="1500" dirty="0">
                <a:solidFill>
                  <a:srgbClr val="404040"/>
                </a:solidFill>
                <a:latin typeface="FIMQOB+Trebuchet MS"/>
                <a:cs typeface="FIMQOB+Trebuchet MS"/>
              </a:rPr>
              <a:t> při jízdě na vozíku</a:t>
            </a:r>
            <a:endParaRPr sz="1500" dirty="0">
              <a:solidFill>
                <a:srgbClr val="404040"/>
              </a:solidFill>
              <a:latin typeface="FIMQOB+Trebuchet MS"/>
              <a:cs typeface="FIMQOB+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69010" y="669763"/>
            <a:ext cx="7466685" cy="11176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180"/>
              </a:lnSpc>
              <a:spcBef>
                <a:spcPts val="0"/>
              </a:spcBef>
              <a:spcAft>
                <a:spcPts val="0"/>
              </a:spcAft>
            </a:pP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Funkční schopnosti uživatele vozíku</a:t>
            </a:r>
          </a:p>
          <a:p>
            <a:pPr marL="0" marR="0" algn="ctr">
              <a:lnSpc>
                <a:spcPts val="4182"/>
              </a:lnSpc>
              <a:spcBef>
                <a:spcPts val="137"/>
              </a:spcBef>
              <a:spcAft>
                <a:spcPts val="0"/>
              </a:spcAft>
            </a:pP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(</a:t>
            </a:r>
            <a:r>
              <a:rPr sz="3600" dirty="0" err="1">
                <a:solidFill>
                  <a:srgbClr val="5FCBEF"/>
                </a:solidFill>
                <a:latin typeface="FIMQOB+Trebuchet MS"/>
                <a:cs typeface="FIMQOB+Trebuchet MS"/>
              </a:rPr>
              <a:t>léze</a:t>
            </a: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 C6</a:t>
            </a:r>
            <a:r>
              <a:rPr sz="3600" dirty="0">
                <a:solidFill>
                  <a:srgbClr val="5FCBEF"/>
                </a:solidFill>
                <a:latin typeface="MWEQRD+Trebuchet MS"/>
                <a:cs typeface="MWEQRD+Trebuchet MS"/>
              </a:rPr>
              <a:t>-8)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69010" y="2214322"/>
            <a:ext cx="7999588" cy="57839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2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klient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je schopen</a:t>
            </a:r>
            <a:r>
              <a:rPr sz="1800" spc="-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sedět s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oporou o</a:t>
            </a:r>
            <a:r>
              <a:rPr sz="1800" spc="-12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jednu paži</a:t>
            </a:r>
            <a:r>
              <a:rPr sz="1800" spc="-16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a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uvolnit</a:t>
            </a:r>
            <a:r>
              <a:rPr sz="1800" spc="14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druhou pro</a:t>
            </a:r>
            <a:r>
              <a:rPr sz="1800" spc="-10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pohyb</a:t>
            </a:r>
          </a:p>
          <a:p>
            <a:pPr marL="342900" marR="0">
              <a:lnSpc>
                <a:spcPts val="2090"/>
              </a:lnSpc>
              <a:spcBef>
                <a:spcPts val="71"/>
              </a:spcBef>
              <a:spcAft>
                <a:spcPts val="0"/>
              </a:spcAft>
            </a:pP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v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úrovni</a:t>
            </a:r>
            <a:r>
              <a:rPr sz="1800" spc="1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ramen či nad hlavu,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69010" y="2889994"/>
            <a:ext cx="5926116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je schopen se</a:t>
            </a:r>
            <a:r>
              <a:rPr sz="1800" spc="-16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v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dlouhém sedu</a:t>
            </a:r>
            <a:r>
              <a:rPr sz="1800" spc="-16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předklonit a</a:t>
            </a:r>
            <a:r>
              <a:rPr sz="1800" spc="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narovnat,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9010" y="3290806"/>
            <a:ext cx="7183995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vycvičit krátkodobou stabilitu</a:t>
            </a:r>
            <a:r>
              <a:rPr sz="1800" spc="-16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trupu bez</a:t>
            </a:r>
            <a:r>
              <a:rPr sz="1800" spc="-18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opory paží</a:t>
            </a:r>
            <a:r>
              <a:rPr sz="1800" spc="-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při</a:t>
            </a:r>
            <a:r>
              <a:rPr sz="1800" spc="-17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přesunech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69010" y="3693523"/>
            <a:ext cx="8430025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elektrický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vozík do</a:t>
            </a:r>
            <a:r>
              <a:rPr sz="1800" spc="-18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kopcovitého</a:t>
            </a:r>
            <a:r>
              <a:rPr sz="1800" spc="18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terénu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ovládaný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rukou s příslušenstvím podle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111910" y="3967843"/>
            <a:ext cx="5721799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individuálních</a:t>
            </a:r>
            <a:r>
              <a:rPr sz="1800" spc="-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potřeb vzhledem</a:t>
            </a:r>
            <a:r>
              <a:rPr sz="1800" spc="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k výšce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a rozsahu léze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69010" y="4368656"/>
            <a:ext cx="7481481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aktivní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lehký vozík</a:t>
            </a:r>
            <a:r>
              <a:rPr sz="1800" spc="1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 úpravou obručí hnacích kol, individuální</a:t>
            </a:r>
            <a:r>
              <a:rPr sz="1800" spc="-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úpravy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1111910" y="4642975"/>
            <a:ext cx="5159722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sedadlové jednotky a nastavení</a:t>
            </a:r>
            <a:r>
              <a:rPr sz="1800" spc="1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těžiště, rukavice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769010" y="5044041"/>
            <a:ext cx="8107137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horní</a:t>
            </a:r>
            <a:r>
              <a:rPr sz="1800" spc="1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okraj zádové</a:t>
            </a:r>
            <a:r>
              <a:rPr sz="1800" spc="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opěrky by</a:t>
            </a:r>
            <a:r>
              <a:rPr sz="1800" spc="-19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měl být</a:t>
            </a:r>
            <a:r>
              <a:rPr sz="1800" spc="-1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min. 5 cm pod</a:t>
            </a:r>
            <a:r>
              <a:rPr sz="1800" spc="-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dolní</a:t>
            </a:r>
            <a:r>
              <a:rPr sz="1800" spc="-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úhel </a:t>
            </a:r>
            <a:r>
              <a:rPr sz="1800" spc="-28" dirty="0">
                <a:solidFill>
                  <a:srgbClr val="404040"/>
                </a:solidFill>
                <a:latin typeface="FIMQOB+Trebuchet MS"/>
                <a:cs typeface="FIMQOB+Trebuchet MS"/>
              </a:rPr>
              <a:t>lopatky,</a:t>
            </a:r>
            <a:r>
              <a:rPr sz="1800" spc="27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to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1111910" y="5318361"/>
            <a:ext cx="5666192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umožní kromě</a:t>
            </a:r>
            <a:r>
              <a:rPr sz="1800" spc="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pohybů</a:t>
            </a:r>
            <a:r>
              <a:rPr sz="1800" spc="-1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pažemi</a:t>
            </a:r>
            <a:r>
              <a:rPr sz="1800" spc="-1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i</a:t>
            </a:r>
            <a:r>
              <a:rPr sz="1800" spc="19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záklon v hrudní</a:t>
            </a:r>
            <a:r>
              <a:rPr sz="1800" spc="1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páteři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69010" y="669763"/>
            <a:ext cx="7466863" cy="111767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180"/>
              </a:lnSpc>
              <a:spcBef>
                <a:spcPts val="0"/>
              </a:spcBef>
              <a:spcAft>
                <a:spcPts val="0"/>
              </a:spcAft>
            </a:pP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Funkční schopnosti</a:t>
            </a:r>
            <a:r>
              <a:rPr sz="3600" spc="14" dirty="0">
                <a:solidFill>
                  <a:srgbClr val="5FCBEF"/>
                </a:solidFill>
                <a:latin typeface="FIMQOB+Trebuchet MS"/>
                <a:cs typeface="FIMQOB+Trebuchet MS"/>
              </a:rPr>
              <a:t> </a:t>
            </a: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uživatele vozíku</a:t>
            </a:r>
          </a:p>
          <a:p>
            <a:pPr marL="0" marR="0" algn="ctr">
              <a:lnSpc>
                <a:spcPts val="4182"/>
              </a:lnSpc>
              <a:spcBef>
                <a:spcPts val="137"/>
              </a:spcBef>
              <a:spcAft>
                <a:spcPts val="0"/>
              </a:spcAft>
            </a:pP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(léze</a:t>
            </a:r>
            <a:r>
              <a:rPr sz="3600" spc="-55" dirty="0">
                <a:solidFill>
                  <a:srgbClr val="5FCBEF"/>
                </a:solidFill>
                <a:latin typeface="FIMQOB+Trebuchet MS"/>
                <a:cs typeface="FIMQOB+Trebuchet MS"/>
              </a:rPr>
              <a:t> </a:t>
            </a: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Th1 – </a:t>
            </a:r>
            <a:r>
              <a:rPr sz="3600" dirty="0">
                <a:solidFill>
                  <a:srgbClr val="5FCBEF"/>
                </a:solidFill>
                <a:latin typeface="MWEQRD+Trebuchet MS"/>
                <a:cs typeface="MWEQRD+Trebuchet MS"/>
              </a:rPr>
              <a:t>L)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69010" y="2214322"/>
            <a:ext cx="8565646" cy="30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2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klienti s</a:t>
            </a:r>
            <a:r>
              <a:rPr sz="1800" spc="-11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vysokou a s</a:t>
            </a:r>
            <a:r>
              <a:rPr sz="1800" spc="-11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nízkou paraplegií</a:t>
            </a:r>
            <a:r>
              <a:rPr sz="1800" spc="-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jsou schopni sedět</a:t>
            </a:r>
            <a:r>
              <a:rPr sz="1800" spc="-2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bez opory</a:t>
            </a:r>
            <a:r>
              <a:rPr sz="1800" spc="-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paží, které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111910" y="2489182"/>
            <a:ext cx="5878771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zvednou nad horizontálu a</a:t>
            </a:r>
            <a:r>
              <a:rPr sz="1800" spc="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pohybují</a:t>
            </a:r>
            <a:r>
              <a:rPr sz="1800" spc="-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 nimi všemi </a:t>
            </a:r>
            <a:r>
              <a:rPr sz="1800" spc="-34" dirty="0">
                <a:solidFill>
                  <a:srgbClr val="404040"/>
                </a:solidFill>
                <a:latin typeface="FIMQOB+Trebuchet MS"/>
                <a:cs typeface="FIMQOB+Trebuchet MS"/>
              </a:rPr>
              <a:t>směry,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9010" y="2889994"/>
            <a:ext cx="7313236" cy="150787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stabilita</a:t>
            </a:r>
            <a:r>
              <a:rPr sz="1800" spc="-1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trupu se odvíjí od výšky poškozeného hrudního segmentu,</a:t>
            </a:r>
          </a:p>
          <a:p>
            <a:pPr marL="0" marR="0">
              <a:lnSpc>
                <a:spcPts val="2090"/>
              </a:lnSpc>
              <a:spcBef>
                <a:spcPts val="1015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nepotřebují v</a:t>
            </a:r>
            <a:r>
              <a:rPr sz="1800" spc="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běžných každodenních činnostech asistenci</a:t>
            </a:r>
          </a:p>
          <a:p>
            <a:pPr marL="0" marR="0">
              <a:lnSpc>
                <a:spcPts val="2090"/>
              </a:lnSpc>
              <a:spcBef>
                <a:spcPts val="108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aktivní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ultralehký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vozík</a:t>
            </a:r>
            <a:r>
              <a:rPr sz="1800" spc="1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bez</a:t>
            </a:r>
            <a:r>
              <a:rPr sz="1800" spc="-1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úprav obručí</a:t>
            </a:r>
            <a:r>
              <a:rPr sz="1800" spc="-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hnacích kol,</a:t>
            </a:r>
          </a:p>
          <a:p>
            <a:pPr marL="0" marR="0">
              <a:lnSpc>
                <a:spcPts val="2090"/>
              </a:lnSpc>
              <a:spcBef>
                <a:spcPts val="1065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individuální</a:t>
            </a:r>
            <a:r>
              <a:rPr sz="1800" spc="-1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výška a sklon zádové </a:t>
            </a:r>
            <a:r>
              <a:rPr sz="1800" spc="-30" dirty="0">
                <a:solidFill>
                  <a:srgbClr val="404040"/>
                </a:solidFill>
                <a:latin typeface="FIMQOB+Trebuchet MS"/>
                <a:cs typeface="FIMQOB+Trebuchet MS"/>
              </a:rPr>
              <a:t>opěrky,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69010" y="4495147"/>
            <a:ext cx="7064201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při</a:t>
            </a:r>
            <a:r>
              <a:rPr sz="1800" spc="-17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svalových</a:t>
            </a:r>
            <a:r>
              <a:rPr sz="1800" spc="2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dysbalancích</a:t>
            </a:r>
            <a:r>
              <a:rPr sz="1800" spc="-19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potřeba ke korekci pevná</a:t>
            </a:r>
            <a:r>
              <a:rPr sz="1800" spc="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opěrka zad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769010" y="4897737"/>
            <a:ext cx="7605862" cy="5778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zádová opěrka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musí</a:t>
            </a:r>
            <a:r>
              <a:rPr sz="1800" spc="-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poskytovat podporu</a:t>
            </a:r>
            <a:r>
              <a:rPr sz="1800" spc="-17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pánve ve</a:t>
            </a:r>
            <a:r>
              <a:rPr sz="1800" spc="46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středním postavení</a:t>
            </a:r>
          </a:p>
          <a:p>
            <a:pPr marL="342900" marR="0">
              <a:lnSpc>
                <a:spcPts val="2090"/>
              </a:lnSpc>
              <a:spcBef>
                <a:spcPts val="69"/>
              </a:spcBef>
              <a:spcAft>
                <a:spcPts val="0"/>
              </a:spcAft>
            </a:pP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a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podporu</a:t>
            </a:r>
            <a:r>
              <a:rPr sz="1800" spc="-17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trupu pro dobrou</a:t>
            </a:r>
            <a:r>
              <a:rPr sz="1800" spc="-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rovnováhu.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769010" y="5572895"/>
            <a:ext cx="7450999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Umožňuje</a:t>
            </a:r>
            <a:r>
              <a:rPr sz="1800" spc="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tak správnou funkci horních končetin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při</a:t>
            </a:r>
            <a:r>
              <a:rPr sz="1800" spc="-17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pohánění</a:t>
            </a:r>
            <a:r>
              <a:rPr sz="1800" spc="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vozíku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69010" y="669763"/>
            <a:ext cx="4390886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18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(Ne)s</a:t>
            </a:r>
            <a:r>
              <a:rPr sz="3600" dirty="0" err="1">
                <a:solidFill>
                  <a:srgbClr val="5FCBEF"/>
                </a:solidFill>
                <a:latin typeface="FIMQOB+Trebuchet MS"/>
                <a:cs typeface="FIMQOB+Trebuchet MS"/>
              </a:rPr>
              <a:t>právný</a:t>
            </a: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 sed</a:t>
            </a:r>
            <a:r>
              <a:rPr sz="3600" dirty="0">
                <a:solidFill>
                  <a:srgbClr val="5FCBEF"/>
                </a:solidFill>
                <a:latin typeface="MWEQRD+Trebuchet MS"/>
                <a:cs typeface="MWEQRD+Trebuchet MS"/>
              </a:rPr>
              <a:t>?</a:t>
            </a:r>
            <a:r>
              <a:rPr sz="3600" spc="13" dirty="0">
                <a:solidFill>
                  <a:srgbClr val="5FCBEF"/>
                </a:solidFill>
                <a:latin typeface="MWEQRD+Trebuchet MS"/>
                <a:cs typeface="MWEQRD+Trebuchet MS"/>
              </a:rPr>
              <a:t> </a:t>
            </a:r>
            <a:r>
              <a:rPr sz="3600" dirty="0">
                <a:solidFill>
                  <a:srgbClr val="5FCBEF"/>
                </a:solidFill>
                <a:latin typeface="MWEQRD+Trebuchet MS"/>
                <a:cs typeface="MWEQRD+Trebuchet MS"/>
              </a:rPr>
              <a:t>(1)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69010" y="2214322"/>
            <a:ext cx="4730710" cy="11056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2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shrbený kyfotický sed,</a:t>
            </a:r>
            <a:r>
              <a:rPr sz="1800" spc="-18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pánev v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retroverzi</a:t>
            </a:r>
          </a:p>
          <a:p>
            <a:pPr marL="0" marR="0">
              <a:lnSpc>
                <a:spcPts val="2090"/>
              </a:lnSpc>
              <a:spcBef>
                <a:spcPts val="1067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napřímený hyperlordotický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sed,</a:t>
            </a:r>
          </a:p>
          <a:p>
            <a:pPr marL="0" marR="0">
              <a:lnSpc>
                <a:spcPts val="2090"/>
              </a:lnSpc>
              <a:spcBef>
                <a:spcPts val="1015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pánev v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anteverzi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69010" y="3418536"/>
            <a:ext cx="3510318" cy="110582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2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šikmá</a:t>
            </a:r>
            <a:r>
              <a:rPr sz="1800" spc="-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pánev a skoliotický</a:t>
            </a:r>
            <a:r>
              <a:rPr sz="1800" spc="-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sed</a:t>
            </a:r>
          </a:p>
          <a:p>
            <a:pPr marL="0" marR="0">
              <a:lnSpc>
                <a:spcPts val="2090"/>
              </a:lnSpc>
              <a:spcBef>
                <a:spcPts val="1068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předsunutá či</a:t>
            </a:r>
            <a:r>
              <a:rPr sz="1800" spc="-1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ukloněná</a:t>
            </a:r>
            <a:r>
              <a:rPr sz="1800" spc="2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hlava</a:t>
            </a:r>
          </a:p>
          <a:p>
            <a:pPr marL="0" marR="0">
              <a:lnSpc>
                <a:spcPts val="2090"/>
              </a:lnSpc>
              <a:spcBef>
                <a:spcPts val="1015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nestejná výška ramen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9010" y="4623163"/>
            <a:ext cx="1912649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ukloněný trup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69010" y="5024230"/>
            <a:ext cx="4576895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"rozdílná</a:t>
            </a:r>
            <a:r>
              <a:rPr sz="1800" spc="-1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délka" stehen, rotovaná</a:t>
            </a:r>
            <a:r>
              <a:rPr sz="1800" spc="28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pánev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sp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769010" y="669763"/>
            <a:ext cx="4318878" cy="53860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4180"/>
              </a:lnSpc>
              <a:spcBef>
                <a:spcPts val="0"/>
              </a:spcBef>
              <a:spcAft>
                <a:spcPts val="0"/>
              </a:spcAft>
            </a:pPr>
            <a:r>
              <a:rPr lang="cs-CZ"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(Ne)s</a:t>
            </a:r>
            <a:r>
              <a:rPr sz="3600" dirty="0" err="1">
                <a:solidFill>
                  <a:srgbClr val="5FCBEF"/>
                </a:solidFill>
                <a:latin typeface="FIMQOB+Trebuchet MS"/>
                <a:cs typeface="FIMQOB+Trebuchet MS"/>
              </a:rPr>
              <a:t>právný</a:t>
            </a:r>
            <a:r>
              <a:rPr sz="3600" dirty="0">
                <a:solidFill>
                  <a:srgbClr val="5FCBEF"/>
                </a:solidFill>
                <a:latin typeface="FIMQOB+Trebuchet MS"/>
                <a:cs typeface="FIMQOB+Trebuchet MS"/>
              </a:rPr>
              <a:t> sed</a:t>
            </a:r>
            <a:r>
              <a:rPr sz="3600" dirty="0">
                <a:solidFill>
                  <a:srgbClr val="5FCBEF"/>
                </a:solidFill>
                <a:latin typeface="MWEQRD+Trebuchet MS"/>
                <a:cs typeface="MWEQRD+Trebuchet MS"/>
              </a:rPr>
              <a:t>?</a:t>
            </a:r>
            <a:r>
              <a:rPr sz="3600" spc="13" dirty="0">
                <a:solidFill>
                  <a:srgbClr val="5FCBEF"/>
                </a:solidFill>
                <a:latin typeface="MWEQRD+Trebuchet MS"/>
                <a:cs typeface="MWEQRD+Trebuchet MS"/>
              </a:rPr>
              <a:t> </a:t>
            </a:r>
            <a:r>
              <a:rPr sz="3600" dirty="0">
                <a:solidFill>
                  <a:srgbClr val="5FCBEF"/>
                </a:solidFill>
                <a:latin typeface="MWEQRD+Trebuchet MS"/>
                <a:cs typeface="MWEQRD+Trebuchet MS"/>
              </a:rPr>
              <a:t>(2)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69010" y="2214322"/>
            <a:ext cx="3107368" cy="30388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2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stehna příliš</a:t>
            </a:r>
            <a:r>
              <a:rPr sz="1800" spc="-24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těsně u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sebe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769010" y="2615674"/>
            <a:ext cx="3314634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stehna</a:t>
            </a:r>
            <a:r>
              <a:rPr sz="1800" spc="14" dirty="0">
                <a:solidFill>
                  <a:srgbClr val="404040"/>
                </a:solidFill>
                <a:latin typeface="MWEQRD+Trebuchet MS"/>
                <a:cs typeface="MWEQRD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v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nadměrné abdukci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769010" y="3016486"/>
            <a:ext cx="2564447" cy="30353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0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rozdílná</a:t>
            </a:r>
            <a:r>
              <a:rPr sz="1800" spc="-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výška kolen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769010" y="3418536"/>
            <a:ext cx="6993801" cy="14875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0" marR="0">
              <a:lnSpc>
                <a:spcPts val="2092"/>
              </a:lnSpc>
              <a:spcBef>
                <a:spcPts val="0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chodidla</a:t>
            </a:r>
            <a:r>
              <a:rPr sz="1800" spc="-12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nestejnoměrně</a:t>
            </a:r>
            <a:r>
              <a:rPr sz="1800" spc="17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v</a:t>
            </a:r>
            <a:r>
              <a:rPr sz="1800" spc="13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kontaktu s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podnožkou</a:t>
            </a:r>
          </a:p>
          <a:p>
            <a:pPr marL="0" marR="0">
              <a:lnSpc>
                <a:spcPts val="2090"/>
              </a:lnSpc>
              <a:spcBef>
                <a:spcPts val="1068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patologické postavení až deformity nohou</a:t>
            </a:r>
          </a:p>
          <a:p>
            <a:pPr marL="0" marR="0">
              <a:lnSpc>
                <a:spcPts val="2090"/>
              </a:lnSpc>
              <a:spcBef>
                <a:spcPts val="1015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patologické postavení horních</a:t>
            </a:r>
            <a:r>
              <a:rPr sz="1800" spc="11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končetin</a:t>
            </a:r>
          </a:p>
          <a:p>
            <a:pPr marL="0" marR="0">
              <a:lnSpc>
                <a:spcPts val="2090"/>
              </a:lnSpc>
              <a:spcBef>
                <a:spcPts val="1077"/>
              </a:spcBef>
              <a:spcAft>
                <a:spcPts val="0"/>
              </a:spcAft>
            </a:pPr>
            <a:r>
              <a:rPr sz="1450" dirty="0">
                <a:solidFill>
                  <a:srgbClr val="5FCBEF"/>
                </a:solidFill>
                <a:latin typeface="CKOVOK+Wingdings 3"/>
                <a:cs typeface="CKOVOK+Wingdings 3"/>
              </a:rPr>
              <a:t></a:t>
            </a:r>
            <a:r>
              <a:rPr sz="1450" spc="1062" dirty="0">
                <a:solidFill>
                  <a:srgbClr val="5FCBE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404040"/>
                </a:solidFill>
                <a:latin typeface="MWEQRD+Trebuchet MS"/>
                <a:cs typeface="MWEQRD+Trebuchet MS"/>
              </a:rPr>
              <a:t>- 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protrakce ramen, supinační</a:t>
            </a:r>
            <a:r>
              <a:rPr sz="1800" spc="-15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 err="1">
                <a:solidFill>
                  <a:srgbClr val="404040"/>
                </a:solidFill>
                <a:latin typeface="FIMQOB+Trebuchet MS"/>
                <a:cs typeface="FIMQOB+Trebuchet MS"/>
              </a:rPr>
              <a:t>postavení</a:t>
            </a:r>
            <a:r>
              <a:rPr sz="1800" dirty="0">
                <a:solidFill>
                  <a:srgbClr val="404040"/>
                </a:solidFill>
                <a:latin typeface="FIMQOB+Trebuchet MS"/>
                <a:cs typeface="FIMQOB+Trebuchet MS"/>
              </a:rPr>
              <a:t> </a:t>
            </a:r>
            <a:r>
              <a:rPr sz="1800" dirty="0" err="1">
                <a:solidFill>
                  <a:srgbClr val="404040"/>
                </a:solidFill>
                <a:latin typeface="FIMQOB+Trebuchet MS"/>
                <a:cs typeface="FIMQOB+Trebuchet MS"/>
              </a:rPr>
              <a:t>předloktí</a:t>
            </a:r>
            <a:endParaRPr sz="1800" dirty="0">
              <a:solidFill>
                <a:srgbClr val="404040"/>
              </a:solidFill>
              <a:latin typeface="FIMQOB+Trebuchet MS"/>
              <a:cs typeface="FIMQOB+Trebuchet M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 Office">
  <a:themeElements>
    <a:clrScheme name="Standard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tandard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tandard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</TotalTime>
  <Words>1160</Words>
  <Application>Microsoft Office PowerPoint</Application>
  <PresentationFormat>Širokoúhlá obrazovka</PresentationFormat>
  <Paragraphs>142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FIMQOB+Trebuchet MS</vt:lpstr>
      <vt:lpstr>MWEQRD+Trebuchet MS</vt:lpstr>
      <vt:lpstr>Times New Roman</vt:lpstr>
      <vt:lpstr>Calibri</vt:lpstr>
      <vt:lpstr>CKOVOK+Wingdings 3</vt:lpstr>
      <vt:lpstr>Theme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PowerPoint</dc:title>
  <dc:creator>doc2pdf</dc:creator>
  <cp:lastModifiedBy>David Půlpán</cp:lastModifiedBy>
  <cp:revision>22</cp:revision>
  <dcterms:modified xsi:type="dcterms:W3CDTF">2021-04-08T07:07:10Z</dcterms:modified>
</cp:coreProperties>
</file>