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8705aeb8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8705aeb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8705aeb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8705aeb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901d4ab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901d4ab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585a2a90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585a2a9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82f2037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82f2037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8705aeb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8705aeb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915057c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915057c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4ff2b86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4ff2b86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8d8cc53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8d8cc53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585a2a9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585a2a9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8d8cc53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8d8cc53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8d8cc534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8d8cc534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585a2a90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585a2a9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585a2a9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585a2a9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8d8cc534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8d8cc534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dtm.iom.int/europe/arrival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905"/>
            <a:ext cx="9144000" cy="571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Migration Crisis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Alexia, Alba and Sebastián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5044500" y="604575"/>
            <a:ext cx="4036200" cy="3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830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30"/>
              <a:buFont typeface="Times New Roman"/>
              <a:buChar char="●"/>
            </a:pPr>
            <a:r>
              <a:rPr lang="es" sz="283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Frontex operations</a:t>
            </a:r>
            <a:endParaRPr sz="283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830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30"/>
              <a:buFont typeface="Times New Roman"/>
              <a:buChar char="●"/>
            </a:pPr>
            <a:r>
              <a:rPr lang="es" sz="283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Asylum seekers</a:t>
            </a:r>
            <a:endParaRPr sz="283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830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30"/>
              <a:buFont typeface="Times New Roman"/>
              <a:buChar char="●"/>
            </a:pPr>
            <a:r>
              <a:rPr lang="es" sz="283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Provisional camps</a:t>
            </a:r>
            <a:endParaRPr sz="283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830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30"/>
              <a:buFont typeface="Times New Roman"/>
              <a:buChar char="●"/>
            </a:pPr>
            <a:r>
              <a:rPr lang="es" sz="283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EU-Turkey agreement</a:t>
            </a:r>
            <a:endParaRPr sz="283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20"/>
              <a:t>O</a:t>
            </a:r>
            <a:endParaRPr sz="382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498" y="3603225"/>
            <a:ext cx="4400801" cy="15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Times New Roman"/>
                <a:ea typeface="Times New Roman"/>
                <a:cs typeface="Times New Roman"/>
                <a:sym typeface="Times New Roman"/>
              </a:rPr>
              <a:t>Spain as a Frontier Country and France as a Destination Country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and rescue operations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with Frontex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Bilateral agreements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 and Policy Framework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Reception and Processing centers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programs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s"/>
              <a:t>legal </a:t>
            </a:r>
            <a:r>
              <a:rPr lang="es"/>
              <a:t>and</a:t>
            </a:r>
            <a:r>
              <a:rPr lang="es"/>
              <a:t> leI</a:t>
            </a:r>
            <a:endParaRPr/>
          </a:p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b="1" lang="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order control and security measures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Asylum procedures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Reception and processing centers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Humanitarian </a:t>
            </a: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assistance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cooperation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policies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192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Times New Roman"/>
                <a:ea typeface="Times New Roman"/>
                <a:cs typeface="Times New Roman"/>
                <a:sym typeface="Times New Roman"/>
              </a:rPr>
              <a:t>Emergency recolocation by EU in September 2015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8250" y="-183225"/>
            <a:ext cx="9144000" cy="551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4140">
                <a:latin typeface="Times New Roman"/>
                <a:ea typeface="Times New Roman"/>
                <a:cs typeface="Times New Roman"/>
                <a:sym typeface="Times New Roman"/>
              </a:rPr>
              <a:t>Towards a new pact on migration and asylum?</a:t>
            </a:r>
            <a:endParaRPr b="1" sz="41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206425" y="3281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Pact on Migration and Asylum (European </a:t>
            </a:r>
            <a:r>
              <a:rPr b="1"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</a:t>
            </a:r>
            <a:r>
              <a:rPr b="1"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2020)</a:t>
            </a:r>
            <a:endParaRPr b="1"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1826" r="2543" t="0"/>
          <a:stretch/>
        </p:blipFill>
        <p:spPr>
          <a:xfrm>
            <a:off x="806975" y="1169925"/>
            <a:ext cx="7474476" cy="36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232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Today’s situation, the rise of irregular crossing of the mediterranean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11700" y="1074450"/>
            <a:ext cx="4926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21212"/>
                </a:solidFill>
                <a:latin typeface="Georgia"/>
                <a:ea typeface="Georgia"/>
                <a:cs typeface="Georgia"/>
                <a:sym typeface="Georgia"/>
              </a:rPr>
              <a:t>“We have all these eyes in the sky, but we don’t have hands on the sea.” (regarding Frontex functioning)</a:t>
            </a:r>
            <a:endParaRPr sz="1300">
              <a:solidFill>
                <a:srgbClr val="222222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575" y="1755450"/>
            <a:ext cx="4221838" cy="22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386900" y="1838950"/>
            <a:ext cx="38694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“According to data from Frontex, the EU's border agency, there were more than 1.8 million illegal border crossings, the highest number ever recorded. </a:t>
            </a:r>
            <a:endParaRPr sz="1600">
              <a:solidFill>
                <a:srgbClr val="1F1F1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F1F1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Since then, the number of illegal border crossings has decreased significantly. </a:t>
            </a:r>
            <a:r>
              <a:rPr lang="es" sz="1600">
                <a:solidFill>
                  <a:srgbClr val="040C28"/>
                </a:solidFill>
                <a:latin typeface="Georgia"/>
                <a:ea typeface="Georgia"/>
                <a:cs typeface="Georgia"/>
                <a:sym typeface="Georgia"/>
              </a:rPr>
              <a:t>In 2023, about 355,300 people entered the EU irregularly, the highest number since 2016”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6920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526375" y="1864900"/>
            <a:ext cx="81063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The </a:t>
            </a:r>
            <a:r>
              <a:rPr lang="es" sz="1800">
                <a:solidFill>
                  <a:schemeClr val="dk1"/>
                </a:solidFill>
              </a:rPr>
              <a:t>management</a:t>
            </a:r>
            <a:r>
              <a:rPr lang="es" sz="1800">
                <a:solidFill>
                  <a:schemeClr val="dk1"/>
                </a:solidFill>
              </a:rPr>
              <a:t> of the crisis by the EU seems to </a:t>
            </a:r>
            <a:r>
              <a:rPr lang="es" sz="1800">
                <a:solidFill>
                  <a:schemeClr val="dk1"/>
                </a:solidFill>
              </a:rPr>
              <a:t>address</a:t>
            </a:r>
            <a:r>
              <a:rPr lang="es" sz="1800">
                <a:solidFill>
                  <a:schemeClr val="dk1"/>
                </a:solidFill>
              </a:rPr>
              <a:t> a temporary problem. Do you think we are dealing with an extraordinary situation or an permanent/structural one?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What may be considered the flaws of the policy on migration and asylum from the crisis of 2015 to the current situation?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Times New Roman"/>
                <a:ea typeface="Times New Roman"/>
                <a:cs typeface="Times New Roman"/>
                <a:sym typeface="Times New Roman"/>
              </a:rPr>
              <a:t>I- </a:t>
            </a:r>
            <a:r>
              <a:rPr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Migration Crisis</a:t>
            </a:r>
            <a:endParaRPr sz="20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Times New Roman"/>
                <a:ea typeface="Times New Roman"/>
                <a:cs typeface="Times New Roman"/>
                <a:sym typeface="Times New Roman"/>
              </a:rPr>
              <a:t>II- </a:t>
            </a:r>
            <a:r>
              <a:rPr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the crisis affect the EU 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Times New Roman"/>
                <a:ea typeface="Times New Roman"/>
                <a:cs typeface="Times New Roman"/>
                <a:sym typeface="Times New Roman"/>
              </a:rPr>
              <a:t>III- </a:t>
            </a:r>
            <a:r>
              <a:rPr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Pact on Migration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s" sz="2000">
                <a:latin typeface="Times New Roman"/>
                <a:ea typeface="Times New Roman"/>
                <a:cs typeface="Times New Roman"/>
                <a:sym typeface="Times New Roman"/>
              </a:rPr>
              <a:t>V- </a:t>
            </a:r>
            <a:r>
              <a:rPr lang="es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Today’s situation, the rise of irregular crossing of the mediterranean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8250" y="-183225"/>
            <a:ext cx="9144000" cy="551986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4140">
                <a:latin typeface="Times New Roman"/>
                <a:ea typeface="Times New Roman"/>
                <a:cs typeface="Times New Roman"/>
                <a:sym typeface="Times New Roman"/>
              </a:rPr>
              <a:t>2015 Migration Crisis</a:t>
            </a:r>
            <a:endParaRPr b="1" sz="41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339350"/>
            <a:ext cx="683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are they trying to get there? 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037" y="912050"/>
            <a:ext cx="6685263" cy="4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566275" y="339350"/>
            <a:ext cx="333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7500" y="1243649"/>
            <a:ext cx="4256501" cy="38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339350"/>
            <a:ext cx="683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it happen? 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5566275" y="339350"/>
            <a:ext cx="333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94350"/>
            <a:ext cx="4968128" cy="32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7500" y="0"/>
            <a:ext cx="4256499" cy="22346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311700" y="861925"/>
            <a:ext cx="3800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Fleeing Civil wars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Fleeing poverty and conflict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Escaping poor economic conditions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8328250" y="4681800"/>
            <a:ext cx="453300" cy="461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6497759" y="4916650"/>
            <a:ext cx="785400" cy="461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7341850" y="2857050"/>
            <a:ext cx="352200" cy="35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39350"/>
            <a:ext cx="683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are they trying to get there? 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037" y="912050"/>
            <a:ext cx="6685263" cy="4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566275" y="339350"/>
            <a:ext cx="333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573" y="695626"/>
            <a:ext cx="6758902" cy="412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832300" y="295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https://dtm.iom.int/europe/arrivals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281825" y="82200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data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37002" l="0" r="0" t="8430"/>
          <a:stretch/>
        </p:blipFill>
        <p:spPr>
          <a:xfrm>
            <a:off x="1283500" y="1507825"/>
            <a:ext cx="6577000" cy="20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6026575" y="4619750"/>
            <a:ext cx="30651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*IDP: internally displaced person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57975" y="2583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vocabulary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8250" y="-183225"/>
            <a:ext cx="9144000" cy="551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4140">
                <a:latin typeface="Times New Roman"/>
                <a:ea typeface="Times New Roman"/>
                <a:cs typeface="Times New Roman"/>
                <a:sym typeface="Times New Roman"/>
              </a:rPr>
              <a:t>How did the crisis affect the UE?</a:t>
            </a:r>
            <a:endParaRPr b="1" sz="41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