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67" r:id="rId18"/>
    <p:sldId id="271" r:id="rId19"/>
    <p:sldId id="270" r:id="rId20"/>
    <p:sldId id="272" r:id="rId21"/>
    <p:sldId id="273" r:id="rId22"/>
    <p:sldId id="274" r:id="rId23"/>
    <p:sldId id="276" r:id="rId24"/>
    <p:sldId id="278" r:id="rId25"/>
    <p:sldId id="277" r:id="rId26"/>
    <p:sldId id="275" r:id="rId27"/>
    <p:sldId id="302" r:id="rId28"/>
    <p:sldId id="303" r:id="rId29"/>
    <p:sldId id="304" r:id="rId30"/>
    <p:sldId id="279" r:id="rId31"/>
    <p:sldId id="305" r:id="rId32"/>
    <p:sldId id="306" r:id="rId33"/>
    <p:sldId id="281" r:id="rId34"/>
    <p:sldId id="282" r:id="rId35"/>
    <p:sldId id="284" r:id="rId36"/>
    <p:sldId id="286" r:id="rId37"/>
    <p:sldId id="285" r:id="rId38"/>
    <p:sldId id="288" r:id="rId39"/>
    <p:sldId id="287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B700D-A75B-419A-82F3-B4F595B85100}" v="25" dt="2022-02-14T13:57:30.789"/>
    <p1510:client id="{65ADD79B-1BFB-43BD-9A05-346664D204E1}" v="2" dt="2022-03-08T18:47:29.065"/>
    <p1510:client id="{8ACDEBA5-9B52-49C7-8B53-1BCC0816709F}" v="32" dt="2022-02-14T13:45:30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19:08:47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24575,'1284'0'0,"-1265"-1"0,1-1 0,33-8 0,-32 5 0,0 2 0,24-2 0,-21 4-1365,-2 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19:08:50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19:08:52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08:33:26.9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25,'9'0,"6"0,10 0,5 0,1-4,0-1,-2 0,0 0,2 2,0 1,-4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19:11:36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24575,'694'0'0,"-687"0"0,1 1 0,0 0 0,-1 0 0,1 1 0,-1-1 0,1 2 0,-1-1 0,0 1 0,0 0 0,0 0 0,10 8 0,-11-8-195,1 0 0,-1 0 0,1 0 0,-1-1 0,1 0 0,11 1 0,1 0-6631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08:33:20.6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0,'711'0,"-683"0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08:33:05.8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51,'148'2,"160"-4,-64-24,-174 18,158-9,1003 18,-1202-1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08:33:08.3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1,'1843'0,"-1812"1,0 3,-1 0,43 12,-42-8,0-1,61 4,-68-11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42456-3060-48CF-8971-F96823B7E27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C7170-C270-4A56-9D14-E249FC3E4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16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bildplatzhalter 1">
            <a:extLst>
              <a:ext uri="{FF2B5EF4-FFF2-40B4-BE49-F238E27FC236}">
                <a16:creationId xmlns:a16="http://schemas.microsoft.com/office/drawing/2014/main" id="{6A1BD42A-C955-4BD2-B24F-76A1A136CC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izenplatzhalter 2">
            <a:extLst>
              <a:ext uri="{FF2B5EF4-FFF2-40B4-BE49-F238E27FC236}">
                <a16:creationId xmlns:a16="http://schemas.microsoft.com/office/drawing/2014/main" id="{83983F54-4DEA-4BDB-97E7-AC6D25661C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100" name="Foliennummernplatzhalter 3">
            <a:extLst>
              <a:ext uri="{FF2B5EF4-FFF2-40B4-BE49-F238E27FC236}">
                <a16:creationId xmlns:a16="http://schemas.microsoft.com/office/drawing/2014/main" id="{EB6B17E0-CF34-474E-8B07-6133D6F1C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2D6150-1543-4B6D-A3B6-F697CB03F7EB}" type="slidenum">
              <a:rPr lang="de-DE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de-DE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4718D-03D1-48CB-B942-0BE7D12F5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2A7E5A-4885-4B8A-A765-F067D9607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E4746B-C975-48B4-B114-30480183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35C4CA-A357-4E80-95F6-62CCA1C32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EF487B-8E5E-4AFA-9B5C-350C2401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55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C91BD-B8F9-4654-B8F3-44210090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7F5F8-6398-4363-97FB-8243621AD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879B8A-65F0-4FEF-BA42-DADDED22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79F475-6780-4FDA-AB33-843EE3FC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7FDA53-F621-437C-A467-60C28C8A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48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9485509-6641-46D7-8E0B-1E1B0987A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0FF5C7-B556-40B0-B499-931A28F2C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57D7EF-949D-42BC-8131-D4474CE7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B476E4-6B5B-4075-AADF-1B419C45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B654FA-4B2D-4D82-8AEA-18E03731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83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159BC-F6B0-4D1E-BB0C-DC5BAADC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152F37-130D-479E-9B5B-4F281EBD4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85919-524D-48ED-B676-6DAC3F26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F78764-23B0-42F4-B6D1-E1E32326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14178E-5535-4398-8F49-98DF6E13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96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C8E32-6F5A-4BF0-82D1-2A1FD87C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035CD2-7EFD-4F52-99A8-86BAD1F72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911757-3771-406A-9ED3-CEEDFB79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46E9BF-41DE-4A24-B158-71DC1EE3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123985-A679-4D50-870C-BDA0E218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71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39EB2-DD3F-41F0-8885-DAF841CA7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4F9D6-AAA4-4497-B72F-970E83D9B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ED1ABE-D942-4CD8-B47B-122E6D9B0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30E5C3-42BC-4120-99E3-0BD97B12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6FA8D1-4F5F-4101-94C0-C9E578FD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2505AB3-9C4D-4BC1-BD28-41AE47BB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35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E07BC-1E84-4A99-9D8A-386ABE49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0D549E-A323-490E-A409-FF95C923A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7EE6F0-745E-487F-A18C-8BAA00200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DE758CA-8015-4CCB-9183-CAC0CD107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413E693-3B8B-4ED7-81BB-08DB83478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076B29E-EC3F-4429-BA01-5B62AA5A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8911B90-A7B9-4DD7-978A-D3D6C6A8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545CABD-2DBB-4B94-BD96-34CB4ED3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7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F9192-A8DC-4874-BE06-26E9FA6D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51C8175-4A01-43EA-BC2D-3B91B6AD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BF243E-D085-4B46-BB89-3787546E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3112E6-2909-47AA-B227-076C3EA5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43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49BE28-FC79-46B0-8A12-82062A6A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FA35A02-9EEC-4742-9ECF-DDBE28F8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EDD1DA-0AC5-4003-8421-7A97AABB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17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F4D6A-2277-4CEB-876E-78B8D4DE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ADCCC2-B42E-4E2F-8C2F-95317AB26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9ECD7AA-D51D-4DEE-934D-371EC0B2F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7F3ADB-1442-47F8-A9A8-09F26F7D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733BE3-3B2D-4CC9-B96F-AB8E9B1B4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39173C-0E0B-47A5-8217-3AAA3D53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50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BE1BC-B026-4C0D-BB35-5317E2F34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2D24F7B-C006-4C29-992B-AFD814521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45CCC3-2686-4757-86A2-6E63A0852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E8990B-DD4B-4295-82C5-24D3F2BC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8D19EA-DFAB-4852-BA82-DF4E07B3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299301-2287-4DB0-B109-339A2C923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6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CF6C03-35EB-4DCB-B0F5-38A5FB012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22BBB6-3F42-46F9-8AE7-0430FB998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66DBB0-8796-4DE1-A239-BED769008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AB13E-94C8-4368-B00D-D1703128703B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A43D01-92FE-4FE7-B60B-DC25F51BC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02E35-2D10-4AED-96DD-AC955E7DC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0043A-4B75-460C-BF52-E7C7F320A9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98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kp.cz/" TargetMode="External"/><Relationship Id="rId2" Type="http://schemas.openxmlformats.org/officeDocument/2006/relationships/hyperlink" Target="http://www.nkp.c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nuscriptorium.c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zeumbrnenska.cz/" TargetMode="External"/><Relationship Id="rId2" Type="http://schemas.openxmlformats.org/officeDocument/2006/relationships/hyperlink" Target="http://www.strahovskyklaster.cz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6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8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14429-4CDA-44F1-B158-53B6E9FA3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Textová svědectví staré literatury </a:t>
            </a:r>
            <a:br>
              <a:rPr lang="cs-C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br>
              <a:rPr lang="cs-C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ediční zpřístupňování staré literatury</a:t>
            </a:r>
            <a:endParaRPr lang="cs-CZ" sz="3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231BC5-51D4-4490-9CF0-C3D1D34DB7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cs-CZ" sz="2800" b="1" dirty="0">
              <a:latin typeface="Times New Roman"/>
              <a:cs typeface="Calibri"/>
            </a:endParaRPr>
          </a:p>
          <a:p>
            <a:r>
              <a:rPr lang="cs-CZ" sz="2800" b="1" dirty="0">
                <a:latin typeface="Times New Roman"/>
                <a:cs typeface="Calibri"/>
              </a:rPr>
              <a:t>aneb</a:t>
            </a:r>
            <a:endParaRPr lang="cs-CZ" dirty="0">
              <a:cs typeface="Calibri"/>
            </a:endParaRPr>
          </a:p>
          <a:p>
            <a:endParaRPr lang="cs-CZ" sz="2800" b="1" dirty="0">
              <a:latin typeface="Times New Roman"/>
              <a:cs typeface="Calibri"/>
            </a:endParaRPr>
          </a:p>
          <a:p>
            <a:r>
              <a:rPr lang="cs-CZ" sz="2800" b="1" dirty="0">
                <a:latin typeface="Times New Roman"/>
                <a:cs typeface="Calibri"/>
              </a:rPr>
              <a:t>Kde najdu dobrou edici a jak poznám, že dobrá?</a:t>
            </a:r>
          </a:p>
          <a:p>
            <a:endParaRPr lang="cs-CZ" sz="3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68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5C093-A1D2-491D-A2E5-8762CB03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Soupisy a databáze rukopisů a starých tisků 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6BE91-2F0F-4193-AF27-5FE1D54D0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Tobolka, Zdeněk Václav a kol.: Knihopis českých a slovenských tisků od doby nejstarší až do konce 18. století.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 </a:t>
            </a:r>
            <a:r>
              <a:rPr lang="cs-CZ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www.nkp.c</a:t>
            </a:r>
            <a:r>
              <a:rPr lang="cs-CZ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z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]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Baďurová, Anežka a kol.: Bibliografie cizojazyčných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bohemikálních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tisků z let 1501–1800 I. Produkce tiskáren na dnešním území České republiky v 16. a 17. století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 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https://www.lib.cas.cz/kvo/cizojazycna-bohemika/ ]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Linda, J. – Fidlerová, A. –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Benešová-Šulcková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M., a kol.: Repertorium rukopisů 17. a 18. století z muzejních sbírek v Čechách. I, II (A–O), Praha, Academia 2003, 2007.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speciální soupisy rukopisů a / nebo starých tisků jednotlivých knihovních fondů</a:t>
            </a:r>
          </a:p>
          <a:p>
            <a:pPr>
              <a:lnSpc>
                <a:spcPct val="150000"/>
              </a:lnSpc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https://www.knihoveda.cz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Manuscriptorium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(digitální knihovna) – </a:t>
            </a:r>
            <a:r>
              <a:rPr lang="cs-CZ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www.manuscriptorium.cz</a:t>
            </a:r>
            <a:endParaRPr lang="cs-CZ" sz="18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1800" u="sng" dirty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84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BDE04-35E6-493B-9DA1-95C7C62C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Nejdůležitější </a:t>
            </a:r>
            <a:r>
              <a:rPr lang="cs-CZ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bohemikální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fondy rukopisů a starých tisků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58F30A-6D70-4CCF-A648-86224E523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Národní knihovna v Praze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Knihovna Národního muzea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Moravská zemská knihovna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Státní vědecká knihovna Olomouc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Strahovská knihovna – </a:t>
            </a:r>
            <a:r>
              <a:rPr lang="cs-CZ" sz="18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www.strahovskyklaster.cz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Knihovna benediktinského opatství Rajhrad – </a:t>
            </a:r>
            <a:r>
              <a:rPr lang="cs-CZ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www.muzeumbrnenska.cz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(Roudnická) Lobkovická knihovna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92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C770B-BB51-4C76-81E1-C2690C1A7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Kritické edice starší české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A2FFCE-6933-4D64-9191-E261B752F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ediční databáze</a:t>
            </a:r>
          </a:p>
          <a:p>
            <a:endParaRPr lang="cs-CZ" dirty="0"/>
          </a:p>
          <a:p>
            <a:r>
              <a:rPr lang="cs-CZ" dirty="0"/>
              <a:t>opera omnia </a:t>
            </a:r>
          </a:p>
          <a:p>
            <a:endParaRPr lang="cs-CZ" dirty="0"/>
          </a:p>
          <a:p>
            <a:r>
              <a:rPr lang="cs-CZ" dirty="0"/>
              <a:t>ediční řady </a:t>
            </a:r>
          </a:p>
          <a:p>
            <a:endParaRPr lang="cs-CZ" dirty="0"/>
          </a:p>
          <a:p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61348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48C472B-B51D-4E4F-B61B-AAC1C921D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" r="1" b="33"/>
          <a:stretch/>
        </p:blipFill>
        <p:spPr>
          <a:xfrm>
            <a:off x="327378" y="643467"/>
            <a:ext cx="11458221" cy="5746044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FB0D530-CF55-46A5-9A40-E7D7E5B5DD82}"/>
              </a:ext>
            </a:extLst>
          </p:cNvPr>
          <p:cNvSpPr txBox="1"/>
          <p:nvPr/>
        </p:nvSpPr>
        <p:spPr>
          <a:xfrm>
            <a:off x="8523111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99D5548F-E1A0-436E-B8E6-D163AE781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17"/>
            <a:ext cx="12192000" cy="65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7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B7056-264B-4BCB-9427-8270AC92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Vybrané ediční řady starší české literatury 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F634F-3D16-48F2-8BBB-92863269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Památky staré literatury české (Orbis; Nakladatelství ČSAV / Academia; 1948–1995)</a:t>
            </a:r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Živá díla minulosti (NKLHU / Odeon; 1953–1989)</a:t>
            </a:r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Thesaurus </a:t>
            </a:r>
            <a:r>
              <a:rPr lang="cs-CZ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absconditus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(Atlantis; 1998–2003)</a:t>
            </a:r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Česká knižnice (Čs. spisovatel; NLN; Host; od r. 1998) </a:t>
            </a:r>
            <a:r>
              <a:rPr lang="cs-CZ" sz="3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645715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7D3C5E5-32B3-4948-A8C9-7C6B5E32B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" r="1" b="290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01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91BEBD7-CA93-4162-845C-2C3D507DA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95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93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AE96F-1180-481D-9BCF-59AB2AFE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Filologická textová kritika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AD3B7-AA32-4C2B-B3FF-F32A046E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výchozí metoda pro zpřístupnění (kritické vydání textu)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7853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329CD-5399-4B41-833D-3EF37B834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Textologie 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36DF9B-4516-47D6-A02D-A545FFA98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úkol nalézt spolehlivé textové znění literárního díla </a:t>
            </a:r>
          </a:p>
          <a:p>
            <a:r>
              <a:rPr lang="cs-CZ" sz="1800" dirty="0"/>
              <a:t>identifikovat případná porušení a chyby vzniklé při záznamu textu (písařské nebo tiskové chyby) a jeho distribuci (opisovačské chyby) </a:t>
            </a: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vznik pro posvátné texty (úkol uchovat je v neporušené a nezměněné podobě)</a:t>
            </a:r>
          </a:p>
          <a:p>
            <a:pPr marL="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  <a:cs typeface="Symbol" panose="05050102010706020507" pitchFamily="18" charset="2"/>
              </a:rPr>
              <a:t>autograf </a:t>
            </a: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  <a:cs typeface="Symbol" panose="05050102010706020507" pitchFamily="18" charset="2"/>
              </a:rPr>
              <a:t>autorské vydání</a:t>
            </a: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  <a:cs typeface="Symbol" panose="05050102010706020507" pitchFamily="18" charset="2"/>
              </a:rPr>
              <a:t>vydání poslední ruky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373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EF7BF-DD0E-45F0-9AEB-6A11A2EF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Úkoly textové kritiky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6C1F07-2D93-4B7B-AD4C-2D4B7DF1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stanovit výchozí (základní) text</a:t>
            </a:r>
          </a:p>
          <a:p>
            <a:pPr marL="800100" lvl="1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zjistit počet textových svědků</a:t>
            </a:r>
          </a:p>
          <a:p>
            <a:pPr marL="800100" lvl="1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vytvořit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stemma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 textů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určit dataci (datační kritika)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určit autora (atribuční kritika)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připravit kritické vydání textu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095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CFFA9-3B1A-4860-9BB1-9A19C682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jako komplexní komunikační situace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BDB91E-EBE4-46DE-8CF4-2D228796F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Jak mohl původce (autor) předat slovesné sdělení adresátovi (recipientovi), tj. jaká slovesná média měl k dispozici</a:t>
            </a:r>
          </a:p>
          <a:p>
            <a:pPr lvl="1"/>
            <a:r>
              <a:rPr lang="cs-CZ" dirty="0"/>
              <a:t>ve středověku?</a:t>
            </a:r>
          </a:p>
          <a:p>
            <a:pPr lvl="1"/>
            <a:r>
              <a:rPr lang="cs-CZ" dirty="0"/>
              <a:t>v raném novověku? </a:t>
            </a:r>
          </a:p>
        </p:txBody>
      </p:sp>
    </p:spTree>
    <p:extLst>
      <p:ext uri="{BB962C8B-B14F-4D97-AF65-F5344CB8AC3E}">
        <p14:creationId xmlns:p14="http://schemas.microsoft.com/office/powerpoint/2010/main" val="893581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91BEBD7-CA93-4162-845C-2C3D507DA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95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96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39CA0-8D82-45C6-9011-41AD6657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58CC012-3ADA-4169-85A2-9064B4D84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11" y="675249"/>
            <a:ext cx="4051495" cy="5817626"/>
          </a:xfrm>
        </p:spPr>
      </p:pic>
    </p:spTree>
    <p:extLst>
      <p:ext uri="{BB962C8B-B14F-4D97-AF65-F5344CB8AC3E}">
        <p14:creationId xmlns:p14="http://schemas.microsoft.com/office/powerpoint/2010/main" val="2793418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67F9CC7-568B-48DE-A650-497E5E65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r="2" b="2"/>
          <a:stretch/>
        </p:blipFill>
        <p:spPr>
          <a:xfrm>
            <a:off x="279400" y="412045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32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EF7BF-DD0E-45F0-9AEB-6A11A2EF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Úkoly textové kritiky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6C1F07-2D93-4B7B-AD4C-2D4B7DF1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stanovit výchozí (základní) text</a:t>
            </a:r>
          </a:p>
          <a:p>
            <a:pPr marL="800100" lvl="1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zjistit počet textových svědků</a:t>
            </a:r>
          </a:p>
          <a:p>
            <a:pPr marL="800100" lvl="1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vytvořit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stemma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 textů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určit dataci (datační kritika)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určit autora (atribuční kritika)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připravit kritické vydání textu </a:t>
            </a:r>
          </a:p>
          <a:p>
            <a:pPr marL="800100" lvl="1" indent="-342900">
              <a:buSzPts val="2400"/>
              <a:buFont typeface="Symbol" panose="05050102010706020507" pitchFamily="18" charset="2"/>
              <a:buChar char=""/>
              <a:tabLst>
                <a:tab pos="228600" algn="l"/>
                <a:tab pos="914400" algn="l"/>
              </a:tabLst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odlišit nevědomé a vědomé písařské/tiskařské zásahy do textu </a:t>
            </a: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koruptela</a:t>
            </a: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konjektura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emendace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31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538CBA9-623E-4B12-8BA0-695BB2278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24" y="643466"/>
            <a:ext cx="4052951" cy="5571067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6E4236C1-CA6C-4E69-8D0F-0C454FE001BF}"/>
              </a:ext>
            </a:extLst>
          </p:cNvPr>
          <p:cNvSpPr/>
          <p:nvPr/>
        </p:nvSpPr>
        <p:spPr>
          <a:xfrm>
            <a:off x="4516583" y="3121892"/>
            <a:ext cx="55417" cy="5541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10F6EA78-8A27-4A19-814F-C2F758607D7E}"/>
                  </a:ext>
                </a:extLst>
              </p14:cNvPr>
              <p14:cNvContentPartPr/>
              <p14:nvPr/>
            </p14:nvContentPartPr>
            <p14:xfrm>
              <a:off x="4673560" y="3259742"/>
              <a:ext cx="543600" cy="1008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10F6EA78-8A27-4A19-814F-C2F758607D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4560" y="3250742"/>
                <a:ext cx="56124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Skupina 9">
            <a:extLst>
              <a:ext uri="{FF2B5EF4-FFF2-40B4-BE49-F238E27FC236}">
                <a16:creationId xmlns:a16="http://schemas.microsoft.com/office/drawing/2014/main" id="{31F88280-67C2-4DF1-828B-200633300584}"/>
              </a:ext>
            </a:extLst>
          </p:cNvPr>
          <p:cNvGrpSpPr/>
          <p:nvPr/>
        </p:nvGrpSpPr>
        <p:grpSpPr>
          <a:xfrm>
            <a:off x="4534600" y="3167582"/>
            <a:ext cx="9720" cy="360"/>
            <a:chOff x="4534600" y="3167582"/>
            <a:chExt cx="972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CDF5B39F-ABA7-4665-8E05-5232EA6E44B8}"/>
                    </a:ext>
                  </a:extLst>
                </p14:cNvPr>
                <p14:cNvContentPartPr/>
                <p14:nvPr/>
              </p14:nvContentPartPr>
              <p14:xfrm>
                <a:off x="4534600" y="3167582"/>
                <a:ext cx="360" cy="36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CDF5B39F-ABA7-4665-8E05-5232EA6E44B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25960" y="31585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96483924-156F-4BB1-BB55-DF654F83E1A7}"/>
                    </a:ext>
                  </a:extLst>
                </p14:cNvPr>
                <p14:cNvContentPartPr/>
                <p14:nvPr/>
              </p14:nvContentPartPr>
              <p14:xfrm>
                <a:off x="4543960" y="3167582"/>
                <a:ext cx="360" cy="360"/>
              </p14:xfrm>
            </p:contentPart>
          </mc:Choice>
          <mc:Fallback xmlns=""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96483924-156F-4BB1-BB55-DF654F83E1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34960" y="31585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00BAFE9E-5AE8-4EEF-812A-EB3BE489165A}"/>
                  </a:ext>
                </a:extLst>
              </p14:cNvPr>
              <p14:cNvContentPartPr/>
              <p14:nvPr/>
            </p14:nvContentPartPr>
            <p14:xfrm>
              <a:off x="4840652" y="3137308"/>
              <a:ext cx="104040" cy="93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00BAFE9E-5AE8-4EEF-812A-EB3BE48916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86652" y="3029308"/>
                <a:ext cx="211680" cy="22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4154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D6CF892-EF88-48FA-B756-E5DC43074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61" y="643466"/>
            <a:ext cx="4066878" cy="55710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CAD23A00-DB48-4AA5-BB00-20FEE4F34B10}"/>
                  </a:ext>
                </a:extLst>
              </p14:cNvPr>
              <p14:cNvContentPartPr/>
              <p14:nvPr/>
            </p14:nvContentPartPr>
            <p14:xfrm>
              <a:off x="6289600" y="3712622"/>
              <a:ext cx="312840" cy="1944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CAD23A00-DB48-4AA5-BB00-20FEE4F34B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0960" y="3703622"/>
                <a:ext cx="33048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5A9E91E6-8B80-4196-A834-CDBF0227D3F5}"/>
                  </a:ext>
                </a:extLst>
              </p14:cNvPr>
              <p14:cNvContentPartPr/>
              <p14:nvPr/>
            </p14:nvContentPartPr>
            <p14:xfrm>
              <a:off x="6346532" y="3567868"/>
              <a:ext cx="266760" cy="3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5A9E91E6-8B80-4196-A834-CDBF0227D3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2892" y="3459868"/>
                <a:ext cx="3744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6584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67F9CC7-568B-48DE-A650-497E5E65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r="2" b="2"/>
          <a:stretch/>
        </p:blipFill>
        <p:spPr>
          <a:xfrm>
            <a:off x="279400" y="412045"/>
            <a:ext cx="11548534" cy="62145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B3BA4233-E40D-4001-BE76-1ECAD5683DEA}"/>
                  </a:ext>
                </a:extLst>
              </p14:cNvPr>
              <p14:cNvContentPartPr/>
              <p14:nvPr/>
            </p14:nvContentPartPr>
            <p14:xfrm>
              <a:off x="1613252" y="2357188"/>
              <a:ext cx="812880" cy="194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B3BA4233-E40D-4001-BE76-1ECAD5683D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252" y="2249188"/>
                <a:ext cx="92052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F038B02A-DABA-40F4-987B-A6FE08E0B1D0}"/>
                  </a:ext>
                </a:extLst>
              </p14:cNvPr>
              <p14:cNvContentPartPr/>
              <p14:nvPr/>
            </p14:nvContentPartPr>
            <p14:xfrm>
              <a:off x="1631252" y="2258908"/>
              <a:ext cx="787320" cy="187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F038B02A-DABA-40F4-987B-A6FE08E0B1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7252" y="2151268"/>
                <a:ext cx="894960" cy="2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603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31F58-9704-4AD5-BC71-30773F3F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Náležitosti kritické edice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739876-114A-40B1-92D3-CA97BB407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textově kritický aparát (včetně textových různočtení)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0" indent="0">
              <a:buNone/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ediční poznámka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742950" lvl="1" indent="-285750">
              <a:buSzPts val="24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zpráva o vnější historii textu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24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pravidla přepisu a charakteristika původního pravopisu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věcný aparát (diferenční slovníček, komentář a vysvětlivky)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0" indent="0">
              <a:buNone/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úvod / doslov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346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D8E4BF6-F7C9-4CC2-914E-C90CEEC22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2341" y="643466"/>
            <a:ext cx="620731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39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773D1-5F53-1ED9-F394-87AC5EF1E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C3C041B-8A03-12DE-2CC5-B165130EE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29" y="0"/>
            <a:ext cx="11923059" cy="6947647"/>
          </a:xfrm>
        </p:spPr>
      </p:pic>
    </p:spTree>
    <p:extLst>
      <p:ext uri="{BB962C8B-B14F-4D97-AF65-F5344CB8AC3E}">
        <p14:creationId xmlns:p14="http://schemas.microsoft.com/office/powerpoint/2010/main" val="280372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>
            <a:extLst>
              <a:ext uri="{FF2B5EF4-FFF2-40B4-BE49-F238E27FC236}">
                <a16:creationId xmlns:a16="http://schemas.microsoft.com/office/drawing/2014/main" id="{59D6CDF5-1B59-4A7E-A5A6-C0D4D531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800"/>
              <a:t>Ilustrovaná dějeprava Nového zákona</a:t>
            </a:r>
            <a:br>
              <a:rPr lang="cs-CZ" altLang="cs-CZ" sz="2800"/>
            </a:br>
            <a:r>
              <a:rPr lang="cs-CZ" altLang="cs-CZ" sz="2000"/>
              <a:t>Wien, Österreichische Nationalbibliothek cod. 485, f. 2r (1430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cs-CZ" altLang="cs-CZ" sz="2000"/>
              <a:t>40; 25x18cm)</a:t>
            </a:r>
            <a:br>
              <a:rPr lang="cs-CZ" altLang="cs-CZ" sz="2800"/>
            </a:br>
            <a:endParaRPr lang="de-DE" altLang="cs-CZ" sz="2800"/>
          </a:p>
        </p:txBody>
      </p:sp>
      <p:pic>
        <p:nvPicPr>
          <p:cNvPr id="4" name="Inhaltsplatzhalter 3" descr="02R.JPG">
            <a:extLst>
              <a:ext uri="{FF2B5EF4-FFF2-40B4-BE49-F238E27FC236}">
                <a16:creationId xmlns:a16="http://schemas.microsoft.com/office/drawing/2014/main" id="{584D5829-C6EB-48C4-A9A8-DA528653E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14825" y="1600201"/>
            <a:ext cx="3562350" cy="4525963"/>
          </a:xfr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4A225-F39C-4258-96DB-DA86BFC3D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zpřístupňování staré literatury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C34E50-BB71-4108-A552-019916695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překlad do současné fáze jazyka </a:t>
            </a:r>
          </a:p>
          <a:p>
            <a:pPr marL="0" indent="0">
              <a:buNone/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převyprávění</a:t>
            </a:r>
          </a:p>
          <a:p>
            <a:pPr marL="0" indent="0">
              <a:buNone/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adaptace</a:t>
            </a:r>
          </a:p>
          <a:p>
            <a:pPr marL="0" indent="0">
              <a:buNone/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1314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5DBE1-DF0B-444E-88D0-7D50A0AA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D6433D-1EDC-4834-9B4F-B9A1A8993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Textová kritika založena na novodobém zvyku 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vnímat slovesné projevy jako texty fixované tištěným písmem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tištěné dílo charakterizovat autorem  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autora pojímat jako autoritu garantující definitivní, neměnné znění textu </a:t>
            </a:r>
          </a:p>
        </p:txBody>
      </p:sp>
    </p:spTree>
    <p:extLst>
      <p:ext uri="{BB962C8B-B14F-4D97-AF65-F5344CB8AC3E}">
        <p14:creationId xmlns:p14="http://schemas.microsoft.com/office/powerpoint/2010/main" val="4257715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BBF74-E911-4BE6-A39E-F5D9A3EE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517DF20-AB55-4289-99C0-463F3206E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49" y="1825625"/>
            <a:ext cx="6653901" cy="4351338"/>
          </a:xfrm>
        </p:spPr>
      </p:pic>
    </p:spTree>
    <p:extLst>
      <p:ext uri="{BB962C8B-B14F-4D97-AF65-F5344CB8AC3E}">
        <p14:creationId xmlns:p14="http://schemas.microsoft.com/office/powerpoint/2010/main" val="3022065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6A20A-4A44-4C8C-802F-F1FFABDF8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35B6695-3BA1-45F8-8623-3E45A8300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77" y="0"/>
            <a:ext cx="4763134" cy="6791177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CB888EC-48FB-4C55-B9D5-428F24BC3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0"/>
            <a:ext cx="4918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83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3E48D-9CE5-4506-8053-5C9592F1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A371FB2-1EDF-40ED-AA8E-B67F4A87F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67" y="568148"/>
            <a:ext cx="6445955" cy="6289852"/>
          </a:xfrm>
        </p:spPr>
      </p:pic>
    </p:spTree>
    <p:extLst>
      <p:ext uri="{BB962C8B-B14F-4D97-AF65-F5344CB8AC3E}">
        <p14:creationId xmlns:p14="http://schemas.microsoft.com/office/powerpoint/2010/main" val="693748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2460B-B02E-4CB8-8922-BF9F2694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Absence definitivní, neměnné textové verze, stabilního, autorizací uzavřeného textu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381869-50D4-4D8C-B781-98423F0DD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nobiles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Egyptios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principibus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Pharaonis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misit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 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…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Vrożena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knieżata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Egipta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Faraonowi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poslal…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… vrozena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kniezata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Egipta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ffaraonowy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poslal…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…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kniezata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vrozena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panij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Egipta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Pharaonowa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poslal…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… vrozena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kniezata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Egipta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poslal k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Faraonowu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rozkazani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e) … Vrozena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take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knieżata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Egipta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Pharaonowy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poslal jest…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f) … Vrozena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take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kniezata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Egipta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ffaraonowi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poslal jest…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středověké textové prameny nedokumentují proces geneze díla, nýbrž jeho recepce</a:t>
            </a:r>
          </a:p>
        </p:txBody>
      </p:sp>
    </p:spTree>
    <p:extLst>
      <p:ext uri="{BB962C8B-B14F-4D97-AF65-F5344CB8AC3E}">
        <p14:creationId xmlns:p14="http://schemas.microsoft.com/office/powerpoint/2010/main" val="3241960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B0906E-8B9F-4F30-852C-1CDFAEE2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Specifika staré literatury, zejména středověké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D13BE7-0166-4662-AE5B-11084E9EC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nedochování autografu, ale časově opožděné kopie (časová nejistota při dataci textu)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drtivé většině případů neexistuje autograf autorův, a tedy ani autentický text autorské verze … vesměs jde o opisy, často o opisy z několikáté ruky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(J. Daňhelka)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nedochování autorského (autorizovaného) znění, ale textová variabilita (písař jako aktivní subjekt literární komunikace – proces psaní není nikdy důsledně oddělen od tvorby textu)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písař je nepřiznaný editor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(J.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Sichálek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jiná představa o autorství, specifické subjekty literárního života, specifika materiální a technická (rozdílná literární média, resp. na odlišné technologické úrovni)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9660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367DB2-C743-4A2C-9A3A-19ADA382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F1E62C-B8E0-43FD-B792-C1C7429F5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I. stanovit výchozí (základní) text</a:t>
            </a:r>
          </a:p>
          <a:p>
            <a:pPr marL="0"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neexistence autografu – vědomé písařské a/nebo vydavatelovy zásahy do textu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II., III. určit dataci a autora  </a:t>
            </a:r>
          </a:p>
          <a:p>
            <a:pPr marL="0"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 dispozici znění díla autorsky neurčená a z hlediska chronologie nespolehlivá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neexistence titulního listu (incipit) a tiráže (explicit) 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802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ACACE-39E5-43FF-BCD7-D4400C4C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IV. připravit kritické vydání textu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3377F-64AA-43A8-95E7-1B2536428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rozhodnout typ textově kritického vydání: </a:t>
            </a:r>
          </a:p>
          <a:p>
            <a:pPr marL="449580"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vydání transliterované (diplomatické)</a:t>
            </a:r>
          </a:p>
          <a:p>
            <a:pPr marL="449580"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faksimile</a:t>
            </a:r>
          </a:p>
          <a:p>
            <a:pPr marL="449580"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vydání transkribované </a:t>
            </a:r>
          </a:p>
          <a:p>
            <a:pPr marL="44958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rozhodnout, zda vydávat pramen, nebo památku, resp. tzv. kodex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optimus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, nebo rekonstruovat archetyp  </a:t>
            </a:r>
          </a:p>
          <a:p>
            <a:pPr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tzv. synoptické vydání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7930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2EEE38-9FD2-4E19-916B-EF190A069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800" dirty="0"/>
              <a:t>transliterace</a:t>
            </a:r>
            <a:endParaRPr lang="en-US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85A65CA-7962-4007-8E87-187B67998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endParaRPr lang="en-US" sz="170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80937A3-85D7-441B-8ECF-D6E44A7FD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r="8388" b="3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8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E4846-28C6-4C4E-89FA-7566F163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Gutenbergova bible </a:t>
            </a:r>
            <a:br>
              <a:rPr lang="cs-CZ" dirty="0"/>
            </a:br>
            <a:r>
              <a:rPr lang="cs-CZ" sz="3100" dirty="0"/>
              <a:t>(Mohuč, cca 1545)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79DF145-84DA-417C-A0C4-7B248A9DB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30ECA7D-FB41-4DAB-8499-FC9822277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55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867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9A1528-5591-4F87-AE6D-712E8812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dirty="0">
                <a:solidFill>
                  <a:srgbClr val="2C2C2C"/>
                </a:solidFill>
              </a:rPr>
              <a:t>transkripce</a:t>
            </a:r>
            <a:endParaRPr lang="en-US" sz="3600" dirty="0">
              <a:solidFill>
                <a:srgbClr val="2C2C2C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4865353B-FAE8-413F-87DA-22F6E88EA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r="6157" b="-8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9094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64698A-31CF-49F1-9E8C-8128258AF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/>
          </a:bodyPr>
          <a:lstStyle/>
          <a:p>
            <a:r>
              <a:rPr lang="cs-CZ" sz="4800" dirty="0"/>
              <a:t>             faksimile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66B0CB-38A9-4F9A-87FB-74DD8376D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anchor="t">
            <a:normAutofit/>
          </a:bodyPr>
          <a:lstStyle/>
          <a:p>
            <a:endParaRPr lang="en-US" sz="1800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30BA8AD-A383-42AC-895E-E4694912B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9" b="3"/>
          <a:stretch/>
        </p:blipFill>
        <p:spPr>
          <a:xfrm>
            <a:off x="5211495" y="699899"/>
            <a:ext cx="3211333" cy="5445836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85B6A81-3950-447E-A809-7DC597683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r="3" b="3"/>
          <a:stretch/>
        </p:blipFill>
        <p:spPr>
          <a:xfrm>
            <a:off x="8430677" y="687381"/>
            <a:ext cx="3211333" cy="54458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882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16C68-5A73-4288-AD8C-8BA9D907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vydání památky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3AA3DF72-E6C3-4548-9DE8-1BE1B2D7B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45" y="2011679"/>
            <a:ext cx="7402558" cy="4637477"/>
          </a:xfrm>
        </p:spPr>
      </p:pic>
    </p:spTree>
    <p:extLst>
      <p:ext uri="{BB962C8B-B14F-4D97-AF65-F5344CB8AC3E}">
        <p14:creationId xmlns:p14="http://schemas.microsoft.com/office/powerpoint/2010/main" val="3726157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B486AE-D781-47B2-A164-FF44EC0D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2C2C2C"/>
                </a:solidFill>
              </a:rPr>
              <a:t>synoptické</a:t>
            </a:r>
            <a:r>
              <a:rPr lang="en-US" sz="3600" dirty="0">
                <a:solidFill>
                  <a:srgbClr val="2C2C2C"/>
                </a:solidFill>
              </a:rPr>
              <a:t> </a:t>
            </a:r>
            <a:r>
              <a:rPr lang="en-US" sz="3600" dirty="0" err="1">
                <a:solidFill>
                  <a:srgbClr val="2C2C2C"/>
                </a:solidFill>
              </a:rPr>
              <a:t>vydání</a:t>
            </a:r>
            <a:r>
              <a:rPr lang="en-US" sz="3600" dirty="0">
                <a:solidFill>
                  <a:srgbClr val="2C2C2C"/>
                </a:solidFill>
              </a:rPr>
              <a:t> 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1020E52-72B6-4115-BC59-ADB01C15B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8" b="13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56744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4AE49-6B99-4B28-B39F-0C0C08482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6D5B5F7-FC2A-46D9-9591-C9F082E52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04" y="1825625"/>
            <a:ext cx="6009591" cy="4351338"/>
          </a:xfrm>
        </p:spPr>
      </p:pic>
    </p:spTree>
    <p:extLst>
      <p:ext uri="{BB962C8B-B14F-4D97-AF65-F5344CB8AC3E}">
        <p14:creationId xmlns:p14="http://schemas.microsoft.com/office/powerpoint/2010/main" val="10156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202EC0-0D15-4194-B2D3-9A29EBD0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2621F45-044C-42BA-B5EA-25F8426FD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59" y="998806"/>
            <a:ext cx="4483632" cy="5178157"/>
          </a:xfrm>
        </p:spPr>
      </p:pic>
    </p:spTree>
    <p:extLst>
      <p:ext uri="{BB962C8B-B14F-4D97-AF65-F5344CB8AC3E}">
        <p14:creationId xmlns:p14="http://schemas.microsoft.com/office/powerpoint/2010/main" val="3167520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774D2-E2FD-49F2-A37E-54CBB69C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53D03A4-F93A-4DB4-A155-9D7C5CB80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44" y="1392702"/>
            <a:ext cx="6047584" cy="4994030"/>
          </a:xfrm>
        </p:spPr>
      </p:pic>
    </p:spTree>
    <p:extLst>
      <p:ext uri="{BB962C8B-B14F-4D97-AF65-F5344CB8AC3E}">
        <p14:creationId xmlns:p14="http://schemas.microsoft.com/office/powerpoint/2010/main" val="2635521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FBD4B-D174-4548-9E7D-F1653628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E0C842-DB98-44AA-A34F-8BF56FFC4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SzPts val="2400"/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342900" lvl="0" indent="-342900">
              <a:buSzPts val="2400"/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editovaný starý text vždy výsledkem editorovy interpretace!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buSzPts val="2400"/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každá edice do jisté míry kanonizuje tu podobu díla, kterou čtenáři zprostředkovává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3114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37916-AC8D-46E6-A06C-92EDEAF4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B9D6FA-E3F2-44E1-BECA-6ACA845EC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„klasická“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medievistická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filologie založena na moderním pojetí textu – maximální redukce rukopisu na moderní textový objekt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středověké literární dílo jako variabilní entita (neustálé přepisování díla jako mnohočetná aktivita)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new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philology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material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philology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varianta jako zásadní, hlavní rys středověké literárního díla – při zveřejnění díla by měla být předvedena především – chápání rukopisu jako fixované performance (v jeho singularitě,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akcidentalitě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kontingenci)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Überlieferungsgeschichtliche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Methode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(analýza procesu tradování a dochování díla): požadavek zohlednění všech faktorů podmiňujících a ovlivňujících tradování textu, sledování textových a textově-vizuálních proměn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0488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935BD-8EE3-4E75-89EA-0F46ED05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Základní literatura:</a:t>
            </a:r>
            <a:b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Sichálek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Editologická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problematika staročeské literatury. In M. Kosák – J.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Flaišman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kol.: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Editologie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(od náčrtu ke knize). Praha 2018, s. 219–262.   </a:t>
            </a:r>
            <a:endParaRPr lang="cs-CZ" sz="1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6727E-92C3-4E04-8A09-256A98CF8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Rozšiřující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literatura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a J.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Asmannovi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Archeologie literární komunikace. In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Pechlivanos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M., a kol.: Úvod do studia literární vědy. Praha 1999, s. 200–206.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Baďurová: Historické knižní fondy v ČR a současný stav jejich knihovnického zpracování. Sborník archivních prací 53, 2003, s. 641–684.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 Dragoun – J. Marek – K.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Boldan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M. Studničková: Knižní kultura českého středověku. Dolní Břežany 2020.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Cerquiglini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Autorské varianty a písařské variace, Slovo a smysl 22, 2014, č. 9, s. 161–171.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L. Doležel: Ústní a psaná literatura. In týž: Studie z české literatury a poetiky. Praha 2008. 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M.-E.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Ducreux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Kniha a kacířství. Způsob četby a knižní politika v Čechách 18. století. In Česká literatura doby baroka. Literární archiv 27, 1994, s. 61–87.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K. Horálek: Literatura a ústní tradice v české kultuře 10. století. AUC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Philologica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Slavica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Pragensia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1971.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W. J.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Technologizace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slova. Praha 2006.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O. Sixtová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.): Hebrejský knihtisk v Čechách a na Moravě. Praha 2012.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Šmahel: Od středověku k novověku: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legendi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vivendi. In týž: Mezi středověkem a renesancí. Praha 2002.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Encyklopedie knihy. Starší knihtisk a příbuzné obory mezi polovinou 15. a počátkem 16. století. Praha 2008.    </a:t>
            </a:r>
          </a:p>
          <a:p>
            <a:pPr marL="0"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Knihověda.cz. Portál k dějinám české knižní kultury do roku 1800 – https://www.knihoveda.cz</a:t>
            </a:r>
          </a:p>
          <a:p>
            <a:pPr marL="0"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69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DBD18-5BA7-4361-A356-FBDB01F9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A746205-7C59-41BB-BA3F-928CCE2CC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6" y="872197"/>
            <a:ext cx="7230792" cy="5620678"/>
          </a:xfrm>
        </p:spPr>
      </p:pic>
    </p:spTree>
    <p:extLst>
      <p:ext uri="{BB962C8B-B14F-4D97-AF65-F5344CB8AC3E}">
        <p14:creationId xmlns:p14="http://schemas.microsoft.com/office/powerpoint/2010/main" val="211598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C304A7-8682-404B-93EA-4CD368AFD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Slovesná média předmoderní doby 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3EE96D-2592-40D1-9909-9AC69B49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ústní předávání (včetně sekundárních forem)</a:t>
            </a: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rukopis </a:t>
            </a:r>
          </a:p>
          <a:p>
            <a:pPr marL="342900" lvl="0" indent="-342900"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tisk </a:t>
            </a:r>
          </a:p>
          <a:p>
            <a:pPr marL="0" lvl="0" indent="0">
              <a:buSzPts val="2400"/>
              <a:buNone/>
              <a:tabLst>
                <a:tab pos="457200" algn="l"/>
              </a:tabLst>
            </a:pP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(v Evropě od poloviny 15. století tisk pohyblivými kovovými literami – </a:t>
            </a:r>
            <a:r>
              <a:rPr lang="cs-CZ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Johann </a:t>
            </a:r>
            <a:r>
              <a:rPr lang="cs-CZ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Gutenberg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9145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0227A-8194-4F6A-946E-17E14972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8BA6B-A42B-43DE-89F0-1951914E4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inkunábule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 / prvotisky – do r. 1500 </a:t>
            </a:r>
          </a:p>
          <a:p>
            <a:pPr marL="342900" lvl="0" indent="-342900">
              <a:lnSpc>
                <a:spcPct val="150000"/>
              </a:lnSpc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paleotypy –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do r. 1530/1550</a:t>
            </a:r>
            <a:r>
              <a:rPr lang="cs-CZ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 </a:t>
            </a:r>
            <a:endParaRPr lang="cs-C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lvl="0" indent="-342900">
              <a:lnSpc>
                <a:spcPct val="150000"/>
              </a:lnSpc>
              <a:buSzPts val="24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staré tisky –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do r. 1800</a:t>
            </a:r>
            <a:r>
              <a:rPr lang="cs-CZ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 </a:t>
            </a:r>
            <a:endParaRPr lang="cs-C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992270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81949-E5A4-4201-B2DF-EB2D7A36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knihtisk v Čechách od 70. let 15. století (Plzeň)</a:t>
            </a: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11F191F-96EE-46EB-9AF0-711D46849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1" b="2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440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6FF4E-2669-41B6-B922-1E371304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33BCA4-5E35-43F4-94E5-5B631425B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paralelita tisku a rukopisu v raném novověku: ne všechny texty určeny pro tisk (z různých důvodů)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opisovači 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zapisovači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(shromažďovatelé textů)</a:t>
            </a:r>
          </a:p>
          <a:p>
            <a:pPr indent="449580">
              <a:lnSpc>
                <a:spcPct val="150000"/>
              </a:lnSpc>
            </a:pPr>
            <a:r>
              <a:rPr lang="cs-CZ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konvolut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82395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E946E930D6BFA4A8230C713FF729B4E" ma:contentTypeVersion="3" ma:contentTypeDescription="Vytvoří nový dokument" ma:contentTypeScope="" ma:versionID="6b2c013624f1413eb3800ffee8ba9aec">
  <xsd:schema xmlns:xsd="http://www.w3.org/2001/XMLSchema" xmlns:xs="http://www.w3.org/2001/XMLSchema" xmlns:p="http://schemas.microsoft.com/office/2006/metadata/properties" xmlns:ns2="a144d231-73ff-41dc-8c5d-eb840b0570e7" targetNamespace="http://schemas.microsoft.com/office/2006/metadata/properties" ma:root="true" ma:fieldsID="3dafac4bc8adbe6cead8a3ff5679e948" ns2:_="">
    <xsd:import namespace="a144d231-73ff-41dc-8c5d-eb840b0570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4d231-73ff-41dc-8c5d-eb840b0570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C0260C-193D-4ADC-8559-1EE46D2752DF}"/>
</file>

<file path=customXml/itemProps2.xml><?xml version="1.0" encoding="utf-8"?>
<ds:datastoreItem xmlns:ds="http://schemas.openxmlformats.org/officeDocument/2006/customXml" ds:itemID="{93D06438-AAB0-4F1F-9946-2732A3A86E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0810CF-6ABF-4604-95AE-E0149A9A646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1497</Words>
  <Application>Microsoft Office PowerPoint</Application>
  <PresentationFormat>Širokoúhlá obrazovka</PresentationFormat>
  <Paragraphs>202</Paragraphs>
  <Slides>49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Courier New</vt:lpstr>
      <vt:lpstr>Helvetica Neue Medium</vt:lpstr>
      <vt:lpstr>Symbol</vt:lpstr>
      <vt:lpstr>Times New Roman</vt:lpstr>
      <vt:lpstr>Wingdings</vt:lpstr>
      <vt:lpstr>Motiv Office</vt:lpstr>
      <vt:lpstr>Textová svědectví staré literatury  a  ediční zpřístupňování staré literatury</vt:lpstr>
      <vt:lpstr>Literatura jako komplexní komunikační situace</vt:lpstr>
      <vt:lpstr>Ilustrovaná dějeprava Nového zákona Wien, Österreichische Nationalbibliothek cod. 485, f. 2r (1430‒40; 25x18cm) </vt:lpstr>
      <vt:lpstr>Gutenbergova bible  (Mohuč, cca 1545)</vt:lpstr>
      <vt:lpstr>Prezentace aplikace PowerPoint</vt:lpstr>
      <vt:lpstr>Slovesná média předmoderní doby </vt:lpstr>
      <vt:lpstr>Prezentace aplikace PowerPoint</vt:lpstr>
      <vt:lpstr>knihtisk v Čechách od 70. let 15. století (Plzeň)</vt:lpstr>
      <vt:lpstr>Prezentace aplikace PowerPoint</vt:lpstr>
      <vt:lpstr>Soupisy a databáze rukopisů a starých tisků </vt:lpstr>
      <vt:lpstr>Nejdůležitější bohemikální fondy rukopisů a starých tisků</vt:lpstr>
      <vt:lpstr>Kritické edice starší české literatury</vt:lpstr>
      <vt:lpstr>Prezentace aplikace PowerPoint</vt:lpstr>
      <vt:lpstr>Vybrané ediční řady starší české literatury </vt:lpstr>
      <vt:lpstr>Prezentace aplikace PowerPoint</vt:lpstr>
      <vt:lpstr>Prezentace aplikace PowerPoint</vt:lpstr>
      <vt:lpstr>Filologická textová kritika</vt:lpstr>
      <vt:lpstr>Textologie </vt:lpstr>
      <vt:lpstr>Úkoly textové kritiky</vt:lpstr>
      <vt:lpstr>Prezentace aplikace PowerPoint</vt:lpstr>
      <vt:lpstr>Prezentace aplikace PowerPoint</vt:lpstr>
      <vt:lpstr>Prezentace aplikace PowerPoint</vt:lpstr>
      <vt:lpstr>Úkoly textové kritiky</vt:lpstr>
      <vt:lpstr>Prezentace aplikace PowerPoint</vt:lpstr>
      <vt:lpstr>Prezentace aplikace PowerPoint</vt:lpstr>
      <vt:lpstr>Prezentace aplikace PowerPoint</vt:lpstr>
      <vt:lpstr>Náležitosti kritické edice</vt:lpstr>
      <vt:lpstr>Prezentace aplikace PowerPoint</vt:lpstr>
      <vt:lpstr>Prezentace aplikace PowerPoint</vt:lpstr>
      <vt:lpstr>Další možnosti zpřístupňování staré literatury </vt:lpstr>
      <vt:lpstr>Prezentace aplikace PowerPoint</vt:lpstr>
      <vt:lpstr>Prezentace aplikace PowerPoint</vt:lpstr>
      <vt:lpstr>Prezentace aplikace PowerPoint</vt:lpstr>
      <vt:lpstr>Prezentace aplikace PowerPoint</vt:lpstr>
      <vt:lpstr>Absence definitivní, neměnné textové verze, stabilního, autorizací uzavřeného textu</vt:lpstr>
      <vt:lpstr>Specifika staré literatury, zejména středověké</vt:lpstr>
      <vt:lpstr>Prezentace aplikace PowerPoint</vt:lpstr>
      <vt:lpstr>ad IV. připravit kritické vydání textu</vt:lpstr>
      <vt:lpstr>transliterace</vt:lpstr>
      <vt:lpstr>transkripce</vt:lpstr>
      <vt:lpstr>             faksimile</vt:lpstr>
      <vt:lpstr>vydání památky</vt:lpstr>
      <vt:lpstr>synoptické vydání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literatura: J. Sichálek: Editologická problematika staročeské literatury. In M. Kosák – J. Flaišman a kol.: Editologie (od náčrtu ke knize). Praha 2018, s. 219–262.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Textová svědectví staré literatury  a  ediční zpřístupňování staré literatury</dc:title>
  <dc:creator>Škarpová, Marie</dc:creator>
  <cp:lastModifiedBy>Škarpová, Marie</cp:lastModifiedBy>
  <cp:revision>30</cp:revision>
  <dcterms:created xsi:type="dcterms:W3CDTF">2021-02-22T12:56:08Z</dcterms:created>
  <dcterms:modified xsi:type="dcterms:W3CDTF">2023-03-14T12:03:19Z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0x010100CE946E930D6BFA4A8230C713FF729B4E</vt:lpwstr>
  </property>
</Properties>
</file>