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1" r:id="rId3"/>
    <p:sldId id="257" r:id="rId4"/>
    <p:sldId id="272" r:id="rId5"/>
    <p:sldId id="273" r:id="rId6"/>
    <p:sldId id="260" r:id="rId7"/>
    <p:sldId id="274" r:id="rId8"/>
    <p:sldId id="265" r:id="rId9"/>
    <p:sldId id="266" r:id="rId10"/>
    <p:sldId id="270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3" autoAdjust="0"/>
    <p:restoredTop sz="91730" autoAdjust="0"/>
  </p:normalViewPr>
  <p:slideViewPr>
    <p:cSldViewPr snapToGrid="0">
      <p:cViewPr varScale="1">
        <p:scale>
          <a:sx n="63" d="100"/>
          <a:sy n="63" d="100"/>
        </p:scale>
        <p:origin x="6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123C1-DED3-4675-BB80-25BAF0A01A41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CF4A1-05E3-4E1E-84BF-48F76E180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51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80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59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72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47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6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3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00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26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51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93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79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129E-9400-4B13-9D17-3DFABA27C6AB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AEAF4-E106-4C77-81F8-D61D291C68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44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+mn-lt"/>
              </a:rPr>
              <a:t>PERFECTUM: HEBBEN OF ZIJN?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573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HEBBEN </a:t>
            </a:r>
            <a:r>
              <a:rPr lang="cs-CZ" b="1" dirty="0" err="1" smtClean="0"/>
              <a:t>of</a:t>
            </a:r>
            <a:r>
              <a:rPr lang="cs-CZ" b="1" dirty="0" smtClean="0"/>
              <a:t> ZIJN met </a:t>
            </a:r>
            <a:r>
              <a:rPr lang="cs-CZ" b="1" dirty="0" err="1" smtClean="0"/>
              <a:t>betekenisverschil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0593"/>
          </a:xfrm>
        </p:spPr>
        <p:txBody>
          <a:bodyPr/>
          <a:lstStyle/>
          <a:p>
            <a:pPr lvl="0"/>
            <a:r>
              <a:rPr lang="cs-CZ" b="1" dirty="0" smtClean="0"/>
              <a:t>ÓNDERGAAN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intransitief</a:t>
            </a:r>
            <a:r>
              <a:rPr lang="cs-CZ" dirty="0"/>
              <a:t>)  +  </a:t>
            </a:r>
            <a:r>
              <a:rPr lang="cs-CZ" b="1" i="1" dirty="0" err="1"/>
              <a:t>zijn</a:t>
            </a:r>
            <a:r>
              <a:rPr lang="cs-CZ" dirty="0" smtClean="0"/>
              <a:t>:</a:t>
            </a:r>
          </a:p>
          <a:p>
            <a:pPr marL="0" lv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lvl="3"/>
            <a:r>
              <a:rPr lang="cs-CZ" sz="3600" i="1" dirty="0" smtClean="0">
                <a:solidFill>
                  <a:srgbClr val="FF0000"/>
                </a:solidFill>
              </a:rPr>
              <a:t>De </a:t>
            </a:r>
            <a:r>
              <a:rPr lang="cs-CZ" sz="3600" i="1" dirty="0" err="1">
                <a:solidFill>
                  <a:srgbClr val="FF0000"/>
                </a:solidFill>
              </a:rPr>
              <a:t>zon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b="1" i="1" u="sng" dirty="0" err="1">
                <a:solidFill>
                  <a:srgbClr val="FF0000"/>
                </a:solidFill>
              </a:rPr>
              <a:t>is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i="1" u="sng" dirty="0" err="1">
                <a:solidFill>
                  <a:srgbClr val="FF0000"/>
                </a:solidFill>
              </a:rPr>
              <a:t>ondergegaan</a:t>
            </a:r>
            <a:r>
              <a:rPr lang="cs-CZ" sz="3600" i="1" dirty="0">
                <a:solidFill>
                  <a:srgbClr val="FF0000"/>
                </a:solidFill>
              </a:rPr>
              <a:t>.</a:t>
            </a:r>
            <a:r>
              <a:rPr lang="cs-CZ" sz="3600" dirty="0">
                <a:solidFill>
                  <a:srgbClr val="FF0000"/>
                </a:solidFill>
              </a:rPr>
              <a:t>	</a:t>
            </a:r>
            <a:r>
              <a:rPr lang="cs-CZ" dirty="0"/>
              <a:t>		</a:t>
            </a:r>
            <a:endParaRPr lang="cs-CZ" i="1" dirty="0" smtClean="0"/>
          </a:p>
          <a:p>
            <a:pPr marL="0" lvl="0" indent="0">
              <a:buNone/>
            </a:pPr>
            <a:endParaRPr lang="cs-CZ" sz="1200" dirty="0" smtClean="0"/>
          </a:p>
          <a:p>
            <a:pPr marL="0" lvl="0" indent="0">
              <a:buNone/>
            </a:pPr>
            <a:r>
              <a:rPr lang="cs-CZ" dirty="0" smtClean="0"/>
              <a:t>X</a:t>
            </a:r>
          </a:p>
          <a:p>
            <a:pPr marL="0" lvl="0" indent="0">
              <a:buNone/>
            </a:pPr>
            <a:endParaRPr lang="cs-CZ" sz="1800" i="1" dirty="0"/>
          </a:p>
          <a:p>
            <a:r>
              <a:rPr lang="cs-CZ" b="1" dirty="0" err="1"/>
              <a:t>i</a:t>
            </a:r>
            <a:r>
              <a:rPr lang="cs-CZ" b="1" dirty="0" err="1" smtClean="0"/>
              <a:t>ets</a:t>
            </a:r>
            <a:r>
              <a:rPr lang="cs-CZ" b="1" dirty="0" smtClean="0"/>
              <a:t> ONDERGÁÁN</a:t>
            </a:r>
            <a:r>
              <a:rPr lang="cs-CZ" dirty="0" smtClean="0"/>
              <a:t> (</a:t>
            </a:r>
            <a:r>
              <a:rPr lang="cs-CZ" dirty="0" err="1" smtClean="0"/>
              <a:t>transitief</a:t>
            </a:r>
            <a:r>
              <a:rPr lang="cs-CZ" dirty="0" smtClean="0"/>
              <a:t>) + </a:t>
            </a:r>
            <a:r>
              <a:rPr lang="cs-CZ" b="1" i="1" dirty="0" err="1" smtClean="0"/>
              <a:t>hebben</a:t>
            </a:r>
            <a:r>
              <a:rPr lang="cs-CZ" dirty="0" smtClean="0"/>
              <a:t>:     	</a:t>
            </a:r>
            <a:endParaRPr lang="cs-CZ" dirty="0" smtClean="0"/>
          </a:p>
          <a:p>
            <a:pPr lvl="4"/>
            <a:r>
              <a:rPr lang="cs-CZ" sz="3600" i="1" dirty="0" err="1">
                <a:solidFill>
                  <a:srgbClr val="FF0000"/>
                </a:solidFill>
              </a:rPr>
              <a:t>Hij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b="1" i="1" u="sng" dirty="0" err="1">
                <a:solidFill>
                  <a:srgbClr val="FF0000"/>
                </a:solidFill>
              </a:rPr>
              <a:t>heeft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i="1" dirty="0" err="1">
                <a:solidFill>
                  <a:srgbClr val="FF0000"/>
                </a:solidFill>
              </a:rPr>
              <a:t>een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i="1" dirty="0" err="1">
                <a:solidFill>
                  <a:srgbClr val="FF0000"/>
                </a:solidFill>
              </a:rPr>
              <a:t>zware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i="1" dirty="0" err="1">
                <a:solidFill>
                  <a:srgbClr val="FF0000"/>
                </a:solidFill>
              </a:rPr>
              <a:t>operatie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i="1" u="sng" dirty="0" err="1">
                <a:solidFill>
                  <a:srgbClr val="FF0000"/>
                </a:solidFill>
              </a:rPr>
              <a:t>ondergaan</a:t>
            </a:r>
            <a:r>
              <a:rPr lang="cs-CZ" sz="3600" i="1" dirty="0">
                <a:solidFill>
                  <a:srgbClr val="FF0000"/>
                </a:solidFill>
              </a:rPr>
              <a:t>.</a:t>
            </a:r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4" name="Obrázek 3" descr="Západ Slunce Moře Vlny · Fotografie zdarma na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900" y="1626320"/>
            <a:ext cx="3771900" cy="2514600"/>
          </a:xfrm>
          <a:prstGeom prst="rect">
            <a:avLst/>
          </a:prstGeom>
        </p:spPr>
      </p:pic>
      <p:pic>
        <p:nvPicPr>
          <p:cNvPr id="5" name="Obrázek 4" descr="Method Man: Surgeon, Soldier, Shooter | Lt. Col. John Cletus… | Flick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83" y="5100321"/>
            <a:ext cx="2419387" cy="159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429760" y="2306320"/>
            <a:ext cx="322716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5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ZIJN</a:t>
            </a:r>
            <a:endParaRPr lang="cs-CZ" sz="11500" b="1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77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6560" y="175490"/>
            <a:ext cx="4968240" cy="70658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b="1" u="sng" dirty="0"/>
              <a:t/>
            </a:r>
            <a:br>
              <a:rPr lang="cs-CZ" b="1" u="sng" dirty="0"/>
            </a:br>
            <a:r>
              <a:rPr lang="cs-CZ" b="1" u="sng" dirty="0" err="1" smtClean="0">
                <a:latin typeface="+mn-lt"/>
              </a:rPr>
              <a:t>Het</a:t>
            </a:r>
            <a:r>
              <a:rPr lang="cs-CZ" b="1" u="sng" dirty="0" smtClean="0">
                <a:latin typeface="+mn-lt"/>
              </a:rPr>
              <a:t> </a:t>
            </a:r>
            <a:r>
              <a:rPr lang="cs-CZ" b="1" u="sng" dirty="0" err="1" smtClean="0">
                <a:latin typeface="+mn-lt"/>
              </a:rPr>
              <a:t>gebruik</a:t>
            </a:r>
            <a:r>
              <a:rPr lang="cs-CZ" b="1" u="sng" dirty="0" smtClean="0">
                <a:latin typeface="+mn-lt"/>
              </a:rPr>
              <a:t> van </a:t>
            </a:r>
            <a:r>
              <a:rPr lang="cs-CZ" b="1" i="1" u="sng" dirty="0" err="1" smtClean="0">
                <a:latin typeface="+mn-lt"/>
              </a:rPr>
              <a:t>zijn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6920" y="1097280"/>
            <a:ext cx="10515600" cy="556768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b="1" u="sng" dirty="0" err="1" smtClean="0">
                <a:solidFill>
                  <a:srgbClr val="C00000"/>
                </a:solidFill>
              </a:rPr>
              <a:t>intransitieve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werkwoorden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van </a:t>
            </a:r>
            <a:r>
              <a:rPr lang="cs-CZ" b="1" u="sng" dirty="0" err="1" smtClean="0">
                <a:solidFill>
                  <a:srgbClr val="C00000"/>
                </a:solidFill>
              </a:rPr>
              <a:t>verandering</a:t>
            </a:r>
            <a:r>
              <a:rPr lang="cs-CZ" b="1" u="sng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b="1" i="1" dirty="0" err="1" smtClean="0"/>
              <a:t>aankomen</a:t>
            </a:r>
            <a:r>
              <a:rPr lang="cs-CZ" b="1" dirty="0"/>
              <a:t>, </a:t>
            </a:r>
            <a:r>
              <a:rPr lang="cs-CZ" b="1" i="1" dirty="0" err="1"/>
              <a:t>gaan</a:t>
            </a:r>
            <a:r>
              <a:rPr lang="cs-CZ" b="1" dirty="0"/>
              <a:t>, </a:t>
            </a:r>
            <a:r>
              <a:rPr lang="cs-CZ" b="1" i="1" dirty="0" err="1"/>
              <a:t>groeien</a:t>
            </a:r>
            <a:r>
              <a:rPr lang="cs-CZ" b="1" dirty="0"/>
              <a:t>, </a:t>
            </a:r>
            <a:r>
              <a:rPr lang="cs-CZ" b="1" i="1" dirty="0" err="1"/>
              <a:t>komen</a:t>
            </a:r>
            <a:r>
              <a:rPr lang="cs-CZ" b="1" dirty="0"/>
              <a:t>, </a:t>
            </a:r>
            <a:r>
              <a:rPr lang="cs-CZ" b="1" i="1" dirty="0" err="1"/>
              <a:t>opstaan</a:t>
            </a:r>
            <a:r>
              <a:rPr lang="cs-CZ" b="1" dirty="0"/>
              <a:t>, </a:t>
            </a:r>
            <a:r>
              <a:rPr lang="cs-CZ" b="1" i="1" dirty="0" err="1"/>
              <a:t>rijzen</a:t>
            </a:r>
            <a:r>
              <a:rPr lang="cs-CZ" b="1" dirty="0"/>
              <a:t>, </a:t>
            </a:r>
            <a:r>
              <a:rPr lang="cs-CZ" b="1" i="1" dirty="0" err="1"/>
              <a:t>schrikken</a:t>
            </a:r>
            <a:r>
              <a:rPr lang="cs-CZ" b="1" dirty="0"/>
              <a:t>, </a:t>
            </a:r>
            <a:r>
              <a:rPr lang="cs-CZ" b="1" i="1" dirty="0" err="1"/>
              <a:t>sterven</a:t>
            </a:r>
            <a:r>
              <a:rPr lang="cs-CZ" b="1" dirty="0"/>
              <a:t>, </a:t>
            </a:r>
            <a:r>
              <a:rPr lang="cs-CZ" b="1" i="1" dirty="0" err="1"/>
              <a:t>stijgen</a:t>
            </a:r>
            <a:r>
              <a:rPr lang="cs-CZ" b="1" dirty="0"/>
              <a:t>, </a:t>
            </a:r>
            <a:r>
              <a:rPr lang="cs-CZ" b="1" i="1" dirty="0" err="1"/>
              <a:t>vallen</a:t>
            </a:r>
            <a:r>
              <a:rPr lang="cs-CZ" b="1" dirty="0"/>
              <a:t>, </a:t>
            </a:r>
            <a:r>
              <a:rPr lang="cs-CZ" b="1" i="1" dirty="0" err="1"/>
              <a:t>vergrijzen</a:t>
            </a:r>
            <a:r>
              <a:rPr lang="cs-CZ" b="1" dirty="0"/>
              <a:t>, </a:t>
            </a:r>
            <a:r>
              <a:rPr lang="cs-CZ" b="1" i="1" dirty="0" err="1"/>
              <a:t>verouderen</a:t>
            </a:r>
            <a:r>
              <a:rPr lang="cs-CZ" b="1" dirty="0"/>
              <a:t>, </a:t>
            </a:r>
            <a:r>
              <a:rPr lang="cs-CZ" b="1" i="1" dirty="0" err="1"/>
              <a:t>vertrekken</a:t>
            </a:r>
            <a:r>
              <a:rPr lang="cs-CZ" b="1" dirty="0"/>
              <a:t>, </a:t>
            </a:r>
            <a:r>
              <a:rPr lang="cs-CZ" b="1" i="1" dirty="0" err="1"/>
              <a:t>vluchten</a:t>
            </a:r>
            <a:r>
              <a:rPr lang="cs-CZ" b="1" dirty="0"/>
              <a:t>, </a:t>
            </a:r>
            <a:r>
              <a:rPr lang="cs-CZ" b="1" i="1" dirty="0" err="1"/>
              <a:t>worden</a:t>
            </a:r>
            <a:r>
              <a:rPr lang="cs-CZ" i="1" dirty="0" smtClean="0"/>
              <a:t>…</a:t>
            </a:r>
          </a:p>
          <a:p>
            <a:pPr lvl="0">
              <a:lnSpc>
                <a:spcPct val="150000"/>
              </a:lnSpc>
            </a:pPr>
            <a:r>
              <a:rPr lang="cs-CZ" i="1" dirty="0" err="1" smtClean="0">
                <a:solidFill>
                  <a:srgbClr val="C00000"/>
                </a:solidFill>
              </a:rPr>
              <a:t>Hij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u="sng" dirty="0" err="1">
                <a:solidFill>
                  <a:srgbClr val="C00000"/>
                </a:solidFill>
              </a:rPr>
              <a:t>is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zojuist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u="sng" dirty="0" err="1">
                <a:solidFill>
                  <a:srgbClr val="C00000"/>
                </a:solidFill>
              </a:rPr>
              <a:t>aangekomen</a:t>
            </a:r>
            <a:r>
              <a:rPr lang="cs-CZ" i="1" dirty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cs-CZ" i="1" dirty="0" err="1">
                <a:solidFill>
                  <a:srgbClr val="C00000"/>
                </a:solidFill>
              </a:rPr>
              <a:t>Het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water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u="sng" dirty="0" err="1">
                <a:solidFill>
                  <a:srgbClr val="C00000"/>
                </a:solidFill>
              </a:rPr>
              <a:t>is</a:t>
            </a:r>
            <a:r>
              <a:rPr lang="cs-CZ" i="1" u="sng" dirty="0">
                <a:solidFill>
                  <a:srgbClr val="C00000"/>
                </a:solidFill>
              </a:rPr>
              <a:t> </a:t>
            </a:r>
            <a:r>
              <a:rPr lang="cs-CZ" i="1" u="sng" dirty="0" err="1">
                <a:solidFill>
                  <a:srgbClr val="C00000"/>
                </a:solidFill>
              </a:rPr>
              <a:t>bevroren</a:t>
            </a:r>
            <a:r>
              <a:rPr lang="cs-CZ" i="1" dirty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cs-CZ" i="1" dirty="0">
                <a:solidFill>
                  <a:srgbClr val="C00000"/>
                </a:solidFill>
              </a:rPr>
              <a:t>Na </a:t>
            </a:r>
            <a:r>
              <a:rPr lang="cs-CZ" i="1" dirty="0" err="1">
                <a:solidFill>
                  <a:srgbClr val="C00000"/>
                </a:solidFill>
              </a:rPr>
              <a:t>een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kwartier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u="sng" dirty="0" err="1">
                <a:solidFill>
                  <a:srgbClr val="C00000"/>
                </a:solidFill>
              </a:rPr>
              <a:t>zijn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we</a:t>
            </a:r>
            <a:r>
              <a:rPr lang="cs-CZ" i="1" dirty="0">
                <a:solidFill>
                  <a:srgbClr val="C00000"/>
                </a:solidFill>
              </a:rPr>
              <a:t> maar </a:t>
            </a:r>
            <a:r>
              <a:rPr lang="cs-CZ" i="1" u="sng" dirty="0" err="1">
                <a:solidFill>
                  <a:srgbClr val="C00000"/>
                </a:solidFill>
              </a:rPr>
              <a:t>gegaan</a:t>
            </a:r>
            <a:r>
              <a:rPr lang="cs-CZ" i="1" dirty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cs-CZ" i="1" u="sng" dirty="0" err="1">
                <a:solidFill>
                  <a:srgbClr val="C00000"/>
                </a:solidFill>
              </a:rPr>
              <a:t>Is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hij</a:t>
            </a:r>
            <a:r>
              <a:rPr lang="cs-CZ" i="1" dirty="0">
                <a:solidFill>
                  <a:srgbClr val="C00000"/>
                </a:solidFill>
              </a:rPr>
              <a:t> al </a:t>
            </a:r>
            <a:r>
              <a:rPr lang="cs-CZ" i="1" u="sng" dirty="0" err="1">
                <a:solidFill>
                  <a:srgbClr val="C00000"/>
                </a:solidFill>
              </a:rPr>
              <a:t>vertrokken</a:t>
            </a:r>
            <a:r>
              <a:rPr lang="cs-CZ" i="1" dirty="0" smtClean="0">
                <a:solidFill>
                  <a:srgbClr val="C00000"/>
                </a:solidFill>
              </a:rPr>
              <a:t>?</a:t>
            </a:r>
          </a:p>
          <a:p>
            <a:pPr lvl="0">
              <a:lnSpc>
                <a:spcPct val="150000"/>
              </a:lnSpc>
            </a:pPr>
            <a:r>
              <a:rPr lang="cs-CZ" i="1" dirty="0" err="1" smtClean="0">
                <a:solidFill>
                  <a:srgbClr val="C00000"/>
                </a:solidFill>
              </a:rPr>
              <a:t>Hij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u="sng" dirty="0" err="1" smtClean="0">
                <a:solidFill>
                  <a:srgbClr val="C00000"/>
                </a:solidFill>
              </a:rPr>
              <a:t>is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vader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u="sng" dirty="0" err="1" smtClean="0">
                <a:solidFill>
                  <a:srgbClr val="C00000"/>
                </a:solidFill>
              </a:rPr>
              <a:t>geworden</a:t>
            </a:r>
            <a:r>
              <a:rPr lang="cs-CZ" i="1" dirty="0" smtClean="0">
                <a:solidFill>
                  <a:srgbClr val="C00000"/>
                </a:solidFill>
              </a:rPr>
              <a:t>!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858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6560" y="175490"/>
            <a:ext cx="4968240" cy="70658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b="1" u="sng" dirty="0"/>
              <a:t/>
            </a:r>
            <a:br>
              <a:rPr lang="cs-CZ" b="1" u="sng" dirty="0"/>
            </a:br>
            <a:r>
              <a:rPr lang="cs-CZ" b="1" u="sng" dirty="0" err="1" smtClean="0">
                <a:latin typeface="+mn-lt"/>
              </a:rPr>
              <a:t>Het</a:t>
            </a:r>
            <a:r>
              <a:rPr lang="cs-CZ" b="1" u="sng" dirty="0" smtClean="0">
                <a:latin typeface="+mn-lt"/>
              </a:rPr>
              <a:t> </a:t>
            </a:r>
            <a:r>
              <a:rPr lang="cs-CZ" b="1" u="sng" dirty="0" err="1" smtClean="0">
                <a:latin typeface="+mn-lt"/>
              </a:rPr>
              <a:t>gebruik</a:t>
            </a:r>
            <a:r>
              <a:rPr lang="cs-CZ" b="1" u="sng" dirty="0" smtClean="0">
                <a:latin typeface="+mn-lt"/>
              </a:rPr>
              <a:t> van </a:t>
            </a:r>
            <a:r>
              <a:rPr lang="cs-CZ" b="1" i="1" u="sng" dirty="0" err="1" smtClean="0">
                <a:latin typeface="+mn-lt"/>
              </a:rPr>
              <a:t>zijn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016000"/>
            <a:ext cx="10515600" cy="5567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2. de </a:t>
            </a:r>
            <a:r>
              <a:rPr lang="cs-CZ" b="1" u="sng" dirty="0" err="1" smtClean="0">
                <a:solidFill>
                  <a:srgbClr val="C00000"/>
                </a:solidFill>
              </a:rPr>
              <a:t>volgende</a:t>
            </a:r>
            <a:r>
              <a:rPr lang="cs-CZ" b="1" u="sng" dirty="0" smtClean="0">
                <a:solidFill>
                  <a:srgbClr val="C00000"/>
                </a:solidFill>
              </a:rPr>
              <a:t> (</a:t>
            </a:r>
            <a:r>
              <a:rPr lang="cs-CZ" b="1" u="sng" dirty="0" err="1" smtClean="0">
                <a:solidFill>
                  <a:srgbClr val="C00000"/>
                </a:solidFill>
              </a:rPr>
              <a:t>intransitieve</a:t>
            </a:r>
            <a:r>
              <a:rPr lang="cs-CZ" b="1" u="sng" dirty="0" smtClean="0">
                <a:solidFill>
                  <a:srgbClr val="C00000"/>
                </a:solidFill>
              </a:rPr>
              <a:t>) </a:t>
            </a:r>
            <a:r>
              <a:rPr lang="cs-CZ" b="1" u="sng" dirty="0" err="1" smtClean="0">
                <a:solidFill>
                  <a:srgbClr val="C00000"/>
                </a:solidFill>
              </a:rPr>
              <a:t>werkwoorden</a:t>
            </a:r>
            <a:r>
              <a:rPr lang="cs-CZ" b="1" u="sng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endParaRPr lang="cs-CZ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i="1" dirty="0" err="1"/>
              <a:t>blijken</a:t>
            </a:r>
            <a:r>
              <a:rPr lang="cs-CZ" b="1" dirty="0"/>
              <a:t>, </a:t>
            </a:r>
            <a:r>
              <a:rPr lang="cs-CZ" b="1" i="1" dirty="0" err="1"/>
              <a:t>blijven</a:t>
            </a:r>
            <a:r>
              <a:rPr lang="cs-CZ" b="1" dirty="0"/>
              <a:t>, </a:t>
            </a:r>
            <a:r>
              <a:rPr lang="cs-CZ" b="1" i="1" dirty="0" err="1"/>
              <a:t>gebeuren</a:t>
            </a:r>
            <a:r>
              <a:rPr lang="cs-CZ" b="1" dirty="0"/>
              <a:t>, </a:t>
            </a:r>
            <a:r>
              <a:rPr lang="cs-CZ" b="1" i="1" dirty="0" err="1"/>
              <a:t>lukken</a:t>
            </a:r>
            <a:r>
              <a:rPr lang="cs-CZ" b="1" dirty="0"/>
              <a:t>, </a:t>
            </a:r>
            <a:r>
              <a:rPr lang="cs-CZ" b="1" i="1" dirty="0" err="1"/>
              <a:t>mislukken</a:t>
            </a:r>
            <a:r>
              <a:rPr lang="cs-CZ" b="1" dirty="0"/>
              <a:t>, </a:t>
            </a:r>
            <a:r>
              <a:rPr lang="cs-CZ" b="1" i="1" dirty="0" err="1"/>
              <a:t>slagen</a:t>
            </a:r>
            <a:r>
              <a:rPr lang="cs-CZ" b="1" i="1" dirty="0"/>
              <a:t>, </a:t>
            </a:r>
            <a:r>
              <a:rPr lang="cs-CZ" b="1" i="1" dirty="0" err="1" smtClean="0"/>
              <a:t>zijn</a:t>
            </a:r>
            <a:r>
              <a:rPr lang="cs-CZ" i="1" dirty="0" smtClean="0"/>
              <a:t> …</a:t>
            </a:r>
            <a:r>
              <a:rPr lang="cs-CZ" dirty="0" smtClean="0"/>
              <a:t> </a:t>
            </a:r>
            <a:endParaRPr lang="cs-CZ" dirty="0"/>
          </a:p>
          <a:p>
            <a:pPr lvl="0">
              <a:lnSpc>
                <a:spcPct val="150000"/>
              </a:lnSpc>
            </a:pPr>
            <a:endParaRPr lang="cs-CZ" i="1" dirty="0" smtClean="0">
              <a:solidFill>
                <a:srgbClr val="C00000"/>
              </a:solidFill>
            </a:endParaRPr>
          </a:p>
          <a:p>
            <a:pPr lvl="0"/>
            <a:r>
              <a:rPr lang="cs-CZ" i="1" dirty="0" err="1" smtClean="0">
                <a:solidFill>
                  <a:srgbClr val="C00000"/>
                </a:solidFill>
              </a:rPr>
              <a:t>Wat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is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er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gebeurd</a:t>
            </a:r>
            <a:r>
              <a:rPr lang="cs-CZ" i="1" dirty="0" smtClean="0">
                <a:solidFill>
                  <a:srgbClr val="C00000"/>
                </a:solidFill>
              </a:rPr>
              <a:t>?</a:t>
            </a:r>
          </a:p>
          <a:p>
            <a:pPr lvl="0"/>
            <a:endParaRPr lang="cs-CZ" i="1" dirty="0">
              <a:solidFill>
                <a:srgbClr val="C00000"/>
              </a:solidFill>
            </a:endParaRPr>
          </a:p>
          <a:p>
            <a:pPr lvl="0"/>
            <a:r>
              <a:rPr lang="cs-CZ" i="1" dirty="0" err="1">
                <a:solidFill>
                  <a:srgbClr val="C00000"/>
                </a:solidFill>
              </a:rPr>
              <a:t>Ik</a:t>
            </a:r>
            <a:r>
              <a:rPr lang="cs-CZ" i="1" dirty="0">
                <a:solidFill>
                  <a:srgbClr val="C00000"/>
                </a:solidFill>
              </a:rPr>
              <a:t> ben </a:t>
            </a:r>
            <a:r>
              <a:rPr lang="cs-CZ" i="1" dirty="0" err="1">
                <a:solidFill>
                  <a:srgbClr val="C00000"/>
                </a:solidFill>
              </a:rPr>
              <a:t>toch</a:t>
            </a:r>
            <a:r>
              <a:rPr lang="cs-CZ" i="1" dirty="0">
                <a:solidFill>
                  <a:srgbClr val="C00000"/>
                </a:solidFill>
              </a:rPr>
              <a:t> maar </a:t>
            </a:r>
            <a:r>
              <a:rPr lang="cs-CZ" i="1" dirty="0" err="1">
                <a:solidFill>
                  <a:srgbClr val="C00000"/>
                </a:solidFill>
              </a:rPr>
              <a:t>wat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langer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gebleven</a:t>
            </a:r>
            <a:r>
              <a:rPr lang="cs-CZ" i="1" dirty="0">
                <a:solidFill>
                  <a:srgbClr val="C00000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360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6560" y="175490"/>
            <a:ext cx="4968240" cy="70658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b="1" u="sng" dirty="0"/>
              <a:t/>
            </a:r>
            <a:br>
              <a:rPr lang="cs-CZ" b="1" u="sng" dirty="0"/>
            </a:br>
            <a:r>
              <a:rPr lang="cs-CZ" b="1" u="sng" dirty="0" err="1" smtClean="0">
                <a:latin typeface="+mn-lt"/>
              </a:rPr>
              <a:t>Het</a:t>
            </a:r>
            <a:r>
              <a:rPr lang="cs-CZ" b="1" u="sng" dirty="0" smtClean="0">
                <a:latin typeface="+mn-lt"/>
              </a:rPr>
              <a:t> </a:t>
            </a:r>
            <a:r>
              <a:rPr lang="cs-CZ" b="1" u="sng" dirty="0" err="1" smtClean="0">
                <a:latin typeface="+mn-lt"/>
              </a:rPr>
              <a:t>gebruik</a:t>
            </a:r>
            <a:r>
              <a:rPr lang="cs-CZ" b="1" u="sng" dirty="0" smtClean="0">
                <a:latin typeface="+mn-lt"/>
              </a:rPr>
              <a:t> van </a:t>
            </a:r>
            <a:r>
              <a:rPr lang="cs-CZ" b="1" i="1" u="sng" dirty="0" err="1" smtClean="0">
                <a:latin typeface="+mn-lt"/>
              </a:rPr>
              <a:t>zijn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127760"/>
            <a:ext cx="10515600" cy="5455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3. </a:t>
            </a:r>
            <a:r>
              <a:rPr lang="cs-CZ" b="1" u="sng" dirty="0" err="1" smtClean="0">
                <a:solidFill>
                  <a:srgbClr val="C00000"/>
                </a:solidFill>
              </a:rPr>
              <a:t>werkwoorden</a:t>
            </a:r>
            <a:r>
              <a:rPr lang="cs-CZ" b="1" u="sng" dirty="0" smtClean="0">
                <a:solidFill>
                  <a:srgbClr val="C00000"/>
                </a:solidFill>
              </a:rPr>
              <a:t> van </a:t>
            </a:r>
            <a:r>
              <a:rPr lang="cs-CZ" b="1" u="sng" dirty="0" err="1" smtClean="0">
                <a:solidFill>
                  <a:srgbClr val="C00000"/>
                </a:solidFill>
              </a:rPr>
              <a:t>beweging</a:t>
            </a:r>
            <a:r>
              <a:rPr lang="cs-CZ" b="1" u="sng" dirty="0" smtClean="0">
                <a:solidFill>
                  <a:srgbClr val="C00000"/>
                </a:solidFill>
              </a:rPr>
              <a:t> met </a:t>
            </a:r>
            <a:r>
              <a:rPr lang="cs-CZ" b="1" u="sng" dirty="0" err="1" smtClean="0">
                <a:solidFill>
                  <a:srgbClr val="C00000"/>
                </a:solidFill>
              </a:rPr>
              <a:t>richting</a:t>
            </a:r>
            <a:endParaRPr lang="cs-CZ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i="1" dirty="0" err="1"/>
              <a:t>f</a:t>
            </a:r>
            <a:r>
              <a:rPr lang="cs-CZ" b="1" i="1" dirty="0" err="1" smtClean="0"/>
              <a:t>ietsen</a:t>
            </a:r>
            <a:r>
              <a:rPr lang="cs-CZ" b="1" i="1" dirty="0" smtClean="0"/>
              <a:t> (</a:t>
            </a:r>
            <a:r>
              <a:rPr lang="cs-CZ" b="1" i="1" dirty="0" err="1" smtClean="0"/>
              <a:t>naar</a:t>
            </a:r>
            <a:r>
              <a:rPr lang="cs-CZ" b="1" i="1" dirty="0" smtClean="0"/>
              <a:t>), </a:t>
            </a:r>
            <a:r>
              <a:rPr lang="cs-CZ" b="1" i="1" dirty="0" err="1" smtClean="0"/>
              <a:t>lopen</a:t>
            </a:r>
            <a:r>
              <a:rPr lang="cs-CZ" b="1" i="1" dirty="0" smtClean="0"/>
              <a:t> (</a:t>
            </a:r>
            <a:r>
              <a:rPr lang="cs-CZ" b="1" i="1" dirty="0" err="1" smtClean="0"/>
              <a:t>naar</a:t>
            </a:r>
            <a:r>
              <a:rPr lang="cs-CZ" b="1" i="1" dirty="0" smtClean="0"/>
              <a:t>), </a:t>
            </a:r>
            <a:r>
              <a:rPr lang="cs-CZ" b="1" i="1" dirty="0" err="1" smtClean="0"/>
              <a:t>vliegen</a:t>
            </a:r>
            <a:r>
              <a:rPr lang="cs-CZ" b="1" i="1" dirty="0" smtClean="0"/>
              <a:t> (</a:t>
            </a:r>
            <a:r>
              <a:rPr lang="cs-CZ" b="1" i="1" dirty="0" err="1" smtClean="0"/>
              <a:t>naar</a:t>
            </a:r>
            <a:r>
              <a:rPr lang="cs-CZ" b="1" i="1" dirty="0" smtClean="0"/>
              <a:t>)</a:t>
            </a:r>
            <a:r>
              <a:rPr lang="cs-CZ" b="1" dirty="0" smtClean="0"/>
              <a:t>, </a:t>
            </a:r>
            <a:r>
              <a:rPr lang="cs-CZ" b="1" i="1" dirty="0" err="1" smtClean="0"/>
              <a:t>rennen</a:t>
            </a:r>
            <a:r>
              <a:rPr lang="cs-CZ" b="1" i="1" dirty="0" smtClean="0"/>
              <a:t> (</a:t>
            </a:r>
            <a:r>
              <a:rPr lang="cs-CZ" b="1" i="1" dirty="0" err="1" smtClean="0"/>
              <a:t>naar</a:t>
            </a:r>
            <a:r>
              <a:rPr lang="cs-CZ" b="1" i="1" dirty="0" smtClean="0"/>
              <a:t>), …</a:t>
            </a:r>
          </a:p>
          <a:p>
            <a:pPr marL="0" indent="0">
              <a:buNone/>
            </a:pPr>
            <a:endParaRPr lang="cs-CZ" i="1" dirty="0" smtClean="0">
              <a:solidFill>
                <a:srgbClr val="C00000"/>
              </a:solidFill>
            </a:endParaRPr>
          </a:p>
          <a:p>
            <a:pPr lvl="0"/>
            <a:r>
              <a:rPr lang="cs-CZ" i="1" dirty="0" err="1" smtClean="0">
                <a:solidFill>
                  <a:srgbClr val="C00000"/>
                </a:solidFill>
              </a:rPr>
              <a:t>Hij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is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net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naar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het</a:t>
            </a:r>
            <a:r>
              <a:rPr lang="cs-CZ" i="1" dirty="0" smtClean="0">
                <a:solidFill>
                  <a:srgbClr val="C00000"/>
                </a:solidFill>
              </a:rPr>
              <a:t> station </a:t>
            </a:r>
            <a:r>
              <a:rPr lang="cs-CZ" i="1" dirty="0" err="1" smtClean="0">
                <a:solidFill>
                  <a:srgbClr val="C00000"/>
                </a:solidFill>
              </a:rPr>
              <a:t>gefietst</a:t>
            </a:r>
            <a:r>
              <a:rPr lang="cs-CZ" i="1" dirty="0" smtClean="0">
                <a:solidFill>
                  <a:srgbClr val="C00000"/>
                </a:solidFill>
              </a:rPr>
              <a:t>.</a:t>
            </a:r>
          </a:p>
          <a:p>
            <a:pPr lvl="0"/>
            <a:endParaRPr lang="cs-CZ" i="1" dirty="0">
              <a:solidFill>
                <a:srgbClr val="C00000"/>
              </a:solidFill>
            </a:endParaRPr>
          </a:p>
          <a:p>
            <a:pPr lvl="0"/>
            <a:r>
              <a:rPr lang="cs-CZ" i="1" dirty="0" smtClean="0">
                <a:solidFill>
                  <a:srgbClr val="C00000"/>
                </a:solidFill>
              </a:rPr>
              <a:t>Ben je </a:t>
            </a:r>
            <a:r>
              <a:rPr lang="cs-CZ" i="1" dirty="0" err="1" smtClean="0">
                <a:solidFill>
                  <a:srgbClr val="C00000"/>
                </a:solidFill>
              </a:rPr>
              <a:t>naar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Brussel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of</a:t>
            </a:r>
            <a:r>
              <a:rPr lang="cs-CZ" i="1" dirty="0" smtClean="0">
                <a:solidFill>
                  <a:srgbClr val="C00000"/>
                </a:solidFill>
              </a:rPr>
              <a:t> Amsterdam </a:t>
            </a:r>
            <a:r>
              <a:rPr lang="cs-CZ" i="1" dirty="0" err="1" smtClean="0">
                <a:solidFill>
                  <a:srgbClr val="C00000"/>
                </a:solidFill>
              </a:rPr>
              <a:t>gevlogen</a:t>
            </a:r>
            <a:r>
              <a:rPr lang="cs-CZ" i="1" dirty="0" smtClean="0">
                <a:solidFill>
                  <a:srgbClr val="C00000"/>
                </a:solidFill>
              </a:rPr>
              <a:t>?</a:t>
            </a:r>
            <a:endParaRPr lang="cs-CZ" i="1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978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040" y="1270000"/>
            <a:ext cx="11998960" cy="4906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rgbClr val="C00000"/>
                </a:solidFill>
              </a:rPr>
              <a:t>1. </a:t>
            </a:r>
            <a:r>
              <a:rPr lang="cs-CZ" sz="3200" dirty="0" smtClean="0">
                <a:solidFill>
                  <a:srgbClr val="C00000"/>
                </a:solidFill>
              </a:rPr>
              <a:t>met </a:t>
            </a:r>
            <a:r>
              <a:rPr lang="cs-CZ" sz="3200" dirty="0" err="1">
                <a:solidFill>
                  <a:srgbClr val="C00000"/>
                </a:solidFill>
              </a:rPr>
              <a:t>alle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ww’s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zonder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verandering</a:t>
            </a:r>
            <a:r>
              <a:rPr lang="cs-CZ" sz="3200" dirty="0" smtClean="0">
                <a:solidFill>
                  <a:srgbClr val="C00000"/>
                </a:solidFill>
              </a:rPr>
              <a:t> en </a:t>
            </a:r>
            <a:r>
              <a:rPr lang="cs-CZ" sz="3200" dirty="0" err="1" smtClean="0">
                <a:solidFill>
                  <a:srgbClr val="C00000"/>
                </a:solidFill>
              </a:rPr>
              <a:t>richting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endParaRPr lang="cs-CZ" sz="3200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endParaRPr lang="cs-CZ" sz="3200" u="sng" dirty="0" smtClean="0"/>
          </a:p>
          <a:p>
            <a:pPr marL="0" lvl="0" indent="0">
              <a:buNone/>
            </a:pPr>
            <a:r>
              <a:rPr lang="cs-CZ" sz="3200" u="sng" dirty="0" err="1" smtClean="0"/>
              <a:t>a.</a:t>
            </a:r>
            <a:r>
              <a:rPr lang="cs-CZ" sz="3200" u="sng" dirty="0" err="1" smtClean="0"/>
              <a:t>t</a:t>
            </a:r>
            <a:r>
              <a:rPr lang="cs-CZ" sz="3200" u="sng" dirty="0" err="1" smtClean="0"/>
              <a:t>ransitieve</a:t>
            </a:r>
            <a:r>
              <a:rPr lang="cs-CZ" sz="3200" dirty="0" smtClean="0"/>
              <a:t> </a:t>
            </a:r>
            <a:r>
              <a:rPr lang="cs-CZ" sz="3200" dirty="0"/>
              <a:t>(</a:t>
            </a:r>
            <a:r>
              <a:rPr lang="cs-CZ" sz="3200" dirty="0" err="1"/>
              <a:t>heel</a:t>
            </a:r>
            <a:r>
              <a:rPr lang="cs-CZ" sz="3200" dirty="0"/>
              <a:t> </a:t>
            </a:r>
            <a:r>
              <a:rPr lang="cs-CZ" sz="3200" dirty="0" err="1"/>
              <a:t>lange</a:t>
            </a:r>
            <a:r>
              <a:rPr lang="cs-CZ" sz="3200" dirty="0"/>
              <a:t> list!): </a:t>
            </a:r>
            <a:r>
              <a:rPr lang="cs-CZ" sz="3200" b="1" i="1" dirty="0" err="1"/>
              <a:t>bedoelen</a:t>
            </a:r>
            <a:r>
              <a:rPr lang="cs-CZ" sz="3200" b="1" dirty="0"/>
              <a:t>, </a:t>
            </a:r>
            <a:r>
              <a:rPr lang="cs-CZ" sz="3200" b="1" i="1" dirty="0" err="1"/>
              <a:t>begrijpen</a:t>
            </a:r>
            <a:r>
              <a:rPr lang="cs-CZ" sz="3200" b="1" dirty="0"/>
              <a:t>, </a:t>
            </a:r>
            <a:r>
              <a:rPr lang="cs-CZ" sz="3200" b="1" i="1" dirty="0" err="1"/>
              <a:t>haten</a:t>
            </a:r>
            <a:r>
              <a:rPr lang="cs-CZ" sz="3200" b="1" dirty="0"/>
              <a:t>, </a:t>
            </a:r>
            <a:r>
              <a:rPr lang="cs-CZ" sz="3200" b="1" i="1" dirty="0" err="1"/>
              <a:t>hebben</a:t>
            </a:r>
            <a:r>
              <a:rPr lang="cs-CZ" sz="3200" b="1" dirty="0"/>
              <a:t>, </a:t>
            </a:r>
            <a:r>
              <a:rPr lang="cs-CZ" sz="3200" b="1" i="1" dirty="0" err="1"/>
              <a:t>horen</a:t>
            </a:r>
            <a:r>
              <a:rPr lang="cs-CZ" sz="3200" b="1" dirty="0"/>
              <a:t>, </a:t>
            </a:r>
            <a:r>
              <a:rPr lang="cs-CZ" sz="3200" b="1" i="1" dirty="0" err="1"/>
              <a:t>kiezen</a:t>
            </a:r>
            <a:r>
              <a:rPr lang="cs-CZ" sz="3200" b="1" i="1" dirty="0"/>
              <a:t>, </a:t>
            </a:r>
            <a:r>
              <a:rPr lang="cs-CZ" sz="3200" b="1" i="1" dirty="0" err="1"/>
              <a:t>maken</a:t>
            </a:r>
            <a:r>
              <a:rPr lang="cs-CZ" sz="3200" b="1" dirty="0"/>
              <a:t>, </a:t>
            </a:r>
            <a:r>
              <a:rPr lang="cs-CZ" sz="3200" b="1" i="1" dirty="0" err="1"/>
              <a:t>sturen</a:t>
            </a:r>
            <a:r>
              <a:rPr lang="cs-CZ" sz="3200" b="1" dirty="0"/>
              <a:t>, </a:t>
            </a:r>
            <a:r>
              <a:rPr lang="cs-CZ" sz="3200" b="1" i="1" dirty="0" err="1"/>
              <a:t>doen</a:t>
            </a:r>
            <a:r>
              <a:rPr lang="cs-CZ" sz="3200" b="1" i="1" dirty="0"/>
              <a:t>, </a:t>
            </a:r>
            <a:r>
              <a:rPr lang="cs-CZ" sz="3200" b="1" i="1" dirty="0" err="1"/>
              <a:t>geven</a:t>
            </a:r>
            <a:r>
              <a:rPr lang="cs-CZ" sz="3200" b="1" i="1" dirty="0"/>
              <a:t>, </a:t>
            </a:r>
            <a:r>
              <a:rPr lang="cs-CZ" sz="3200" b="1" i="1" dirty="0" err="1"/>
              <a:t>gooien</a:t>
            </a:r>
            <a:r>
              <a:rPr lang="cs-CZ" sz="3200" b="1" i="1" dirty="0"/>
              <a:t>, </a:t>
            </a:r>
            <a:r>
              <a:rPr lang="cs-CZ" sz="3200" b="1" i="1" dirty="0" err="1"/>
              <a:t>vertellen</a:t>
            </a:r>
            <a:r>
              <a:rPr lang="cs-CZ" sz="3200" b="1" i="1" dirty="0"/>
              <a:t>, </a:t>
            </a:r>
            <a:r>
              <a:rPr lang="cs-CZ" sz="3200" b="1" i="1" dirty="0" err="1" smtClean="0"/>
              <a:t>zeggen</a:t>
            </a:r>
            <a:endParaRPr lang="cs-CZ" sz="3200" dirty="0"/>
          </a:p>
          <a:p>
            <a:endParaRPr lang="cs-CZ" sz="3200" dirty="0"/>
          </a:p>
          <a:p>
            <a:pPr lvl="0"/>
            <a:r>
              <a:rPr lang="cs-CZ" sz="3200" dirty="0">
                <a:solidFill>
                  <a:srgbClr val="C00000"/>
                </a:solidFill>
              </a:rPr>
              <a:t>De </a:t>
            </a:r>
            <a:r>
              <a:rPr lang="cs-CZ" sz="3200" dirty="0" err="1">
                <a:solidFill>
                  <a:srgbClr val="C00000"/>
                </a:solidFill>
              </a:rPr>
              <a:t>kinderen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i="1" dirty="0" err="1">
                <a:solidFill>
                  <a:srgbClr val="C00000"/>
                </a:solidFill>
              </a:rPr>
              <a:t>hebben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dirty="0" err="1">
                <a:solidFill>
                  <a:srgbClr val="C00000"/>
                </a:solidFill>
              </a:rPr>
              <a:t>allebei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dirty="0" err="1">
                <a:solidFill>
                  <a:srgbClr val="C00000"/>
                </a:solidFill>
              </a:rPr>
              <a:t>griep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i="1" dirty="0" err="1">
                <a:solidFill>
                  <a:srgbClr val="C00000"/>
                </a:solidFill>
              </a:rPr>
              <a:t>gehad</a:t>
            </a:r>
            <a:r>
              <a:rPr lang="cs-CZ" sz="3200" dirty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cs-CZ" sz="3200" dirty="0" err="1">
                <a:solidFill>
                  <a:srgbClr val="C00000"/>
                </a:solidFill>
              </a:rPr>
              <a:t>Ik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i="1" dirty="0" err="1">
                <a:solidFill>
                  <a:srgbClr val="C00000"/>
                </a:solidFill>
              </a:rPr>
              <a:t>heb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mijn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huiswerk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i="1" dirty="0" err="1" smtClean="0">
                <a:solidFill>
                  <a:srgbClr val="C00000"/>
                </a:solidFill>
              </a:rPr>
              <a:t>gemaakt</a:t>
            </a:r>
            <a:r>
              <a:rPr lang="cs-CZ" sz="3200" dirty="0" smtClean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cs-CZ" sz="3200" dirty="0" err="1" smtClean="0">
                <a:solidFill>
                  <a:srgbClr val="C00000"/>
                </a:solidFill>
              </a:rPr>
              <a:t>Wat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hebben</a:t>
            </a:r>
            <a:r>
              <a:rPr lang="cs-CZ" sz="3200" dirty="0" smtClean="0">
                <a:solidFill>
                  <a:srgbClr val="C00000"/>
                </a:solidFill>
              </a:rPr>
              <a:t> ze hem </a:t>
            </a:r>
            <a:r>
              <a:rPr lang="cs-CZ" sz="3200" dirty="0" err="1" smtClean="0">
                <a:solidFill>
                  <a:srgbClr val="C00000"/>
                </a:solidFill>
              </a:rPr>
              <a:t>gegeven</a:t>
            </a:r>
            <a:r>
              <a:rPr lang="cs-CZ" sz="3200" dirty="0" smtClean="0">
                <a:solidFill>
                  <a:srgbClr val="C00000"/>
                </a:solidFill>
              </a:rPr>
              <a:t>?</a:t>
            </a:r>
          </a:p>
          <a:p>
            <a:pPr lvl="0"/>
            <a:r>
              <a:rPr lang="cs-CZ" sz="3200" dirty="0" err="1" smtClean="0">
                <a:solidFill>
                  <a:srgbClr val="C00000"/>
                </a:solidFill>
              </a:rPr>
              <a:t>Heeft</a:t>
            </a:r>
            <a:r>
              <a:rPr lang="cs-CZ" sz="3200" dirty="0" smtClean="0">
                <a:solidFill>
                  <a:srgbClr val="C00000"/>
                </a:solidFill>
              </a:rPr>
              <a:t> u </a:t>
            </a:r>
            <a:r>
              <a:rPr lang="cs-CZ" sz="3200" dirty="0" err="1" smtClean="0">
                <a:solidFill>
                  <a:srgbClr val="C00000"/>
                </a:solidFill>
              </a:rPr>
              <a:t>een</a:t>
            </a:r>
            <a:r>
              <a:rPr lang="cs-CZ" sz="3200" dirty="0" smtClean="0">
                <a:solidFill>
                  <a:srgbClr val="C00000"/>
                </a:solidFill>
              </a:rPr>
              <a:t> e-mail </a:t>
            </a:r>
            <a:r>
              <a:rPr lang="cs-CZ" sz="3200" dirty="0" err="1" smtClean="0">
                <a:solidFill>
                  <a:srgbClr val="C00000"/>
                </a:solidFill>
              </a:rPr>
              <a:t>gestuurd</a:t>
            </a:r>
            <a:r>
              <a:rPr lang="cs-CZ" sz="3200" dirty="0" smtClean="0">
                <a:solidFill>
                  <a:srgbClr val="C00000"/>
                </a:solidFill>
              </a:rPr>
              <a:t>?</a:t>
            </a:r>
            <a:endParaRPr lang="cs-CZ" sz="3200" dirty="0">
              <a:solidFill>
                <a:srgbClr val="C0000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956560" y="175490"/>
            <a:ext cx="5486400" cy="8506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sz="12800" b="1" dirty="0" err="1" smtClean="0">
                <a:latin typeface="+mn-lt"/>
              </a:rPr>
              <a:t>Het</a:t>
            </a:r>
            <a:r>
              <a:rPr lang="cs-CZ" sz="12800" b="1" dirty="0" smtClean="0">
                <a:latin typeface="+mn-lt"/>
              </a:rPr>
              <a:t> </a:t>
            </a:r>
            <a:r>
              <a:rPr lang="cs-CZ" sz="12800" b="1" dirty="0" err="1" smtClean="0">
                <a:latin typeface="+mn-lt"/>
              </a:rPr>
              <a:t>gebruik</a:t>
            </a:r>
            <a:r>
              <a:rPr lang="cs-CZ" sz="12800" b="1" dirty="0" smtClean="0">
                <a:latin typeface="+mn-lt"/>
              </a:rPr>
              <a:t> van </a:t>
            </a:r>
            <a:r>
              <a:rPr lang="cs-CZ" sz="12800" b="1" i="1" u="sng" dirty="0" err="1" smtClean="0">
                <a:latin typeface="+mn-lt"/>
              </a:rPr>
              <a:t>hebben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5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040" y="1270000"/>
            <a:ext cx="11998960" cy="5100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rgbClr val="C00000"/>
                </a:solidFill>
              </a:rPr>
              <a:t>1. </a:t>
            </a:r>
            <a:r>
              <a:rPr lang="cs-CZ" sz="3200" dirty="0" smtClean="0">
                <a:solidFill>
                  <a:srgbClr val="C00000"/>
                </a:solidFill>
              </a:rPr>
              <a:t>met </a:t>
            </a:r>
            <a:r>
              <a:rPr lang="cs-CZ" sz="3200" dirty="0" err="1">
                <a:solidFill>
                  <a:srgbClr val="C00000"/>
                </a:solidFill>
              </a:rPr>
              <a:t>alle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ww’s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zonder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verandering</a:t>
            </a:r>
            <a:r>
              <a:rPr lang="cs-CZ" sz="3200" dirty="0" smtClean="0">
                <a:solidFill>
                  <a:srgbClr val="C00000"/>
                </a:solidFill>
              </a:rPr>
              <a:t> en </a:t>
            </a:r>
            <a:r>
              <a:rPr lang="cs-CZ" sz="3200" dirty="0" err="1" smtClean="0">
                <a:solidFill>
                  <a:srgbClr val="C00000"/>
                </a:solidFill>
              </a:rPr>
              <a:t>richting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endParaRPr lang="cs-CZ" sz="3200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endParaRPr lang="cs-CZ" sz="1600" u="sng" dirty="0" smtClean="0"/>
          </a:p>
          <a:p>
            <a:pPr marL="0" lvl="0" indent="0">
              <a:buNone/>
            </a:pPr>
            <a:r>
              <a:rPr lang="cs-CZ" sz="3200" u="sng" dirty="0" err="1" smtClean="0"/>
              <a:t>a.in</a:t>
            </a:r>
            <a:r>
              <a:rPr lang="cs-CZ" sz="3200" u="sng" dirty="0" err="1" smtClean="0"/>
              <a:t>t</a:t>
            </a:r>
            <a:r>
              <a:rPr lang="cs-CZ" sz="3200" u="sng" dirty="0" err="1" smtClean="0"/>
              <a:t>ransitieve</a:t>
            </a:r>
            <a:r>
              <a:rPr lang="cs-CZ" sz="3200" dirty="0" smtClean="0"/>
              <a:t> </a:t>
            </a:r>
            <a:r>
              <a:rPr lang="cs-CZ" sz="3200" dirty="0" err="1" smtClean="0"/>
              <a:t>zonder</a:t>
            </a:r>
            <a:r>
              <a:rPr lang="cs-CZ" sz="3200" dirty="0" smtClean="0"/>
              <a:t> </a:t>
            </a:r>
            <a:r>
              <a:rPr lang="cs-CZ" sz="3200" dirty="0" err="1" smtClean="0"/>
              <a:t>vernadering</a:t>
            </a:r>
            <a:r>
              <a:rPr lang="cs-CZ" sz="3200" dirty="0" smtClean="0"/>
              <a:t> (</a:t>
            </a:r>
            <a:r>
              <a:rPr lang="cs-CZ" sz="3200" dirty="0" err="1" smtClean="0"/>
              <a:t>lange</a:t>
            </a:r>
            <a:r>
              <a:rPr lang="cs-CZ" sz="3200" dirty="0" smtClean="0"/>
              <a:t> </a:t>
            </a:r>
            <a:r>
              <a:rPr lang="cs-CZ" sz="3200" dirty="0"/>
              <a:t>list!): 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b="1" i="1" dirty="0" err="1"/>
              <a:t>ademen</a:t>
            </a:r>
            <a:r>
              <a:rPr lang="cs-CZ" sz="3200" b="1" dirty="0"/>
              <a:t>, </a:t>
            </a:r>
            <a:r>
              <a:rPr lang="cs-CZ" sz="3200" b="1" i="1" dirty="0" err="1"/>
              <a:t>babbelen</a:t>
            </a:r>
            <a:r>
              <a:rPr lang="cs-CZ" sz="3200" b="1" dirty="0"/>
              <a:t>, </a:t>
            </a:r>
            <a:r>
              <a:rPr lang="cs-CZ" sz="3200" b="1" i="1" dirty="0" err="1"/>
              <a:t>hangen</a:t>
            </a:r>
            <a:r>
              <a:rPr lang="cs-CZ" sz="3200" b="1" dirty="0"/>
              <a:t>, </a:t>
            </a:r>
            <a:r>
              <a:rPr lang="cs-CZ" sz="3200" b="1" i="1" dirty="0" err="1"/>
              <a:t>leven</a:t>
            </a:r>
            <a:r>
              <a:rPr lang="cs-CZ" sz="3200" b="1" dirty="0"/>
              <a:t>, </a:t>
            </a:r>
            <a:r>
              <a:rPr lang="cs-CZ" sz="3200" b="1" i="1" dirty="0" err="1"/>
              <a:t>liggen</a:t>
            </a:r>
            <a:r>
              <a:rPr lang="cs-CZ" sz="3200" b="1" dirty="0"/>
              <a:t>, </a:t>
            </a:r>
            <a:r>
              <a:rPr lang="cs-CZ" sz="3200" b="1" i="1" dirty="0" err="1"/>
              <a:t>schijnen</a:t>
            </a:r>
            <a:r>
              <a:rPr lang="cs-CZ" sz="3200" b="1" dirty="0"/>
              <a:t>, </a:t>
            </a:r>
            <a:r>
              <a:rPr lang="cs-CZ" sz="3200" b="1" i="1" dirty="0" err="1"/>
              <a:t>slapen</a:t>
            </a:r>
            <a:r>
              <a:rPr lang="cs-CZ" sz="3200" b="1" dirty="0"/>
              <a:t>, </a:t>
            </a:r>
            <a:r>
              <a:rPr lang="cs-CZ" sz="3200" b="1" i="1" dirty="0" err="1"/>
              <a:t>staan</a:t>
            </a:r>
            <a:r>
              <a:rPr lang="cs-CZ" sz="3200" b="1" dirty="0"/>
              <a:t>, </a:t>
            </a:r>
            <a:r>
              <a:rPr lang="cs-CZ" sz="3200" b="1" i="1" dirty="0" err="1"/>
              <a:t>tennissen</a:t>
            </a:r>
            <a:r>
              <a:rPr lang="cs-CZ" sz="3200" b="1" dirty="0"/>
              <a:t>, </a:t>
            </a:r>
            <a:r>
              <a:rPr lang="cs-CZ" sz="3200" b="1" i="1" dirty="0" err="1"/>
              <a:t>waaien</a:t>
            </a:r>
            <a:r>
              <a:rPr lang="cs-CZ" sz="3200" b="1" dirty="0"/>
              <a:t>, </a:t>
            </a:r>
            <a:r>
              <a:rPr lang="cs-CZ" sz="3200" b="1" i="1" dirty="0" err="1"/>
              <a:t>zitten</a:t>
            </a:r>
            <a:r>
              <a:rPr lang="cs-CZ" sz="3200" dirty="0"/>
              <a:t>, …</a:t>
            </a:r>
          </a:p>
          <a:p>
            <a:pPr marL="0" lvl="0" indent="0">
              <a:buNone/>
            </a:pPr>
            <a:endParaRPr lang="cs-CZ" sz="3200" dirty="0"/>
          </a:p>
          <a:p>
            <a:pPr lvl="0"/>
            <a:r>
              <a:rPr lang="cs-CZ" sz="3200" i="1" dirty="0" err="1">
                <a:solidFill>
                  <a:srgbClr val="C00000"/>
                </a:solidFill>
              </a:rPr>
              <a:t>Hij</a:t>
            </a:r>
            <a:r>
              <a:rPr lang="cs-CZ" sz="3200" i="1" dirty="0">
                <a:solidFill>
                  <a:srgbClr val="C00000"/>
                </a:solidFill>
              </a:rPr>
              <a:t> </a:t>
            </a:r>
            <a:r>
              <a:rPr lang="cs-CZ" sz="3200" i="1" dirty="0" err="1">
                <a:solidFill>
                  <a:srgbClr val="C00000"/>
                </a:solidFill>
              </a:rPr>
              <a:t>heeft</a:t>
            </a:r>
            <a:r>
              <a:rPr lang="cs-CZ" sz="3200" i="1" dirty="0">
                <a:solidFill>
                  <a:srgbClr val="C00000"/>
                </a:solidFill>
              </a:rPr>
              <a:t> </a:t>
            </a:r>
            <a:r>
              <a:rPr lang="cs-CZ" sz="3200" i="1" dirty="0" err="1">
                <a:solidFill>
                  <a:srgbClr val="C00000"/>
                </a:solidFill>
              </a:rPr>
              <a:t>een</a:t>
            </a:r>
            <a:r>
              <a:rPr lang="cs-CZ" sz="3200" i="1" dirty="0">
                <a:solidFill>
                  <a:srgbClr val="C00000"/>
                </a:solidFill>
              </a:rPr>
              <a:t> </a:t>
            </a:r>
            <a:r>
              <a:rPr lang="cs-CZ" sz="3200" i="1" dirty="0" err="1">
                <a:solidFill>
                  <a:srgbClr val="C00000"/>
                </a:solidFill>
              </a:rPr>
              <a:t>uurtje</a:t>
            </a:r>
            <a:r>
              <a:rPr lang="cs-CZ" sz="3200" i="1" dirty="0">
                <a:solidFill>
                  <a:srgbClr val="C00000"/>
                </a:solidFill>
              </a:rPr>
              <a:t> op </a:t>
            </a:r>
            <a:r>
              <a:rPr lang="cs-CZ" sz="3200" i="1" dirty="0" err="1">
                <a:solidFill>
                  <a:srgbClr val="C00000"/>
                </a:solidFill>
              </a:rPr>
              <a:t>bed</a:t>
            </a:r>
            <a:r>
              <a:rPr lang="cs-CZ" sz="3200" i="1" dirty="0">
                <a:solidFill>
                  <a:srgbClr val="C00000"/>
                </a:solidFill>
              </a:rPr>
              <a:t> </a:t>
            </a:r>
            <a:r>
              <a:rPr lang="cs-CZ" sz="3200" i="1" dirty="0" err="1">
                <a:solidFill>
                  <a:srgbClr val="C00000"/>
                </a:solidFill>
              </a:rPr>
              <a:t>gelegen</a:t>
            </a:r>
            <a:r>
              <a:rPr lang="cs-CZ" sz="3200" i="1" dirty="0">
                <a:solidFill>
                  <a:srgbClr val="C00000"/>
                </a:solidFill>
              </a:rPr>
              <a:t>.</a:t>
            </a:r>
            <a:endParaRPr lang="cs-CZ" sz="3200" dirty="0">
              <a:solidFill>
                <a:srgbClr val="C00000"/>
              </a:solidFill>
            </a:endParaRPr>
          </a:p>
          <a:p>
            <a:pPr lvl="0"/>
            <a:r>
              <a:rPr lang="cs-CZ" sz="3200" i="1" dirty="0" err="1">
                <a:solidFill>
                  <a:srgbClr val="C00000"/>
                </a:solidFill>
              </a:rPr>
              <a:t>Het</a:t>
            </a:r>
            <a:r>
              <a:rPr lang="cs-CZ" sz="3200" i="1" dirty="0">
                <a:solidFill>
                  <a:srgbClr val="C00000"/>
                </a:solidFill>
              </a:rPr>
              <a:t> </a:t>
            </a:r>
            <a:r>
              <a:rPr lang="cs-CZ" sz="3200" i="1" dirty="0" err="1">
                <a:solidFill>
                  <a:srgbClr val="C00000"/>
                </a:solidFill>
              </a:rPr>
              <a:t>heeft</a:t>
            </a:r>
            <a:r>
              <a:rPr lang="cs-CZ" sz="3200" i="1" dirty="0">
                <a:solidFill>
                  <a:srgbClr val="C00000"/>
                </a:solidFill>
              </a:rPr>
              <a:t> </a:t>
            </a:r>
            <a:r>
              <a:rPr lang="cs-CZ" sz="3200" i="1" dirty="0" err="1">
                <a:solidFill>
                  <a:srgbClr val="C00000"/>
                </a:solidFill>
              </a:rPr>
              <a:t>flink</a:t>
            </a:r>
            <a:r>
              <a:rPr lang="cs-CZ" sz="3200" i="1" dirty="0">
                <a:solidFill>
                  <a:srgbClr val="C00000"/>
                </a:solidFill>
              </a:rPr>
              <a:t> </a:t>
            </a:r>
            <a:r>
              <a:rPr lang="cs-CZ" sz="3200" i="1" dirty="0" err="1">
                <a:solidFill>
                  <a:srgbClr val="C00000"/>
                </a:solidFill>
              </a:rPr>
              <a:t>gewaaid</a:t>
            </a:r>
            <a:r>
              <a:rPr lang="cs-CZ" sz="3200" i="1" dirty="0" smtClean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cs-CZ" sz="3200" i="1" dirty="0" err="1" smtClean="0">
                <a:solidFill>
                  <a:srgbClr val="C00000"/>
                </a:solidFill>
              </a:rPr>
              <a:t>Heb</a:t>
            </a:r>
            <a:r>
              <a:rPr lang="cs-CZ" sz="3200" i="1" dirty="0" smtClean="0">
                <a:solidFill>
                  <a:srgbClr val="C00000"/>
                </a:solidFill>
              </a:rPr>
              <a:t> je </a:t>
            </a:r>
            <a:r>
              <a:rPr lang="cs-CZ" sz="3200" i="1" dirty="0" err="1" smtClean="0">
                <a:solidFill>
                  <a:srgbClr val="C00000"/>
                </a:solidFill>
              </a:rPr>
              <a:t>goed</a:t>
            </a:r>
            <a:r>
              <a:rPr lang="cs-CZ" sz="3200" i="1" dirty="0" smtClean="0">
                <a:solidFill>
                  <a:srgbClr val="C00000"/>
                </a:solidFill>
              </a:rPr>
              <a:t> </a:t>
            </a:r>
            <a:r>
              <a:rPr lang="cs-CZ" sz="3200" i="1" dirty="0" err="1" smtClean="0">
                <a:solidFill>
                  <a:srgbClr val="C00000"/>
                </a:solidFill>
              </a:rPr>
              <a:t>geslapen</a:t>
            </a:r>
            <a:r>
              <a:rPr lang="cs-CZ" sz="3200" i="1" dirty="0" smtClean="0">
                <a:solidFill>
                  <a:srgbClr val="C00000"/>
                </a:solidFill>
              </a:rPr>
              <a:t>?</a:t>
            </a:r>
            <a:endParaRPr lang="cs-CZ" sz="3200" dirty="0">
              <a:solidFill>
                <a:srgbClr val="C0000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956560" y="175490"/>
            <a:ext cx="5486400" cy="8506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sz="12800" b="1" dirty="0" err="1" smtClean="0">
                <a:latin typeface="+mn-lt"/>
              </a:rPr>
              <a:t>Het</a:t>
            </a:r>
            <a:r>
              <a:rPr lang="cs-CZ" sz="12800" b="1" dirty="0" smtClean="0">
                <a:latin typeface="+mn-lt"/>
              </a:rPr>
              <a:t> </a:t>
            </a:r>
            <a:r>
              <a:rPr lang="cs-CZ" sz="12800" b="1" dirty="0" err="1" smtClean="0">
                <a:latin typeface="+mn-lt"/>
              </a:rPr>
              <a:t>gebruik</a:t>
            </a:r>
            <a:r>
              <a:rPr lang="cs-CZ" sz="12800" b="1" dirty="0" smtClean="0">
                <a:latin typeface="+mn-lt"/>
              </a:rPr>
              <a:t> van </a:t>
            </a:r>
            <a:r>
              <a:rPr lang="cs-CZ" sz="12800" b="1" i="1" u="sng" dirty="0" err="1" smtClean="0">
                <a:latin typeface="+mn-lt"/>
              </a:rPr>
              <a:t>hebben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346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8080" y="112889"/>
            <a:ext cx="9824720" cy="84666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latin typeface="+mn-lt"/>
              </a:rPr>
              <a:t>	</a:t>
            </a:r>
            <a:r>
              <a:rPr lang="cs-CZ" b="1" dirty="0" smtClean="0">
                <a:latin typeface="+mn-lt"/>
              </a:rPr>
              <a:t>LET OP: </a:t>
            </a:r>
            <a:r>
              <a:rPr lang="cs-CZ" b="1" dirty="0" err="1">
                <a:latin typeface="+mn-lt"/>
              </a:rPr>
              <a:t>w</a:t>
            </a:r>
            <a:r>
              <a:rPr lang="cs-CZ" b="1" dirty="0" err="1" smtClean="0">
                <a:latin typeface="+mn-lt"/>
              </a:rPr>
              <a:t>erkwoorden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>
                <a:latin typeface="+mn-lt"/>
              </a:rPr>
              <a:t>van </a:t>
            </a:r>
            <a:r>
              <a:rPr lang="cs-CZ" b="1" dirty="0" err="1" smtClean="0">
                <a:latin typeface="+mn-lt"/>
              </a:rPr>
              <a:t>beweging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041" y="959556"/>
            <a:ext cx="11877040" cy="580146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cs-CZ" sz="7400" i="1" dirty="0"/>
          </a:p>
          <a:p>
            <a:pPr marL="0" indent="0">
              <a:buNone/>
            </a:pPr>
            <a:r>
              <a:rPr lang="cs-CZ" sz="7400" b="1" i="1" dirty="0" err="1" smtClean="0"/>
              <a:t>fietsen</a:t>
            </a:r>
            <a:r>
              <a:rPr lang="cs-CZ" sz="7400" dirty="0"/>
              <a:t>, </a:t>
            </a:r>
            <a:r>
              <a:rPr lang="cs-CZ" sz="7400" b="1" i="1" dirty="0" err="1" smtClean="0"/>
              <a:t>klimmen</a:t>
            </a:r>
            <a:r>
              <a:rPr lang="cs-CZ" sz="7400" b="1" dirty="0" smtClean="0"/>
              <a:t>, </a:t>
            </a:r>
            <a:r>
              <a:rPr lang="cs-CZ" sz="7400" b="1" i="1" dirty="0" err="1"/>
              <a:t>lopen</a:t>
            </a:r>
            <a:r>
              <a:rPr lang="cs-CZ" sz="7400" b="1" dirty="0"/>
              <a:t>, </a:t>
            </a:r>
            <a:r>
              <a:rPr lang="cs-CZ" sz="7400" b="1" i="1" dirty="0" err="1"/>
              <a:t>reizen</a:t>
            </a:r>
            <a:r>
              <a:rPr lang="cs-CZ" sz="7400" b="1" dirty="0"/>
              <a:t>, </a:t>
            </a:r>
            <a:r>
              <a:rPr lang="cs-CZ" sz="7400" b="1" i="1" dirty="0" err="1"/>
              <a:t>rennen</a:t>
            </a:r>
            <a:r>
              <a:rPr lang="cs-CZ" sz="7400" b="1" dirty="0"/>
              <a:t>, </a:t>
            </a:r>
            <a:r>
              <a:rPr lang="cs-CZ" sz="7400" b="1" i="1" dirty="0" err="1"/>
              <a:t>rijden</a:t>
            </a:r>
            <a:r>
              <a:rPr lang="cs-CZ" sz="7400" dirty="0"/>
              <a:t>, </a:t>
            </a:r>
            <a:r>
              <a:rPr lang="cs-CZ" sz="7400" b="1" i="1" dirty="0" err="1" smtClean="0"/>
              <a:t>springen</a:t>
            </a:r>
            <a:r>
              <a:rPr lang="cs-CZ" sz="7400" b="1" dirty="0"/>
              <a:t>, </a:t>
            </a:r>
            <a:r>
              <a:rPr lang="cs-CZ" sz="7400" b="1" i="1" dirty="0" smtClean="0"/>
              <a:t>varen</a:t>
            </a:r>
            <a:r>
              <a:rPr lang="cs-CZ" sz="7400" b="1" dirty="0"/>
              <a:t>, </a:t>
            </a:r>
            <a:r>
              <a:rPr lang="cs-CZ" sz="7400" b="1" i="1" dirty="0" err="1"/>
              <a:t>vliegen</a:t>
            </a:r>
            <a:r>
              <a:rPr lang="cs-CZ" sz="7400" b="1" dirty="0"/>
              <a:t>, </a:t>
            </a:r>
            <a:r>
              <a:rPr lang="cs-CZ" sz="7400" b="1" i="1" dirty="0" err="1"/>
              <a:t>wandelen</a:t>
            </a:r>
            <a:r>
              <a:rPr lang="cs-CZ" sz="7400" b="1" dirty="0"/>
              <a:t>, </a:t>
            </a:r>
            <a:r>
              <a:rPr lang="cs-CZ" sz="7400" b="1" i="1" dirty="0" err="1"/>
              <a:t>zeilen</a:t>
            </a:r>
            <a:r>
              <a:rPr lang="cs-CZ" sz="7400" b="1" i="1" dirty="0" smtClean="0"/>
              <a:t>…</a:t>
            </a:r>
            <a:r>
              <a:rPr lang="cs-CZ" sz="7400" b="1" dirty="0"/>
              <a:t> </a:t>
            </a:r>
            <a:endParaRPr lang="cs-CZ" sz="7400" b="1" dirty="0" smtClean="0"/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sz="7400" b="1" u="sng" dirty="0" smtClean="0"/>
              <a:t>1. met </a:t>
            </a:r>
            <a:r>
              <a:rPr lang="cs-CZ" sz="7400" b="1" i="1" u="sng" dirty="0" err="1"/>
              <a:t>hebben</a:t>
            </a:r>
            <a:r>
              <a:rPr lang="cs-CZ" sz="7400" dirty="0"/>
              <a:t>: </a:t>
            </a:r>
            <a:r>
              <a:rPr lang="cs-CZ" sz="7400" dirty="0" smtClean="0"/>
              <a:t>jde o aktivitu samotnou</a:t>
            </a:r>
            <a:endParaRPr lang="cs-CZ" sz="7400" dirty="0"/>
          </a:p>
          <a:p>
            <a:endParaRPr lang="cs-CZ" sz="2500" dirty="0"/>
          </a:p>
          <a:p>
            <a:pPr lvl="0"/>
            <a:r>
              <a:rPr lang="cs-CZ" sz="7400" i="1" dirty="0" err="1">
                <a:solidFill>
                  <a:srgbClr val="FF0000"/>
                </a:solidFill>
              </a:rPr>
              <a:t>Zo</a:t>
            </a:r>
            <a:r>
              <a:rPr lang="cs-CZ" sz="7400" i="1" dirty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lang</a:t>
            </a:r>
            <a:r>
              <a:rPr lang="cs-CZ" sz="7400" i="1" dirty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heb</a:t>
            </a:r>
            <a:r>
              <a:rPr lang="cs-CZ" sz="7400" i="1" dirty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ik</a:t>
            </a:r>
            <a:r>
              <a:rPr lang="cs-CZ" sz="7400" i="1" dirty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nog</a:t>
            </a:r>
            <a:r>
              <a:rPr lang="cs-CZ" sz="7400" i="1" dirty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nooit</a:t>
            </a:r>
            <a:r>
              <a:rPr lang="cs-CZ" sz="7400" i="1" dirty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gevlogen</a:t>
            </a:r>
            <a:r>
              <a:rPr lang="cs-CZ" sz="7400" i="1" dirty="0">
                <a:solidFill>
                  <a:srgbClr val="FF0000"/>
                </a:solidFill>
              </a:rPr>
              <a:t>.</a:t>
            </a:r>
            <a:endParaRPr lang="cs-CZ" sz="7400" dirty="0">
              <a:solidFill>
                <a:srgbClr val="FF0000"/>
              </a:solidFill>
            </a:endParaRPr>
          </a:p>
          <a:p>
            <a:pPr lvl="0"/>
            <a:endParaRPr lang="cs-CZ" sz="7400" dirty="0" smtClean="0">
              <a:solidFill>
                <a:srgbClr val="FF0000"/>
              </a:solidFill>
            </a:endParaRPr>
          </a:p>
          <a:p>
            <a:pPr lvl="0"/>
            <a:r>
              <a:rPr lang="cs-CZ" sz="7400" i="1" dirty="0" err="1" smtClean="0">
                <a:solidFill>
                  <a:srgbClr val="FF0000"/>
                </a:solidFill>
              </a:rPr>
              <a:t>Hij</a:t>
            </a:r>
            <a:r>
              <a:rPr lang="cs-CZ" sz="7400" i="1" dirty="0" smtClean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heeft</a:t>
            </a:r>
            <a:r>
              <a:rPr lang="cs-CZ" sz="7400" i="1" dirty="0">
                <a:solidFill>
                  <a:srgbClr val="FF0000"/>
                </a:solidFill>
              </a:rPr>
              <a:t> de hele </a:t>
            </a:r>
            <a:r>
              <a:rPr lang="cs-CZ" sz="7400" i="1" dirty="0" err="1">
                <a:solidFill>
                  <a:srgbClr val="FF0000"/>
                </a:solidFill>
              </a:rPr>
              <a:t>namiddag</a:t>
            </a:r>
            <a:r>
              <a:rPr lang="cs-CZ" sz="7400" i="1" dirty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gefietst</a:t>
            </a:r>
            <a:r>
              <a:rPr lang="cs-CZ" sz="7400" i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endParaRPr lang="cs-CZ" sz="7400" i="1" dirty="0" smtClean="0">
              <a:solidFill>
                <a:srgbClr val="FF0000"/>
              </a:solidFill>
            </a:endParaRPr>
          </a:p>
          <a:p>
            <a:pPr lvl="0"/>
            <a:r>
              <a:rPr lang="cs-CZ" sz="7400" i="1" dirty="0" err="1" smtClean="0">
                <a:solidFill>
                  <a:srgbClr val="FF0000"/>
                </a:solidFill>
              </a:rPr>
              <a:t>Ik</a:t>
            </a:r>
            <a:r>
              <a:rPr lang="cs-CZ" sz="7400" i="1" dirty="0" smtClean="0">
                <a:solidFill>
                  <a:srgbClr val="FF0000"/>
                </a:solidFill>
              </a:rPr>
              <a:t> </a:t>
            </a:r>
            <a:r>
              <a:rPr lang="cs-CZ" sz="7400" i="1" dirty="0" err="1" smtClean="0">
                <a:solidFill>
                  <a:srgbClr val="FF0000"/>
                </a:solidFill>
              </a:rPr>
              <a:t>heb</a:t>
            </a:r>
            <a:r>
              <a:rPr lang="cs-CZ" sz="7400" i="1" dirty="0" smtClean="0">
                <a:solidFill>
                  <a:srgbClr val="FF0000"/>
                </a:solidFill>
              </a:rPr>
              <a:t> </a:t>
            </a:r>
            <a:r>
              <a:rPr lang="cs-CZ" sz="7400" i="1" dirty="0" err="1" smtClean="0">
                <a:solidFill>
                  <a:srgbClr val="FF0000"/>
                </a:solidFill>
              </a:rPr>
              <a:t>urenlang</a:t>
            </a:r>
            <a:r>
              <a:rPr lang="cs-CZ" sz="7400" i="1" dirty="0" smtClean="0">
                <a:solidFill>
                  <a:srgbClr val="FF0000"/>
                </a:solidFill>
              </a:rPr>
              <a:t> in </a:t>
            </a:r>
            <a:r>
              <a:rPr lang="cs-CZ" sz="7400" i="1" dirty="0" err="1" smtClean="0">
                <a:solidFill>
                  <a:srgbClr val="FF0000"/>
                </a:solidFill>
              </a:rPr>
              <a:t>het</a:t>
            </a:r>
            <a:r>
              <a:rPr lang="cs-CZ" sz="7400" i="1" dirty="0" smtClean="0">
                <a:solidFill>
                  <a:srgbClr val="FF0000"/>
                </a:solidFill>
              </a:rPr>
              <a:t> park </a:t>
            </a:r>
            <a:r>
              <a:rPr lang="cs-CZ" sz="7400" i="1" dirty="0" err="1" smtClean="0">
                <a:solidFill>
                  <a:srgbClr val="FF0000"/>
                </a:solidFill>
              </a:rPr>
              <a:t>gewandeld</a:t>
            </a:r>
            <a:r>
              <a:rPr lang="cs-CZ" sz="7400" i="1" dirty="0" smtClean="0">
                <a:solidFill>
                  <a:srgbClr val="FF0000"/>
                </a:solidFill>
              </a:rPr>
              <a:t>.</a:t>
            </a:r>
            <a:endParaRPr lang="cs-CZ" sz="74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cs-CZ" sz="6000" dirty="0" smtClean="0"/>
          </a:p>
          <a:p>
            <a:pPr marL="0" lvl="0" indent="0">
              <a:buNone/>
            </a:pPr>
            <a:r>
              <a:rPr lang="cs-CZ" sz="7400" b="1" u="sng" dirty="0" smtClean="0"/>
              <a:t>2. met </a:t>
            </a:r>
            <a:r>
              <a:rPr lang="cs-CZ" sz="7400" b="1" i="1" u="sng" dirty="0" err="1" smtClean="0"/>
              <a:t>zijn</a:t>
            </a:r>
            <a:r>
              <a:rPr lang="cs-CZ" sz="7400" dirty="0" smtClean="0"/>
              <a:t>: změna místa a cíl</a:t>
            </a:r>
            <a:endParaRPr lang="cs-CZ" sz="7400" dirty="0"/>
          </a:p>
          <a:p>
            <a:pPr marL="0" indent="0">
              <a:buNone/>
            </a:pPr>
            <a:endParaRPr lang="cs-CZ" sz="2500" dirty="0"/>
          </a:p>
          <a:p>
            <a:pPr lvl="0"/>
            <a:r>
              <a:rPr lang="cs-CZ" sz="7400" i="1" dirty="0" err="1">
                <a:solidFill>
                  <a:srgbClr val="FF0000"/>
                </a:solidFill>
              </a:rPr>
              <a:t>Ik</a:t>
            </a:r>
            <a:r>
              <a:rPr lang="cs-CZ" sz="7400" i="1" dirty="0">
                <a:solidFill>
                  <a:srgbClr val="FF0000"/>
                </a:solidFill>
              </a:rPr>
              <a:t> ben van Amsterdam </a:t>
            </a:r>
            <a:r>
              <a:rPr lang="cs-CZ" sz="7400" i="1" dirty="0" err="1">
                <a:solidFill>
                  <a:srgbClr val="FF0000"/>
                </a:solidFill>
              </a:rPr>
              <a:t>naar</a:t>
            </a:r>
            <a:r>
              <a:rPr lang="cs-CZ" sz="7400" i="1" dirty="0">
                <a:solidFill>
                  <a:srgbClr val="FF0000"/>
                </a:solidFill>
              </a:rPr>
              <a:t> Stockholm </a:t>
            </a:r>
            <a:r>
              <a:rPr lang="cs-CZ" sz="7400" i="1" dirty="0" err="1">
                <a:solidFill>
                  <a:srgbClr val="FF0000"/>
                </a:solidFill>
              </a:rPr>
              <a:t>gevlogen</a:t>
            </a:r>
            <a:r>
              <a:rPr lang="cs-CZ" sz="7400" i="1" dirty="0">
                <a:solidFill>
                  <a:srgbClr val="FF0000"/>
                </a:solidFill>
              </a:rPr>
              <a:t>. </a:t>
            </a:r>
            <a:endParaRPr lang="cs-CZ" sz="7400" i="1" dirty="0" smtClean="0">
              <a:solidFill>
                <a:srgbClr val="FF0000"/>
              </a:solidFill>
            </a:endParaRPr>
          </a:p>
          <a:p>
            <a:pPr lvl="0"/>
            <a:endParaRPr lang="cs-CZ" sz="7400" dirty="0">
              <a:solidFill>
                <a:srgbClr val="FF0000"/>
              </a:solidFill>
            </a:endParaRPr>
          </a:p>
          <a:p>
            <a:pPr lvl="0"/>
            <a:r>
              <a:rPr lang="cs-CZ" sz="7400" i="1" dirty="0" err="1">
                <a:solidFill>
                  <a:srgbClr val="FF0000"/>
                </a:solidFill>
              </a:rPr>
              <a:t>Ik</a:t>
            </a:r>
            <a:r>
              <a:rPr lang="cs-CZ" sz="7400" i="1" dirty="0">
                <a:solidFill>
                  <a:srgbClr val="FF0000"/>
                </a:solidFill>
              </a:rPr>
              <a:t> ben in </a:t>
            </a:r>
            <a:r>
              <a:rPr lang="cs-CZ" sz="7400" i="1" dirty="0" err="1">
                <a:solidFill>
                  <a:srgbClr val="FF0000"/>
                </a:solidFill>
              </a:rPr>
              <a:t>een</a:t>
            </a:r>
            <a:r>
              <a:rPr lang="cs-CZ" sz="7400" i="1" dirty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uur</a:t>
            </a:r>
            <a:r>
              <a:rPr lang="cs-CZ" sz="7400" i="1" dirty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naar</a:t>
            </a:r>
            <a:r>
              <a:rPr lang="cs-CZ" sz="7400" i="1" dirty="0">
                <a:solidFill>
                  <a:srgbClr val="FF0000"/>
                </a:solidFill>
              </a:rPr>
              <a:t> de </a:t>
            </a:r>
            <a:r>
              <a:rPr lang="cs-CZ" sz="7400" i="1" dirty="0" err="1">
                <a:solidFill>
                  <a:srgbClr val="FF0000"/>
                </a:solidFill>
              </a:rPr>
              <a:t>stad</a:t>
            </a:r>
            <a:r>
              <a:rPr lang="cs-CZ" sz="7400" i="1" dirty="0">
                <a:solidFill>
                  <a:srgbClr val="FF0000"/>
                </a:solidFill>
              </a:rPr>
              <a:t> </a:t>
            </a:r>
            <a:r>
              <a:rPr lang="cs-CZ" sz="7400" i="1" dirty="0" err="1">
                <a:solidFill>
                  <a:srgbClr val="FF0000"/>
                </a:solidFill>
              </a:rPr>
              <a:t>gelopen</a:t>
            </a:r>
            <a:endParaRPr lang="cs-CZ" sz="7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0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	BEWEGING: </a:t>
            </a:r>
            <a:r>
              <a:rPr lang="cs-CZ" b="1" dirty="0" smtClean="0">
                <a:latin typeface="+mn-lt"/>
              </a:rPr>
              <a:t>HEBBEN </a:t>
            </a:r>
            <a:r>
              <a:rPr lang="cs-CZ" b="1" dirty="0" err="1" smtClean="0">
                <a:latin typeface="+mn-lt"/>
              </a:rPr>
              <a:t>of</a:t>
            </a:r>
            <a:r>
              <a:rPr lang="cs-CZ" b="1" dirty="0" smtClean="0">
                <a:latin typeface="+mn-lt"/>
              </a:rPr>
              <a:t> ZIJN?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509" y="1825624"/>
            <a:ext cx="11656291" cy="46167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err="1">
                <a:solidFill>
                  <a:srgbClr val="0070C0"/>
                </a:solidFill>
              </a:rPr>
              <a:t>Vergelijk</a:t>
            </a:r>
            <a:r>
              <a:rPr lang="cs-CZ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u="sng" dirty="0">
                <a:solidFill>
                  <a:srgbClr val="FF0000"/>
                </a:solidFill>
              </a:rPr>
              <a:t>ben</a:t>
            </a:r>
            <a:r>
              <a:rPr lang="cs-CZ" i="1" dirty="0">
                <a:solidFill>
                  <a:srgbClr val="FF0000"/>
                </a:solidFill>
              </a:rPr>
              <a:t> de </a:t>
            </a:r>
            <a:r>
              <a:rPr lang="cs-CZ" i="1" dirty="0" err="1">
                <a:solidFill>
                  <a:srgbClr val="FF0000"/>
                </a:solidFill>
              </a:rPr>
              <a:t>stad</a:t>
            </a:r>
            <a:r>
              <a:rPr lang="cs-CZ" i="1" dirty="0">
                <a:solidFill>
                  <a:srgbClr val="FF0000"/>
                </a:solidFill>
              </a:rPr>
              <a:t> in </a:t>
            </a:r>
            <a:r>
              <a:rPr lang="cs-CZ" b="1" i="1" dirty="0" err="1">
                <a:solidFill>
                  <a:srgbClr val="FF0000"/>
                </a:solidFill>
              </a:rPr>
              <a:t>gelopen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  <a:r>
              <a:rPr lang="cs-CZ" dirty="0"/>
              <a:t>	</a:t>
            </a:r>
            <a:r>
              <a:rPr lang="cs-CZ" dirty="0" smtClean="0"/>
              <a:t>	x</a:t>
            </a:r>
            <a:r>
              <a:rPr lang="cs-CZ" i="1" dirty="0" smtClean="0"/>
              <a:t> </a:t>
            </a:r>
            <a:r>
              <a:rPr lang="cs-CZ" i="1" dirty="0"/>
              <a:t>	</a:t>
            </a: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heb</a:t>
            </a:r>
            <a:r>
              <a:rPr lang="cs-CZ" i="1" dirty="0">
                <a:solidFill>
                  <a:srgbClr val="FF0000"/>
                </a:solidFill>
              </a:rPr>
              <a:t> in de </a:t>
            </a:r>
            <a:r>
              <a:rPr lang="cs-CZ" i="1" dirty="0" err="1">
                <a:solidFill>
                  <a:srgbClr val="FF0000"/>
                </a:solidFill>
              </a:rPr>
              <a:t>stad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gelopen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i="1" dirty="0">
                <a:solidFill>
                  <a:srgbClr val="FF0000"/>
                </a:solidFill>
              </a:rPr>
              <a:t>Jan </a:t>
            </a:r>
            <a:r>
              <a:rPr lang="cs-CZ" b="1" i="1" u="sng" dirty="0" err="1" smtClean="0">
                <a:solidFill>
                  <a:srgbClr val="FF0000"/>
                </a:solidFill>
              </a:rPr>
              <a:t>is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naar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school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gefietst</a:t>
            </a:r>
            <a:r>
              <a:rPr lang="cs-CZ" i="1" dirty="0">
                <a:solidFill>
                  <a:srgbClr val="FF0000"/>
                </a:solidFill>
              </a:rPr>
              <a:t>.	</a:t>
            </a:r>
            <a:r>
              <a:rPr lang="cs-CZ" dirty="0"/>
              <a:t>	</a:t>
            </a:r>
            <a:r>
              <a:rPr lang="cs-CZ" dirty="0" smtClean="0"/>
              <a:t>x </a:t>
            </a:r>
            <a:r>
              <a:rPr lang="cs-CZ" dirty="0"/>
              <a:t>	</a:t>
            </a:r>
            <a:r>
              <a:rPr lang="cs-CZ" i="1" dirty="0">
                <a:solidFill>
                  <a:srgbClr val="FF0000"/>
                </a:solidFill>
              </a:rPr>
              <a:t>Piet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heeft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urenlang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buiten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gefietst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endParaRPr lang="cs-CZ" i="1" dirty="0">
              <a:solidFill>
                <a:srgbClr val="FF0000"/>
              </a:solidFill>
            </a:endParaRPr>
          </a:p>
          <a:p>
            <a:r>
              <a:rPr lang="cs-CZ" b="1" i="1" u="sng" dirty="0" smtClean="0">
                <a:solidFill>
                  <a:srgbClr val="FF0000"/>
                </a:solidFill>
              </a:rPr>
              <a:t>Ben</a:t>
            </a:r>
            <a:r>
              <a:rPr lang="cs-CZ" i="1" dirty="0" smtClean="0">
                <a:solidFill>
                  <a:srgbClr val="FF0000"/>
                </a:solidFill>
              </a:rPr>
              <a:t> je </a:t>
            </a:r>
            <a:r>
              <a:rPr lang="cs-CZ" i="1" dirty="0" err="1" smtClean="0">
                <a:solidFill>
                  <a:srgbClr val="FF0000"/>
                </a:solidFill>
              </a:rPr>
              <a:t>naar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noorden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gereisd</a:t>
            </a:r>
            <a:r>
              <a:rPr lang="cs-CZ" i="1" dirty="0" smtClean="0">
                <a:solidFill>
                  <a:srgbClr val="FF0000"/>
                </a:solidFill>
              </a:rPr>
              <a:t>? 	</a:t>
            </a:r>
            <a:r>
              <a:rPr lang="cs-CZ" dirty="0"/>
              <a:t>x  </a:t>
            </a:r>
            <a:r>
              <a:rPr lang="cs-CZ" i="1" dirty="0" smtClean="0">
                <a:solidFill>
                  <a:srgbClr val="FF0000"/>
                </a:solidFill>
              </a:rPr>
              <a:t>  	</a:t>
            </a:r>
            <a:r>
              <a:rPr lang="cs-CZ" b="1" i="1" u="sng" dirty="0" err="1" smtClean="0">
                <a:solidFill>
                  <a:srgbClr val="FF0000"/>
                </a:solidFill>
              </a:rPr>
              <a:t>Heb</a:t>
            </a:r>
            <a:r>
              <a:rPr lang="cs-CZ" i="1" dirty="0" smtClean="0">
                <a:solidFill>
                  <a:srgbClr val="FF0000"/>
                </a:solidFill>
              </a:rPr>
              <a:t> je </a:t>
            </a:r>
            <a:r>
              <a:rPr lang="cs-CZ" i="1" dirty="0" err="1" smtClean="0">
                <a:solidFill>
                  <a:srgbClr val="FF0000"/>
                </a:solidFill>
              </a:rPr>
              <a:t>veel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gereisd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voor</a:t>
            </a:r>
            <a:r>
              <a:rPr lang="cs-CZ" i="1" dirty="0" smtClean="0">
                <a:solidFill>
                  <a:srgbClr val="FF0000"/>
                </a:solidFill>
              </a:rPr>
              <a:t> je </a:t>
            </a:r>
            <a:r>
              <a:rPr lang="cs-CZ" i="1" dirty="0" err="1" smtClean="0">
                <a:solidFill>
                  <a:srgbClr val="FF0000"/>
                </a:solidFill>
              </a:rPr>
              <a:t>baan</a:t>
            </a:r>
            <a:r>
              <a:rPr lang="cs-CZ" i="1" dirty="0" smtClean="0">
                <a:solidFill>
                  <a:srgbClr val="FF0000"/>
                </a:solidFill>
              </a:rPr>
              <a:t>?</a:t>
            </a:r>
            <a:endParaRPr lang="cs-CZ" i="1" dirty="0" smtClean="0">
              <a:solidFill>
                <a:srgbClr val="FF0000"/>
              </a:solidFill>
            </a:endParaRPr>
          </a:p>
          <a:p>
            <a:endParaRPr lang="cs-CZ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4" name="Obrázek 3" descr="Let op! Drempels | Andy Field | Flick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867" y="458311"/>
            <a:ext cx="3043284" cy="203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57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484</Words>
  <Application>Microsoft Office PowerPoint</Application>
  <PresentationFormat>Širokoúhlá obrazovka</PresentationFormat>
  <Paragraphs>78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Motiv Office</vt:lpstr>
      <vt:lpstr>PERFECTUM: HEBBEN OF ZIJN? </vt:lpstr>
      <vt:lpstr>Prezentace aplikace PowerPoint</vt:lpstr>
      <vt:lpstr> Het gebruik van zijn </vt:lpstr>
      <vt:lpstr> Het gebruik van zijn </vt:lpstr>
      <vt:lpstr> Het gebruik van zijn </vt:lpstr>
      <vt:lpstr>Prezentace aplikace PowerPoint</vt:lpstr>
      <vt:lpstr>Prezentace aplikace PowerPoint</vt:lpstr>
      <vt:lpstr> LET OP: werkwoorden van beweging</vt:lpstr>
      <vt:lpstr> BEWEGING: HEBBEN of ZIJN?</vt:lpstr>
      <vt:lpstr>HEBBEN of ZIJN met betekenisverschil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PERFECTUM: HEBBEN OF ZIJN?</dc:title>
  <dc:creator>Iva</dc:creator>
  <cp:lastModifiedBy>Rezková, Iva</cp:lastModifiedBy>
  <cp:revision>16</cp:revision>
  <dcterms:created xsi:type="dcterms:W3CDTF">2016-10-10T12:21:02Z</dcterms:created>
  <dcterms:modified xsi:type="dcterms:W3CDTF">2023-02-22T20:32:44Z</dcterms:modified>
</cp:coreProperties>
</file>